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73" r:id="rId3"/>
    <p:sldId id="274" r:id="rId4"/>
    <p:sldId id="275" r:id="rId5"/>
    <p:sldId id="276" r:id="rId6"/>
    <p:sldId id="258" r:id="rId7"/>
    <p:sldId id="257" r:id="rId8"/>
    <p:sldId id="279" r:id="rId9"/>
    <p:sldId id="270" r:id="rId10"/>
    <p:sldId id="259" r:id="rId11"/>
    <p:sldId id="280" r:id="rId12"/>
    <p:sldId id="260" r:id="rId13"/>
    <p:sldId id="281" r:id="rId14"/>
    <p:sldId id="262" r:id="rId15"/>
    <p:sldId id="263" r:id="rId16"/>
    <p:sldId id="282" r:id="rId17"/>
    <p:sldId id="264" r:id="rId18"/>
    <p:sldId id="265" r:id="rId19"/>
    <p:sldId id="283" r:id="rId20"/>
    <p:sldId id="267" r:id="rId21"/>
    <p:sldId id="284" r:id="rId22"/>
    <p:sldId id="266" r:id="rId23"/>
    <p:sldId id="268" r:id="rId24"/>
    <p:sldId id="285" r:id="rId25"/>
    <p:sldId id="272" r:id="rId26"/>
    <p:sldId id="286" r:id="rId27"/>
    <p:sldId id="269" r:id="rId28"/>
    <p:sldId id="271" r:id="rId29"/>
    <p:sldId id="27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yan Haywood" initials="BH"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40FF"/>
    <a:srgbClr val="FFC000"/>
    <a:srgbClr val="0432FF"/>
    <a:srgbClr val="FF9E1D"/>
    <a:srgbClr val="FF00F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90" autoAdjust="0"/>
    <p:restoredTop sz="96301" autoAdjust="0"/>
  </p:normalViewPr>
  <p:slideViewPr>
    <p:cSldViewPr>
      <p:cViewPr>
        <p:scale>
          <a:sx n="140" d="100"/>
          <a:sy n="140" d="100"/>
        </p:scale>
        <p:origin x="1360" y="13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11FEF1-6DE9-A84D-954D-B4792D4A90C1}" type="datetimeFigureOut">
              <a:rPr lang="en-US" smtClean="0"/>
              <a:t>3/20/25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D0A301-EA81-6849-9884-FD3539474AA6}" type="slidenum">
              <a:rPr lang="en-US" smtClean="0"/>
              <a:t>‹#›</a:t>
            </a:fld>
            <a:endParaRPr lang="en-US" dirty="0"/>
          </a:p>
        </p:txBody>
      </p:sp>
    </p:spTree>
    <p:extLst>
      <p:ext uri="{BB962C8B-B14F-4D97-AF65-F5344CB8AC3E}">
        <p14:creationId xmlns:p14="http://schemas.microsoft.com/office/powerpoint/2010/main" val="97294015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5195" y="3123590"/>
            <a:ext cx="7329840" cy="1832460"/>
          </a:xfrm>
          <a:effectLst>
            <a:outerShdw blurRad="50800" dist="38100" dir="2700000" algn="tl" rotWithShape="0">
              <a:prstClr val="black">
                <a:alpha val="40000"/>
              </a:prstClr>
            </a:outerShdw>
          </a:effectLst>
        </p:spPr>
        <p:txBody>
          <a:bodyPr>
            <a:normAutofit/>
          </a:bodyPr>
          <a:lstStyle>
            <a:lvl1pPr algn="r">
              <a:defRPr sz="3600">
                <a:solidFill>
                  <a:srgbClr val="FFC00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212490" y="1596540"/>
            <a:ext cx="7482545" cy="1068935"/>
          </a:xfrm>
        </p:spPr>
        <p:txBody>
          <a:bodyPr>
            <a:normAutofit/>
          </a:bodyPr>
          <a:lstStyle>
            <a:lvl1pPr marL="0" indent="0" algn="r">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2490" y="833016"/>
            <a:ext cx="7482545" cy="610820"/>
          </a:xfrm>
        </p:spPr>
        <p:txBody>
          <a:bodyPr>
            <a:normAutofit/>
          </a:bodyPr>
          <a:lstStyle>
            <a:lvl1pPr algn="l">
              <a:defRPr sz="3600">
                <a:solidFill>
                  <a:srgbClr val="FFC000"/>
                </a:solidFill>
              </a:defRPr>
            </a:lvl1pPr>
          </a:lstStyle>
          <a:p>
            <a:r>
              <a:rPr lang="en-US" dirty="0"/>
              <a:t>Click to edit Master title style</a:t>
            </a:r>
          </a:p>
        </p:txBody>
      </p:sp>
      <p:sp>
        <p:nvSpPr>
          <p:cNvPr id="3" name="Content Placeholder 2"/>
          <p:cNvSpPr>
            <a:spLocks noGrp="1"/>
          </p:cNvSpPr>
          <p:nvPr>
            <p:ph idx="1"/>
          </p:nvPr>
        </p:nvSpPr>
        <p:spPr>
          <a:xfrm>
            <a:off x="1212489" y="1648067"/>
            <a:ext cx="7466075" cy="3918803"/>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2490" y="833015"/>
            <a:ext cx="7016195" cy="610820"/>
          </a:xfrm>
        </p:spPr>
        <p:txBody>
          <a:bodyPr>
            <a:normAutofit/>
          </a:bodyPr>
          <a:lstStyle>
            <a:lvl1pPr algn="l">
              <a:defRPr sz="3600">
                <a:solidFill>
                  <a:srgbClr val="FFC000"/>
                </a:solidFill>
              </a:defRPr>
            </a:lvl1pPr>
          </a:lstStyle>
          <a:p>
            <a:r>
              <a:rPr lang="en-US" dirty="0"/>
              <a:t>Click to edit Master title style</a:t>
            </a:r>
          </a:p>
        </p:txBody>
      </p:sp>
      <p:sp>
        <p:nvSpPr>
          <p:cNvPr id="3" name="Content Placeholder 2"/>
          <p:cNvSpPr>
            <a:spLocks noGrp="1"/>
          </p:cNvSpPr>
          <p:nvPr>
            <p:ph idx="1"/>
          </p:nvPr>
        </p:nvSpPr>
        <p:spPr>
          <a:xfrm>
            <a:off x="1823311" y="1596540"/>
            <a:ext cx="6413610"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59785" y="833015"/>
            <a:ext cx="5955495" cy="610820"/>
          </a:xfrm>
        </p:spPr>
        <p:txBody>
          <a:bodyPr>
            <a:normAutofit/>
          </a:bodyPr>
          <a:lstStyle>
            <a:lvl1pPr algn="l">
              <a:defRPr sz="3600">
                <a:solidFill>
                  <a:srgbClr val="FFC000"/>
                </a:solidFill>
              </a:defRPr>
            </a:lvl1pPr>
          </a:lstStyle>
          <a:p>
            <a:r>
              <a:rPr lang="en-US" dirty="0"/>
              <a:t>Click to edit Master title style</a:t>
            </a:r>
          </a:p>
        </p:txBody>
      </p:sp>
      <p:sp>
        <p:nvSpPr>
          <p:cNvPr id="3" name="Text Placeholder 2"/>
          <p:cNvSpPr>
            <a:spLocks noGrp="1"/>
          </p:cNvSpPr>
          <p:nvPr>
            <p:ph type="body" idx="1"/>
          </p:nvPr>
        </p:nvSpPr>
        <p:spPr>
          <a:xfrm>
            <a:off x="1059784" y="1730202"/>
            <a:ext cx="3582073"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59784" y="2360065"/>
            <a:ext cx="3582073"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247790" y="1730202"/>
            <a:ext cx="3583480" cy="639762"/>
          </a:xfrm>
        </p:spPr>
        <p:txBody>
          <a:bodyPr anchor="b"/>
          <a:lstStyle>
            <a:lvl1pPr marL="0" indent="0">
              <a:buNone/>
              <a:defRPr sz="2400" b="1">
                <a:solidFill>
                  <a:srgbClr val="FFC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247790" y="2360065"/>
            <a:ext cx="3583480" cy="303505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dirty="0"/>
          </a:p>
        </p:txBody>
      </p:sp>
      <p:pic>
        <p:nvPicPr>
          <p:cNvPr id="8" name="Picture 7" descr="A logo with colorful squares&#10;&#10;AI-generated content may be incorrect.">
            <a:extLst>
              <a:ext uri="{FF2B5EF4-FFF2-40B4-BE49-F238E27FC236}">
                <a16:creationId xmlns:a16="http://schemas.microsoft.com/office/drawing/2014/main" id="{27E6D43F-1B41-D627-EE99-961B5C30EF9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628052" y="6126162"/>
            <a:ext cx="1515948" cy="731837"/>
          </a:xfrm>
          <a:prstGeom prst="rect">
            <a:avLst/>
          </a:prstGeom>
        </p:spPr>
      </p:pic>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asme.org/codes-standards/find-codes-standards/pcc-1-guidelines-pressure-boundary-bolted-flange-joint-assembly"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6589" y="2970885"/>
            <a:ext cx="4877409" cy="2290575"/>
          </a:xfrm>
        </p:spPr>
        <p:txBody>
          <a:bodyPr>
            <a:normAutofit fontScale="90000"/>
          </a:bodyPr>
          <a:lstStyle/>
          <a:p>
            <a:pPr algn="ctr"/>
            <a:r>
              <a:rPr lang="en-US" sz="4800" b="1" dirty="0">
                <a:solidFill>
                  <a:srgbClr val="FF9E1D"/>
                </a:solidFill>
              </a:rPr>
              <a:t>Process Safety </a:t>
            </a:r>
            <a:br>
              <a:rPr lang="en-US" sz="4800" b="1" dirty="0">
                <a:solidFill>
                  <a:srgbClr val="FF9E1D"/>
                </a:solidFill>
              </a:rPr>
            </a:br>
            <a:r>
              <a:rPr lang="en-US" sz="4800" b="1" dirty="0">
                <a:solidFill>
                  <a:srgbClr val="FF9E1D"/>
                </a:solidFill>
              </a:rPr>
              <a:t>Best Practice </a:t>
            </a:r>
            <a:br>
              <a:rPr lang="en-US" sz="4800" b="1" dirty="0">
                <a:solidFill>
                  <a:srgbClr val="FF9E1D"/>
                </a:solidFill>
              </a:rPr>
            </a:br>
            <a:r>
              <a:rPr lang="en-US" sz="4900" b="1" i="1" dirty="0">
                <a:solidFill>
                  <a:srgbClr val="FFFF00"/>
                </a:solidFill>
              </a:rPr>
              <a:t>Line Break Program</a:t>
            </a:r>
            <a:endParaRPr lang="en-US" i="1" dirty="0">
              <a:solidFill>
                <a:srgbClr val="FFFF00"/>
              </a:solidFill>
            </a:endParaRP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noAutofit/>
          </a:bodyPr>
          <a:lstStyle/>
          <a:p>
            <a:pPr algn="l"/>
            <a:r>
              <a:rPr lang="en-US" b="1" dirty="0">
                <a:solidFill>
                  <a:srgbClr val="00FF00"/>
                </a:solidFill>
              </a:rPr>
              <a:t>Routine Openings</a:t>
            </a:r>
          </a:p>
        </p:txBody>
      </p:sp>
      <p:sp>
        <p:nvSpPr>
          <p:cNvPr id="5" name="Content Placeholder 4"/>
          <p:cNvSpPr>
            <a:spLocks noGrp="1"/>
          </p:cNvSpPr>
          <p:nvPr>
            <p:ph idx="1"/>
          </p:nvPr>
        </p:nvSpPr>
        <p:spPr>
          <a:xfrm>
            <a:off x="1059785" y="1495362"/>
            <a:ext cx="8084215" cy="5140443"/>
          </a:xfrm>
        </p:spPr>
        <p:txBody>
          <a:bodyPr>
            <a:normAutofit/>
          </a:bodyPr>
          <a:lstStyle/>
          <a:p>
            <a:r>
              <a:rPr lang="en-US" sz="3200" dirty="0"/>
              <a:t>“</a:t>
            </a:r>
            <a:r>
              <a:rPr lang="en-US" sz="3200" i="1" dirty="0"/>
              <a:t>Routine</a:t>
            </a:r>
            <a:r>
              <a:rPr lang="en-US" sz="3200" dirty="0"/>
              <a:t>” needs to be </a:t>
            </a:r>
            <a:r>
              <a:rPr lang="en-US" sz="3200" b="1" dirty="0"/>
              <a:t>DEFINED</a:t>
            </a:r>
            <a:r>
              <a:rPr lang="en-US" sz="3200" dirty="0"/>
              <a:t>/</a:t>
            </a:r>
            <a:r>
              <a:rPr lang="en-US" sz="3200" b="1" dirty="0"/>
              <a:t>QUANTIFIED</a:t>
            </a:r>
            <a:r>
              <a:rPr lang="en-US" sz="3200" dirty="0"/>
              <a:t> by the facility</a:t>
            </a:r>
          </a:p>
          <a:p>
            <a:pPr lvl="1"/>
            <a:r>
              <a:rPr lang="en-US" sz="3200" dirty="0"/>
              <a:t>Daily, Weekly, Monthly, Quarterly</a:t>
            </a:r>
          </a:p>
          <a:p>
            <a:pPr marL="0" indent="0">
              <a:buNone/>
            </a:pPr>
            <a:endParaRPr lang="en-US" sz="900" b="1" dirty="0">
              <a:solidFill>
                <a:srgbClr val="00FF00"/>
              </a:solidFill>
            </a:endParaRPr>
          </a:p>
          <a:p>
            <a:r>
              <a:rPr lang="en-US" sz="3200" b="1" dirty="0">
                <a:solidFill>
                  <a:srgbClr val="00FF00"/>
                </a:solidFill>
              </a:rPr>
              <a:t>Routine Openings </a:t>
            </a:r>
            <a:r>
              <a:rPr lang="en-US" sz="3200" b="1" dirty="0"/>
              <a:t>SHOULD BE </a:t>
            </a:r>
            <a:r>
              <a:rPr lang="en-US" sz="3200" dirty="0"/>
              <a:t>covered by a documented </a:t>
            </a:r>
            <a:r>
              <a:rPr lang="en-US" sz="3200" b="1" u="sng" dirty="0"/>
              <a:t>Operating Procedure </a:t>
            </a:r>
            <a:r>
              <a:rPr lang="en-US" sz="3200" dirty="0"/>
              <a:t>that is </a:t>
            </a:r>
            <a:r>
              <a:rPr lang="en-US" sz="3200" b="1" dirty="0">
                <a:solidFill>
                  <a:srgbClr val="FFFF00"/>
                </a:solidFill>
              </a:rPr>
              <a:t>ANNUALY CERTIFIED </a:t>
            </a:r>
            <a:r>
              <a:rPr lang="en-US" sz="3200" dirty="0"/>
              <a:t>and trained on </a:t>
            </a:r>
            <a:r>
              <a:rPr lang="en-US" sz="3200" b="1" dirty="0">
                <a:solidFill>
                  <a:srgbClr val="FF0000"/>
                </a:solidFill>
              </a:rPr>
              <a:t>AT LEAST every three (3) years</a:t>
            </a:r>
          </a:p>
        </p:txBody>
      </p:sp>
    </p:spTree>
    <p:extLst>
      <p:ext uri="{BB962C8B-B14F-4D97-AF65-F5344CB8AC3E}">
        <p14:creationId xmlns:p14="http://schemas.microsoft.com/office/powerpoint/2010/main" val="342923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77395-B762-887B-44C8-468FC8C48C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40618-F668-216D-2763-571AF72278DD}"/>
              </a:ext>
            </a:extLst>
          </p:cNvPr>
          <p:cNvSpPr>
            <a:spLocks noGrp="1"/>
          </p:cNvSpPr>
          <p:nvPr>
            <p:ph type="title"/>
          </p:nvPr>
        </p:nvSpPr>
        <p:spPr>
          <a:xfrm>
            <a:off x="296260" y="833016"/>
            <a:ext cx="7482545" cy="610820"/>
          </a:xfrm>
        </p:spPr>
        <p:txBody>
          <a:bodyPr>
            <a:noAutofit/>
          </a:bodyPr>
          <a:lstStyle/>
          <a:p>
            <a:pPr algn="l"/>
            <a:r>
              <a:rPr lang="en-US" b="1" dirty="0">
                <a:solidFill>
                  <a:srgbClr val="00FF00"/>
                </a:solidFill>
              </a:rPr>
              <a:t>Routine Openings</a:t>
            </a:r>
          </a:p>
        </p:txBody>
      </p:sp>
      <p:sp>
        <p:nvSpPr>
          <p:cNvPr id="5" name="Content Placeholder 4">
            <a:extLst>
              <a:ext uri="{FF2B5EF4-FFF2-40B4-BE49-F238E27FC236}">
                <a16:creationId xmlns:a16="http://schemas.microsoft.com/office/drawing/2014/main" id="{6D375F93-9107-08EB-F855-28F4C40BC271}"/>
              </a:ext>
            </a:extLst>
          </p:cNvPr>
          <p:cNvSpPr>
            <a:spLocks noGrp="1"/>
          </p:cNvSpPr>
          <p:nvPr>
            <p:ph idx="1"/>
          </p:nvPr>
        </p:nvSpPr>
        <p:spPr>
          <a:xfrm>
            <a:off x="1212489" y="1596540"/>
            <a:ext cx="7931511" cy="5039265"/>
          </a:xfrm>
        </p:spPr>
        <p:txBody>
          <a:bodyPr>
            <a:normAutofit/>
          </a:bodyPr>
          <a:lstStyle/>
          <a:p>
            <a:r>
              <a:rPr lang="en-US" dirty="0"/>
              <a:t>The rationale is that these “routine openings” can have a lesser risk profile through </a:t>
            </a:r>
            <a:r>
              <a:rPr lang="en-US" b="1" cap="all" dirty="0">
                <a:solidFill>
                  <a:srgbClr val="FFFF00"/>
                </a:solidFill>
              </a:rPr>
              <a:t>proper design,  planning,</a:t>
            </a:r>
            <a:r>
              <a:rPr lang="en-US" b="1" dirty="0"/>
              <a:t> </a:t>
            </a:r>
            <a:r>
              <a:rPr lang="en-US" dirty="0"/>
              <a:t>and</a:t>
            </a:r>
            <a:r>
              <a:rPr lang="en-US" b="1" dirty="0"/>
              <a:t> </a:t>
            </a:r>
            <a:r>
              <a:rPr lang="en-US" b="1" dirty="0">
                <a:solidFill>
                  <a:srgbClr val="FFFF00"/>
                </a:solidFill>
              </a:rPr>
              <a:t>HAZARD MITIGATION</a:t>
            </a:r>
          </a:p>
          <a:p>
            <a:pPr marL="0" indent="0">
              <a:buNone/>
            </a:pPr>
            <a:endParaRPr lang="en-US" sz="800" dirty="0"/>
          </a:p>
          <a:p>
            <a:r>
              <a:rPr lang="en-US" dirty="0"/>
              <a:t>JSA/JHA and a Certified PPE Hazard Assessment (1910.132(c)) </a:t>
            </a:r>
            <a:r>
              <a:rPr lang="en-US" b="1" dirty="0"/>
              <a:t>SHOULD BE </a:t>
            </a:r>
            <a:r>
              <a:rPr lang="en-US" dirty="0"/>
              <a:t>performed on EACH </a:t>
            </a:r>
            <a:r>
              <a:rPr lang="en-US" b="1" dirty="0">
                <a:solidFill>
                  <a:srgbClr val="00FF00"/>
                </a:solidFill>
              </a:rPr>
              <a:t>ROUTINE OPENING </a:t>
            </a:r>
            <a:r>
              <a:rPr lang="en-US" dirty="0"/>
              <a:t>task and the </a:t>
            </a:r>
            <a:r>
              <a:rPr lang="en-US" b="1" dirty="0">
                <a:solidFill>
                  <a:srgbClr val="FFFF00"/>
                </a:solidFill>
              </a:rPr>
              <a:t>Hierarchy of Controls </a:t>
            </a:r>
            <a:r>
              <a:rPr lang="en-US" dirty="0"/>
              <a:t>applied</a:t>
            </a:r>
          </a:p>
        </p:txBody>
      </p:sp>
    </p:spTree>
    <p:extLst>
      <p:ext uri="{BB962C8B-B14F-4D97-AF65-F5344CB8AC3E}">
        <p14:creationId xmlns:p14="http://schemas.microsoft.com/office/powerpoint/2010/main" val="367872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noAutofit/>
          </a:bodyPr>
          <a:lstStyle/>
          <a:p>
            <a:r>
              <a:rPr lang="en-US" b="1" dirty="0">
                <a:solidFill>
                  <a:srgbClr val="FFFF00"/>
                </a:solidFill>
              </a:rPr>
              <a:t>NON-ROUTINE OPENINGS </a:t>
            </a:r>
          </a:p>
        </p:txBody>
      </p:sp>
      <p:sp>
        <p:nvSpPr>
          <p:cNvPr id="3" name="Content Placeholder 2"/>
          <p:cNvSpPr>
            <a:spLocks noGrp="1"/>
          </p:cNvSpPr>
          <p:nvPr>
            <p:ph idx="1"/>
          </p:nvPr>
        </p:nvSpPr>
        <p:spPr>
          <a:xfrm>
            <a:off x="1212489" y="1648067"/>
            <a:ext cx="7931511" cy="4987738"/>
          </a:xfrm>
        </p:spPr>
        <p:txBody>
          <a:bodyPr>
            <a:normAutofit/>
          </a:bodyPr>
          <a:lstStyle/>
          <a:p>
            <a:r>
              <a:rPr lang="en-US" dirty="0"/>
              <a:t>“Openings” that are so rare that the facility has </a:t>
            </a:r>
          </a:p>
          <a:p>
            <a:pPr lvl="1"/>
            <a:r>
              <a:rPr lang="en-US" b="1" dirty="0">
                <a:solidFill>
                  <a:srgbClr val="FF0000"/>
                </a:solidFill>
              </a:rPr>
              <a:t>NO DOCUMENTED </a:t>
            </a:r>
            <a:r>
              <a:rPr lang="en-US" dirty="0"/>
              <a:t>procedure(s), </a:t>
            </a:r>
          </a:p>
          <a:p>
            <a:pPr lvl="1"/>
            <a:r>
              <a:rPr lang="en-US" b="1" dirty="0">
                <a:solidFill>
                  <a:srgbClr val="FF0000"/>
                </a:solidFill>
              </a:rPr>
              <a:t>NO</a:t>
            </a:r>
            <a:r>
              <a:rPr lang="en-US" dirty="0"/>
              <a:t> </a:t>
            </a:r>
            <a:r>
              <a:rPr lang="en-US" b="1" dirty="0"/>
              <a:t>FORMAL</a:t>
            </a:r>
            <a:r>
              <a:rPr lang="en-US" dirty="0"/>
              <a:t> </a:t>
            </a:r>
            <a:r>
              <a:rPr lang="en-US" b="1" dirty="0">
                <a:solidFill>
                  <a:srgbClr val="FF0000"/>
                </a:solidFill>
              </a:rPr>
              <a:t>PRE-PLANNING</a:t>
            </a:r>
            <a:r>
              <a:rPr lang="en-US" dirty="0"/>
              <a:t> has taken place, </a:t>
            </a:r>
          </a:p>
          <a:p>
            <a:pPr lvl="1"/>
            <a:r>
              <a:rPr lang="en-US" b="1" dirty="0">
                <a:solidFill>
                  <a:srgbClr val="FF0000"/>
                </a:solidFill>
              </a:rPr>
              <a:t>NO</a:t>
            </a:r>
            <a:r>
              <a:rPr lang="en-US" dirty="0"/>
              <a:t> </a:t>
            </a:r>
            <a:r>
              <a:rPr lang="en-US" b="1" dirty="0"/>
              <a:t>FORMAL</a:t>
            </a:r>
            <a:r>
              <a:rPr lang="en-US" dirty="0"/>
              <a:t> </a:t>
            </a:r>
            <a:r>
              <a:rPr lang="en-US" b="1" dirty="0">
                <a:solidFill>
                  <a:srgbClr val="00FF00"/>
                </a:solidFill>
              </a:rPr>
              <a:t>RISK ANALYSIS</a:t>
            </a:r>
            <a:endParaRPr lang="en-US" dirty="0"/>
          </a:p>
          <a:p>
            <a:pPr marL="0" indent="0">
              <a:buNone/>
            </a:pPr>
            <a:endParaRPr lang="en-US" sz="800" b="1" dirty="0"/>
          </a:p>
          <a:p>
            <a:pPr marL="0" indent="0">
              <a:buNone/>
            </a:pPr>
            <a:endParaRPr lang="en-US" sz="800" b="1" dirty="0"/>
          </a:p>
          <a:p>
            <a:r>
              <a:rPr lang="en-US" b="1" dirty="0"/>
              <a:t>Non-Routine</a:t>
            </a:r>
            <a:r>
              <a:rPr lang="en-US" dirty="0"/>
              <a:t> openings </a:t>
            </a:r>
            <a:r>
              <a:rPr lang="en-US" b="1" u="sng" dirty="0">
                <a:solidFill>
                  <a:srgbClr val="FF9E1D"/>
                </a:solidFill>
              </a:rPr>
              <a:t>SHOULD BE </a:t>
            </a:r>
            <a:r>
              <a:rPr lang="en-US" dirty="0"/>
              <a:t>managed with a </a:t>
            </a:r>
            <a:r>
              <a:rPr lang="en-US" b="1" dirty="0"/>
              <a:t>Permit-To-Work</a:t>
            </a:r>
            <a:r>
              <a:rPr lang="en-US" dirty="0"/>
              <a:t> (PTW) management system</a:t>
            </a:r>
          </a:p>
          <a:p>
            <a:endParaRPr lang="en-US" dirty="0"/>
          </a:p>
        </p:txBody>
      </p:sp>
    </p:spTree>
    <p:extLst>
      <p:ext uri="{BB962C8B-B14F-4D97-AF65-F5344CB8AC3E}">
        <p14:creationId xmlns:p14="http://schemas.microsoft.com/office/powerpoint/2010/main" val="1592945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A0BBA-7943-0E50-2F08-0E7DDCCE8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26AB2-1A6B-68B2-F1DC-E56C5CF5E1BC}"/>
              </a:ext>
            </a:extLst>
          </p:cNvPr>
          <p:cNvSpPr>
            <a:spLocks noGrp="1"/>
          </p:cNvSpPr>
          <p:nvPr>
            <p:ph type="title"/>
          </p:nvPr>
        </p:nvSpPr>
        <p:spPr>
          <a:xfrm>
            <a:off x="296260" y="833016"/>
            <a:ext cx="7482545" cy="610820"/>
          </a:xfrm>
        </p:spPr>
        <p:txBody>
          <a:bodyPr>
            <a:noAutofit/>
          </a:bodyPr>
          <a:lstStyle/>
          <a:p>
            <a:r>
              <a:rPr lang="en-US" b="1" dirty="0">
                <a:solidFill>
                  <a:srgbClr val="FFFF00"/>
                </a:solidFill>
              </a:rPr>
              <a:t>NON-ROUTINE OPENINGS </a:t>
            </a:r>
          </a:p>
        </p:txBody>
      </p:sp>
      <p:sp>
        <p:nvSpPr>
          <p:cNvPr id="3" name="Content Placeholder 2">
            <a:extLst>
              <a:ext uri="{FF2B5EF4-FFF2-40B4-BE49-F238E27FC236}">
                <a16:creationId xmlns:a16="http://schemas.microsoft.com/office/drawing/2014/main" id="{0B3B7BBD-3EF0-01EB-22E6-4D86A2BCC7FC}"/>
              </a:ext>
            </a:extLst>
          </p:cNvPr>
          <p:cNvSpPr>
            <a:spLocks noGrp="1"/>
          </p:cNvSpPr>
          <p:nvPr>
            <p:ph idx="1"/>
          </p:nvPr>
        </p:nvSpPr>
        <p:spPr>
          <a:xfrm>
            <a:off x="1212489" y="1648067"/>
            <a:ext cx="7931511" cy="4987738"/>
          </a:xfrm>
        </p:spPr>
        <p:txBody>
          <a:bodyPr>
            <a:normAutofit/>
          </a:bodyPr>
          <a:lstStyle/>
          <a:p>
            <a:r>
              <a:rPr lang="en-US" dirty="0"/>
              <a:t>“Openings” that are so rare that the facility has </a:t>
            </a:r>
          </a:p>
          <a:p>
            <a:pPr lvl="1"/>
            <a:r>
              <a:rPr lang="en-US" b="1" dirty="0">
                <a:solidFill>
                  <a:srgbClr val="FF0000"/>
                </a:solidFill>
              </a:rPr>
              <a:t>NO DOCUMENTED </a:t>
            </a:r>
            <a:r>
              <a:rPr lang="en-US" dirty="0"/>
              <a:t>procedure(s), </a:t>
            </a:r>
          </a:p>
          <a:p>
            <a:pPr lvl="1"/>
            <a:r>
              <a:rPr lang="en-US" b="1" dirty="0">
                <a:solidFill>
                  <a:srgbClr val="FF0000"/>
                </a:solidFill>
              </a:rPr>
              <a:t>NO</a:t>
            </a:r>
            <a:r>
              <a:rPr lang="en-US" dirty="0"/>
              <a:t> pre-planning has taken place, </a:t>
            </a:r>
          </a:p>
          <a:p>
            <a:pPr lvl="1"/>
            <a:r>
              <a:rPr lang="en-US" b="1" dirty="0">
                <a:solidFill>
                  <a:srgbClr val="FF0000"/>
                </a:solidFill>
              </a:rPr>
              <a:t>NO</a:t>
            </a:r>
            <a:r>
              <a:rPr lang="en-US" dirty="0"/>
              <a:t> formal risk analysis, etc. </a:t>
            </a:r>
          </a:p>
          <a:p>
            <a:r>
              <a:rPr lang="en-US" b="1" dirty="0"/>
              <a:t>Non-Routine</a:t>
            </a:r>
            <a:r>
              <a:rPr lang="en-US" dirty="0"/>
              <a:t> openings </a:t>
            </a:r>
            <a:r>
              <a:rPr lang="en-US" b="1" u="sng" dirty="0">
                <a:solidFill>
                  <a:srgbClr val="FF9E1D"/>
                </a:solidFill>
              </a:rPr>
              <a:t>SHOULD BE </a:t>
            </a:r>
            <a:r>
              <a:rPr lang="en-US" dirty="0"/>
              <a:t>managed with a Permit-To-Work (PTW) system</a:t>
            </a:r>
          </a:p>
          <a:p>
            <a:r>
              <a:rPr lang="en-US" dirty="0"/>
              <a:t>The PTW should include a JSA/JHA, energy isolation plan, PPE Hazard Assessment, and emergency actions on EACH Non-ROUTINE opening and the </a:t>
            </a:r>
            <a:r>
              <a:rPr lang="en-US" b="1" dirty="0">
                <a:solidFill>
                  <a:srgbClr val="FFFF00"/>
                </a:solidFill>
              </a:rPr>
              <a:t>Hierarchy of Controls </a:t>
            </a:r>
            <a:r>
              <a:rPr lang="en-US" dirty="0"/>
              <a:t>applied</a:t>
            </a:r>
          </a:p>
          <a:p>
            <a:endParaRPr lang="en-US" dirty="0"/>
          </a:p>
        </p:txBody>
      </p:sp>
    </p:spTree>
    <p:extLst>
      <p:ext uri="{BB962C8B-B14F-4D97-AF65-F5344CB8AC3E}">
        <p14:creationId xmlns:p14="http://schemas.microsoft.com/office/powerpoint/2010/main" val="295175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65195" y="2054654"/>
            <a:ext cx="7329840" cy="2595985"/>
          </a:xfrm>
        </p:spPr>
        <p:txBody>
          <a:bodyPr>
            <a:normAutofit/>
          </a:bodyPr>
          <a:lstStyle/>
          <a:p>
            <a:pPr algn="ctr"/>
            <a:r>
              <a:rPr lang="en-US" sz="4400" b="1" dirty="0"/>
              <a:t>Fundamentals of a </a:t>
            </a:r>
            <a:br>
              <a:rPr lang="en-US" sz="4400" b="1" dirty="0"/>
            </a:br>
            <a:r>
              <a:rPr lang="en-US" sz="4400" b="1" dirty="0"/>
              <a:t>Line Break/Process Opening Permit-To-Work (PTW) Process</a:t>
            </a:r>
          </a:p>
        </p:txBody>
      </p:sp>
    </p:spTree>
    <p:extLst>
      <p:ext uri="{BB962C8B-B14F-4D97-AF65-F5344CB8AC3E}">
        <p14:creationId xmlns:p14="http://schemas.microsoft.com/office/powerpoint/2010/main" val="825156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833015"/>
            <a:ext cx="7482545" cy="610820"/>
          </a:xfrm>
        </p:spPr>
        <p:txBody>
          <a:bodyPr>
            <a:noAutofit/>
          </a:bodyPr>
          <a:lstStyle/>
          <a:p>
            <a:r>
              <a:rPr lang="en-US" sz="4000" b="1" dirty="0"/>
              <a:t>“Permit To Work” (PTW)! </a:t>
            </a:r>
          </a:p>
        </p:txBody>
      </p:sp>
      <p:sp>
        <p:nvSpPr>
          <p:cNvPr id="3" name="Content Placeholder 2"/>
          <p:cNvSpPr>
            <a:spLocks noGrp="1"/>
          </p:cNvSpPr>
          <p:nvPr>
            <p:ph idx="1"/>
          </p:nvPr>
        </p:nvSpPr>
        <p:spPr>
          <a:xfrm>
            <a:off x="1212489" y="1648067"/>
            <a:ext cx="7931511" cy="4987738"/>
          </a:xfrm>
        </p:spPr>
        <p:txBody>
          <a:bodyPr>
            <a:normAutofit/>
          </a:bodyPr>
          <a:lstStyle/>
          <a:p>
            <a:r>
              <a:rPr lang="en-US" dirty="0"/>
              <a:t>OSHA/EPA require a SAFE WORK “</a:t>
            </a:r>
            <a:r>
              <a:rPr lang="en-US" b="1" dirty="0"/>
              <a:t>PRACTICE</a:t>
            </a:r>
            <a:r>
              <a:rPr lang="en-US" dirty="0"/>
              <a:t>” for “opening process equipment or piping”; however, there is </a:t>
            </a:r>
            <a:r>
              <a:rPr lang="en-US" b="1" dirty="0">
                <a:solidFill>
                  <a:srgbClr val="FF0000"/>
                </a:solidFill>
              </a:rPr>
              <a:t>NO</a:t>
            </a:r>
            <a:r>
              <a:rPr lang="en-US" dirty="0"/>
              <a:t> requirement the program include a “permit”</a:t>
            </a:r>
          </a:p>
          <a:p>
            <a:pPr lvl="1"/>
            <a:r>
              <a:rPr lang="en-US" dirty="0"/>
              <a:t>It is our opinion</a:t>
            </a:r>
            <a:r>
              <a:rPr lang="is-IS" dirty="0"/>
              <a:t>… </a:t>
            </a:r>
            <a:r>
              <a:rPr lang="en-US" dirty="0"/>
              <a:t>Having a “line break program” </a:t>
            </a:r>
            <a:r>
              <a:rPr lang="en-US" b="1" dirty="0">
                <a:solidFill>
                  <a:srgbClr val="FFFF00"/>
                </a:solidFill>
              </a:rPr>
              <a:t>WITHOUT A PERMIT </a:t>
            </a:r>
            <a:r>
              <a:rPr lang="en-US" dirty="0"/>
              <a:t>is just a waste of good paper!</a:t>
            </a:r>
          </a:p>
          <a:p>
            <a:pPr lvl="1"/>
            <a:r>
              <a:rPr lang="en-US" dirty="0"/>
              <a:t>We use “permits” to control other hazardous activities (e.g. LOTO, PRCS, HW, Working @ Heights, etc.) within our facilities</a:t>
            </a:r>
          </a:p>
        </p:txBody>
      </p:sp>
    </p:spTree>
    <p:extLst>
      <p:ext uri="{BB962C8B-B14F-4D97-AF65-F5344CB8AC3E}">
        <p14:creationId xmlns:p14="http://schemas.microsoft.com/office/powerpoint/2010/main" val="1952173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1FAA0-D785-39BE-FEA9-AF60C7385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1BDB8-B495-3B55-9FAC-E14B7C593EF1}"/>
              </a:ext>
            </a:extLst>
          </p:cNvPr>
          <p:cNvSpPr>
            <a:spLocks noGrp="1"/>
          </p:cNvSpPr>
          <p:nvPr>
            <p:ph type="title"/>
          </p:nvPr>
        </p:nvSpPr>
        <p:spPr>
          <a:xfrm>
            <a:off x="143555" y="833015"/>
            <a:ext cx="7482545" cy="610820"/>
          </a:xfrm>
        </p:spPr>
        <p:txBody>
          <a:bodyPr>
            <a:noAutofit/>
          </a:bodyPr>
          <a:lstStyle/>
          <a:p>
            <a:r>
              <a:rPr lang="en-US" sz="4000" b="1" dirty="0"/>
              <a:t>“Permit To Work” (PTW)! </a:t>
            </a:r>
          </a:p>
        </p:txBody>
      </p:sp>
      <p:sp>
        <p:nvSpPr>
          <p:cNvPr id="3" name="Content Placeholder 2">
            <a:extLst>
              <a:ext uri="{FF2B5EF4-FFF2-40B4-BE49-F238E27FC236}">
                <a16:creationId xmlns:a16="http://schemas.microsoft.com/office/drawing/2014/main" id="{1E7955CC-FB0F-C28F-74FF-6427A626B54C}"/>
              </a:ext>
            </a:extLst>
          </p:cNvPr>
          <p:cNvSpPr>
            <a:spLocks noGrp="1"/>
          </p:cNvSpPr>
          <p:nvPr>
            <p:ph idx="1"/>
          </p:nvPr>
        </p:nvSpPr>
        <p:spPr>
          <a:xfrm>
            <a:off x="1212489" y="1648067"/>
            <a:ext cx="7931511" cy="4987738"/>
          </a:xfrm>
        </p:spPr>
        <p:txBody>
          <a:bodyPr>
            <a:normAutofit/>
          </a:bodyPr>
          <a:lstStyle/>
          <a:p>
            <a:r>
              <a:rPr lang="en-US" sz="3200" dirty="0"/>
              <a:t>Opening a process that normally contains a HHC/EHS may be one of the more hazardous task personnel can do and not having this Safe Work Permit as an extra layer of administrative control is a major miss!</a:t>
            </a:r>
          </a:p>
        </p:txBody>
      </p:sp>
    </p:spTree>
    <p:extLst>
      <p:ext uri="{BB962C8B-B14F-4D97-AF65-F5344CB8AC3E}">
        <p14:creationId xmlns:p14="http://schemas.microsoft.com/office/powerpoint/2010/main" val="4241160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8551480" cy="610820"/>
          </a:xfrm>
        </p:spPr>
        <p:txBody>
          <a:bodyPr>
            <a:noAutofit/>
          </a:bodyPr>
          <a:lstStyle/>
          <a:p>
            <a:r>
              <a:rPr lang="en-US" sz="4000" b="1" dirty="0"/>
              <a:t>Scope of the LEO program?</a:t>
            </a:r>
          </a:p>
        </p:txBody>
      </p:sp>
      <p:sp>
        <p:nvSpPr>
          <p:cNvPr id="3" name="Content Placeholder 2"/>
          <p:cNvSpPr>
            <a:spLocks noGrp="1"/>
          </p:cNvSpPr>
          <p:nvPr>
            <p:ph idx="1"/>
          </p:nvPr>
        </p:nvSpPr>
        <p:spPr>
          <a:xfrm>
            <a:off x="1049727" y="1513082"/>
            <a:ext cx="8084214" cy="5191970"/>
          </a:xfrm>
        </p:spPr>
        <p:txBody>
          <a:bodyPr>
            <a:normAutofit/>
          </a:bodyPr>
          <a:lstStyle/>
          <a:p>
            <a:r>
              <a:rPr lang="en-US" sz="2600" dirty="0"/>
              <a:t>How we “scope” the program means a lot</a:t>
            </a:r>
          </a:p>
          <a:p>
            <a:pPr>
              <a:spcBef>
                <a:spcPts val="0"/>
              </a:spcBef>
            </a:pPr>
            <a:r>
              <a:rPr lang="en-US" sz="2600" dirty="0"/>
              <a:t>Many businesses make the mistake of including </a:t>
            </a:r>
            <a:r>
              <a:rPr lang="en-US" sz="2600" b="1" dirty="0">
                <a:solidFill>
                  <a:srgbClr val="FF0000"/>
                </a:solidFill>
              </a:rPr>
              <a:t>ONLY </a:t>
            </a:r>
            <a:r>
              <a:rPr lang="en-US" sz="2600" b="1" dirty="0"/>
              <a:t>their covered processes</a:t>
            </a:r>
            <a:r>
              <a:rPr lang="en-US" sz="2600" dirty="0"/>
              <a:t> so that they can “</a:t>
            </a:r>
            <a:r>
              <a:rPr lang="en-US" sz="2600" i="1" dirty="0"/>
              <a:t>comply</a:t>
            </a:r>
            <a:r>
              <a:rPr lang="en-US" sz="2600" dirty="0"/>
              <a:t>" with PSM/RMP</a:t>
            </a:r>
          </a:p>
          <a:p>
            <a:pPr lvl="1">
              <a:spcBef>
                <a:spcPts val="0"/>
              </a:spcBef>
            </a:pPr>
            <a:r>
              <a:rPr lang="en-US" sz="2400" dirty="0"/>
              <a:t>Do we really think that any of the HHC’s/EHS’s are less hazardous to workers opening a process merely because the process is under the PSM/RMP threshold?</a:t>
            </a:r>
          </a:p>
        </p:txBody>
      </p:sp>
      <p:sp>
        <p:nvSpPr>
          <p:cNvPr id="4" name="TextBox 3">
            <a:extLst>
              <a:ext uri="{FF2B5EF4-FFF2-40B4-BE49-F238E27FC236}">
                <a16:creationId xmlns:a16="http://schemas.microsoft.com/office/drawing/2014/main" id="{4F1FBB0A-695B-AFB0-C9AD-9FFE64D8DDEF}"/>
              </a:ext>
            </a:extLst>
          </p:cNvPr>
          <p:cNvSpPr txBox="1"/>
          <p:nvPr/>
        </p:nvSpPr>
        <p:spPr>
          <a:xfrm>
            <a:off x="1365195" y="4345230"/>
            <a:ext cx="7778805" cy="923330"/>
          </a:xfrm>
          <a:prstGeom prst="rect">
            <a:avLst/>
          </a:prstGeom>
          <a:noFill/>
        </p:spPr>
        <p:txBody>
          <a:bodyPr wrap="square" rtlCol="0">
            <a:spAutoFit/>
          </a:bodyPr>
          <a:lstStyle/>
          <a:p>
            <a:r>
              <a:rPr lang="en-US" i="1" dirty="0">
                <a:solidFill>
                  <a:srgbClr val="00FF00"/>
                </a:solidFill>
              </a:rPr>
              <a:t>A 1.5” liquid Cl2 pipe in a process with only 1,000 pounds of Cl2 represents the SAME RISK to the worker’s OPENING this process as does the same process with 1,500 pounds! </a:t>
            </a:r>
          </a:p>
        </p:txBody>
      </p:sp>
      <p:sp>
        <p:nvSpPr>
          <p:cNvPr id="6" name="TextBox 5">
            <a:extLst>
              <a:ext uri="{FF2B5EF4-FFF2-40B4-BE49-F238E27FC236}">
                <a16:creationId xmlns:a16="http://schemas.microsoft.com/office/drawing/2014/main" id="{D8A01AED-86D2-6DF9-9173-A25A632D5E64}"/>
              </a:ext>
            </a:extLst>
          </p:cNvPr>
          <p:cNvSpPr txBox="1"/>
          <p:nvPr/>
        </p:nvSpPr>
        <p:spPr>
          <a:xfrm>
            <a:off x="1670605" y="5337806"/>
            <a:ext cx="7177135" cy="1200329"/>
          </a:xfrm>
          <a:prstGeom prst="rect">
            <a:avLst/>
          </a:prstGeom>
          <a:noFill/>
        </p:spPr>
        <p:txBody>
          <a:bodyPr wrap="square">
            <a:spAutoFit/>
          </a:bodyPr>
          <a:lstStyle/>
          <a:p>
            <a:r>
              <a:rPr lang="en-US" sz="2400" dirty="0">
                <a:solidFill>
                  <a:schemeClr val="bg1"/>
                </a:solidFill>
              </a:rPr>
              <a:t>When it comes to opening process equipment and/or piping, PSM/RMP thresholds </a:t>
            </a:r>
            <a:r>
              <a:rPr lang="en-US" sz="2400" b="1" u="dbl" cap="all" dirty="0">
                <a:solidFill>
                  <a:schemeClr val="bg1"/>
                </a:solidFill>
              </a:rPr>
              <a:t>mean very little </a:t>
            </a:r>
            <a:r>
              <a:rPr lang="en-US" sz="2400" dirty="0">
                <a:solidFill>
                  <a:schemeClr val="bg1"/>
                </a:solidFill>
              </a:rPr>
              <a:t>to the worker(s) and true process safety!  </a:t>
            </a:r>
          </a:p>
        </p:txBody>
      </p:sp>
    </p:spTree>
    <p:extLst>
      <p:ext uri="{BB962C8B-B14F-4D97-AF65-F5344CB8AC3E}">
        <p14:creationId xmlns:p14="http://schemas.microsoft.com/office/powerpoint/2010/main" val="1241272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6" y="833016"/>
            <a:ext cx="8551480" cy="610820"/>
          </a:xfrm>
        </p:spPr>
        <p:txBody>
          <a:bodyPr>
            <a:noAutofit/>
          </a:bodyPr>
          <a:lstStyle/>
          <a:p>
            <a:r>
              <a:rPr lang="en-US" sz="4000" b="1" dirty="0"/>
              <a:t>Scope of the program?</a:t>
            </a:r>
          </a:p>
        </p:txBody>
      </p:sp>
      <p:sp>
        <p:nvSpPr>
          <p:cNvPr id="3" name="Content Placeholder 2"/>
          <p:cNvSpPr>
            <a:spLocks noGrp="1"/>
          </p:cNvSpPr>
          <p:nvPr>
            <p:ph idx="1"/>
          </p:nvPr>
        </p:nvSpPr>
        <p:spPr>
          <a:xfrm>
            <a:off x="1212488" y="1596540"/>
            <a:ext cx="7931511" cy="5209933"/>
          </a:xfrm>
        </p:spPr>
        <p:txBody>
          <a:bodyPr>
            <a:normAutofit/>
          </a:bodyPr>
          <a:lstStyle/>
          <a:p>
            <a:endParaRPr lang="en-US" sz="3200" dirty="0"/>
          </a:p>
          <a:p>
            <a:r>
              <a:rPr lang="en-US" sz="3200" dirty="0"/>
              <a:t>Although the PSM and RMP chemicals are a great place to start with making a list of inclusive chemicals, we </a:t>
            </a:r>
            <a:r>
              <a:rPr lang="en-US" sz="3200" b="1" u="heavy" cap="all" dirty="0">
                <a:solidFill>
                  <a:srgbClr val="FF0000"/>
                </a:solidFill>
              </a:rPr>
              <a:t>should NOT stop </a:t>
            </a:r>
            <a:r>
              <a:rPr lang="en-US" sz="3200" dirty="0"/>
              <a:t>there!</a:t>
            </a:r>
          </a:p>
        </p:txBody>
      </p:sp>
    </p:spTree>
    <p:extLst>
      <p:ext uri="{BB962C8B-B14F-4D97-AF65-F5344CB8AC3E}">
        <p14:creationId xmlns:p14="http://schemas.microsoft.com/office/powerpoint/2010/main" val="86676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842AD-3908-F6F6-C487-9EAFF9B60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C28B6-C311-AD14-B58C-6C806D553523}"/>
              </a:ext>
            </a:extLst>
          </p:cNvPr>
          <p:cNvSpPr>
            <a:spLocks noGrp="1"/>
          </p:cNvSpPr>
          <p:nvPr>
            <p:ph type="title"/>
          </p:nvPr>
        </p:nvSpPr>
        <p:spPr>
          <a:xfrm>
            <a:off x="143556" y="833016"/>
            <a:ext cx="8551480" cy="610820"/>
          </a:xfrm>
        </p:spPr>
        <p:txBody>
          <a:bodyPr>
            <a:noAutofit/>
          </a:bodyPr>
          <a:lstStyle/>
          <a:p>
            <a:r>
              <a:rPr lang="en-US" sz="4000" b="1" dirty="0"/>
              <a:t>Scope of the program?</a:t>
            </a:r>
          </a:p>
        </p:txBody>
      </p:sp>
      <p:sp>
        <p:nvSpPr>
          <p:cNvPr id="3" name="Content Placeholder 2">
            <a:extLst>
              <a:ext uri="{FF2B5EF4-FFF2-40B4-BE49-F238E27FC236}">
                <a16:creationId xmlns:a16="http://schemas.microsoft.com/office/drawing/2014/main" id="{A29B8397-B496-D455-3112-3D7035AC3905}"/>
              </a:ext>
            </a:extLst>
          </p:cNvPr>
          <p:cNvSpPr>
            <a:spLocks noGrp="1"/>
          </p:cNvSpPr>
          <p:nvPr>
            <p:ph idx="1"/>
          </p:nvPr>
        </p:nvSpPr>
        <p:spPr>
          <a:xfrm>
            <a:off x="1212488" y="1596540"/>
            <a:ext cx="7931511" cy="5209933"/>
          </a:xfrm>
        </p:spPr>
        <p:txBody>
          <a:bodyPr>
            <a:normAutofit fontScale="92500" lnSpcReduction="10000"/>
          </a:bodyPr>
          <a:lstStyle/>
          <a:p>
            <a:r>
              <a:rPr lang="en-US" dirty="0"/>
              <a:t>Easy method to assess </a:t>
            </a:r>
            <a:r>
              <a:rPr lang="en-US" b="1" dirty="0"/>
              <a:t>ALL</a:t>
            </a:r>
            <a:r>
              <a:rPr lang="en-US" dirty="0"/>
              <a:t> </a:t>
            </a:r>
            <a:r>
              <a:rPr lang="en-US" b="1" u="sng" cap="all" dirty="0">
                <a:solidFill>
                  <a:srgbClr val="FFFF00"/>
                </a:solidFill>
              </a:rPr>
              <a:t>hazardous materials </a:t>
            </a:r>
            <a:r>
              <a:rPr lang="en-US" dirty="0"/>
              <a:t>that should be considered for inclusion in the program:</a:t>
            </a:r>
          </a:p>
          <a:p>
            <a:pPr lvl="1"/>
            <a:r>
              <a:rPr lang="en-US" dirty="0"/>
              <a:t>NFPA 704 </a:t>
            </a:r>
            <a:r>
              <a:rPr lang="en-US" b="1" spc="50" dirty="0">
                <a:ln w="12700" cmpd="sng">
                  <a:solidFill>
                    <a:schemeClr val="accent6">
                      <a:satMod val="120000"/>
                      <a:shade val="80000"/>
                    </a:schemeClr>
                  </a:solidFill>
                  <a:prstDash val="solid"/>
                </a:ln>
                <a:solidFill>
                  <a:srgbClr val="0000FF"/>
                </a:solidFill>
                <a:effectLst>
                  <a:glow rad="53100">
                    <a:schemeClr val="accent6">
                      <a:satMod val="180000"/>
                      <a:alpha val="30000"/>
                    </a:schemeClr>
                  </a:glow>
                </a:effectLst>
              </a:rPr>
              <a:t>Health Rating </a:t>
            </a:r>
            <a:r>
              <a:rPr lang="en-US" u="sng" dirty="0"/>
              <a:t>&gt;</a:t>
            </a:r>
            <a:r>
              <a:rPr lang="en-US" dirty="0"/>
              <a:t> 3</a:t>
            </a:r>
          </a:p>
          <a:p>
            <a:pPr lvl="1"/>
            <a:r>
              <a:rPr lang="en-US" dirty="0"/>
              <a:t>NFPA 704 </a:t>
            </a:r>
            <a:r>
              <a:rPr lang="en-US"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rPr>
              <a:t>Flammability Rating </a:t>
            </a:r>
            <a:r>
              <a:rPr lang="en-US" u="sng" dirty="0"/>
              <a:t>&gt;</a:t>
            </a:r>
            <a:r>
              <a:rPr lang="en-US" dirty="0"/>
              <a:t> 3</a:t>
            </a:r>
          </a:p>
          <a:p>
            <a:pPr lvl="1"/>
            <a:r>
              <a:rPr lang="en-US" dirty="0"/>
              <a:t>NFPA 704 </a:t>
            </a:r>
            <a:r>
              <a:rPr lang="en-US" b="1" spc="50" dirty="0">
                <a:ln w="12700" cmpd="sng">
                  <a:solidFill>
                    <a:schemeClr val="accent6">
                      <a:satMod val="120000"/>
                      <a:shade val="80000"/>
                    </a:schemeClr>
                  </a:solidFill>
                  <a:prstDash val="solid"/>
                </a:ln>
                <a:solidFill>
                  <a:srgbClr val="FFFF00"/>
                </a:solidFill>
                <a:effectLst>
                  <a:glow rad="53100">
                    <a:schemeClr val="accent6">
                      <a:satMod val="180000"/>
                      <a:alpha val="30000"/>
                    </a:schemeClr>
                  </a:glow>
                </a:effectLst>
              </a:rPr>
              <a:t>Reactivity Rating </a:t>
            </a:r>
            <a:r>
              <a:rPr lang="en-US" u="sng" dirty="0"/>
              <a:t>&gt;</a:t>
            </a:r>
            <a:r>
              <a:rPr lang="en-US" dirty="0"/>
              <a:t> 3 </a:t>
            </a:r>
          </a:p>
          <a:p>
            <a:pPr lvl="1"/>
            <a:r>
              <a:rPr lang="en-US" dirty="0"/>
              <a:t>Solution with a pH </a:t>
            </a:r>
            <a:r>
              <a:rPr lang="en-US" u="sng" dirty="0"/>
              <a:t>&gt;</a:t>
            </a:r>
            <a:r>
              <a:rPr lang="en-US" dirty="0"/>
              <a:t> 9 or </a:t>
            </a:r>
            <a:r>
              <a:rPr lang="en-US" u="sng" dirty="0"/>
              <a:t>&lt;</a:t>
            </a:r>
            <a:r>
              <a:rPr lang="en-US" dirty="0"/>
              <a:t> 5 (unknown concentration)</a:t>
            </a:r>
          </a:p>
          <a:p>
            <a:pPr lvl="1"/>
            <a:r>
              <a:rPr lang="en-US" dirty="0"/>
              <a:t>Solution with a temperature </a:t>
            </a:r>
            <a:r>
              <a:rPr lang="en-US" u="sng" dirty="0"/>
              <a:t>&gt;</a:t>
            </a:r>
            <a:r>
              <a:rPr lang="en-US" dirty="0"/>
              <a:t>130°F</a:t>
            </a:r>
          </a:p>
          <a:p>
            <a:pPr lvl="1"/>
            <a:r>
              <a:rPr lang="en-US" dirty="0"/>
              <a:t>Solution with a BP</a:t>
            </a:r>
            <a:r>
              <a:rPr lang="en-US" u="sng" dirty="0"/>
              <a:t>&lt;</a:t>
            </a:r>
            <a:r>
              <a:rPr lang="en-US" dirty="0"/>
              <a:t>100°F</a:t>
            </a:r>
          </a:p>
          <a:p>
            <a:pPr lvl="1"/>
            <a:r>
              <a:rPr lang="en-US" dirty="0"/>
              <a:t>Simple or Chemical Asphyxiant</a:t>
            </a:r>
          </a:p>
          <a:p>
            <a:pPr lvl="1"/>
            <a:r>
              <a:rPr lang="en-US" dirty="0"/>
              <a:t>Combustible Dust</a:t>
            </a:r>
          </a:p>
          <a:p>
            <a:pPr lvl="1"/>
            <a:r>
              <a:rPr lang="en-US" dirty="0"/>
              <a:t>Pressurized system</a:t>
            </a:r>
          </a:p>
        </p:txBody>
      </p:sp>
    </p:spTree>
    <p:extLst>
      <p:ext uri="{BB962C8B-B14F-4D97-AF65-F5344CB8AC3E}">
        <p14:creationId xmlns:p14="http://schemas.microsoft.com/office/powerpoint/2010/main" val="1781379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8398776" cy="610820"/>
          </a:xfrm>
        </p:spPr>
        <p:txBody>
          <a:bodyPr>
            <a:normAutofit fontScale="90000"/>
          </a:bodyPr>
          <a:lstStyle/>
          <a:p>
            <a:r>
              <a:rPr lang="en-US" b="1" dirty="0"/>
              <a:t>Recent Incident #1 – Hi Temp Caustic</a:t>
            </a:r>
          </a:p>
        </p:txBody>
      </p:sp>
      <p:sp>
        <p:nvSpPr>
          <p:cNvPr id="3" name="Content Placeholder 2"/>
          <p:cNvSpPr>
            <a:spLocks noGrp="1"/>
          </p:cNvSpPr>
          <p:nvPr>
            <p:ph idx="1"/>
          </p:nvPr>
        </p:nvSpPr>
        <p:spPr>
          <a:xfrm>
            <a:off x="1212489" y="1648067"/>
            <a:ext cx="7787956" cy="5140443"/>
          </a:xfrm>
        </p:spPr>
        <p:txBody>
          <a:bodyPr>
            <a:normAutofit/>
          </a:bodyPr>
          <a:lstStyle/>
          <a:p>
            <a:r>
              <a:rPr lang="en-US" sz="2400" dirty="0"/>
              <a:t>During "routine maintenance", an operator was cleaning an </a:t>
            </a:r>
            <a:r>
              <a:rPr lang="en-US" sz="2400" b="1" dirty="0">
                <a:solidFill>
                  <a:srgbClr val="FFFF00"/>
                </a:solidFill>
              </a:rPr>
              <a:t>inline filter connected to pipework below a thickener tank</a:t>
            </a:r>
            <a:r>
              <a:rPr lang="en-US" sz="2400" dirty="0"/>
              <a:t>. He opened the drain valve to verify isolation before undoing four bolts to open the inline filter door. On opening the inline filter door, the operator found the screen/filter full of material. As he pulled the screen/filter out of its housing, a blockage upstream of the screen/filter box dislodged. The operator was engulfed in 203°F (95°C) caustic solution, receiving thermal and caustic burns to his body and face.  </a:t>
            </a:r>
          </a:p>
          <a:p>
            <a:pPr marL="0" indent="0" algn="ctr">
              <a:buNone/>
            </a:pPr>
            <a:r>
              <a:rPr lang="en-US" sz="3600" b="1" dirty="0">
                <a:solidFill>
                  <a:srgbClr val="FF9E1D"/>
                </a:solidFill>
              </a:rPr>
              <a:t>An emergency responder found the main isolation valve open!</a:t>
            </a:r>
          </a:p>
        </p:txBody>
      </p:sp>
    </p:spTree>
    <p:extLst>
      <p:ext uri="{BB962C8B-B14F-4D97-AF65-F5344CB8AC3E}">
        <p14:creationId xmlns:p14="http://schemas.microsoft.com/office/powerpoint/2010/main" val="1712163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5"/>
            <a:ext cx="7482545" cy="610820"/>
          </a:xfrm>
        </p:spPr>
        <p:txBody>
          <a:bodyPr>
            <a:noAutofit/>
          </a:bodyPr>
          <a:lstStyle/>
          <a:p>
            <a:r>
              <a:rPr lang="en-US" sz="4000" b="1" dirty="0"/>
              <a:t>Vapor Pressure means a lot </a:t>
            </a:r>
          </a:p>
        </p:txBody>
      </p:sp>
      <p:sp>
        <p:nvSpPr>
          <p:cNvPr id="3" name="Content Placeholder 2"/>
          <p:cNvSpPr>
            <a:spLocks noGrp="1"/>
          </p:cNvSpPr>
          <p:nvPr>
            <p:ph idx="1"/>
          </p:nvPr>
        </p:nvSpPr>
        <p:spPr>
          <a:xfrm>
            <a:off x="1365195" y="1648067"/>
            <a:ext cx="7313369" cy="4987738"/>
          </a:xfrm>
        </p:spPr>
        <p:txBody>
          <a:bodyPr>
            <a:normAutofit/>
          </a:bodyPr>
          <a:lstStyle/>
          <a:p>
            <a:r>
              <a:rPr lang="en-US" sz="3200" dirty="0"/>
              <a:t>Some facilities have a neat way of using VP as one of the means to include materials in their scope</a:t>
            </a:r>
          </a:p>
          <a:p>
            <a:pPr marL="0" indent="0">
              <a:buNone/>
            </a:pPr>
            <a:endParaRPr lang="en-US" sz="800" dirty="0"/>
          </a:p>
          <a:p>
            <a:r>
              <a:rPr lang="en-US" sz="3200" dirty="0"/>
              <a:t>Some use the </a:t>
            </a:r>
            <a:r>
              <a:rPr lang="en-US" sz="3200" b="1" dirty="0">
                <a:solidFill>
                  <a:srgbClr val="FFFF00"/>
                </a:solidFill>
              </a:rPr>
              <a:t>VP </a:t>
            </a:r>
            <a:r>
              <a:rPr lang="en-US" sz="3200" b="1" u="sng" dirty="0">
                <a:solidFill>
                  <a:srgbClr val="FFFF00"/>
                </a:solidFill>
              </a:rPr>
              <a:t>&gt;</a:t>
            </a:r>
            <a:r>
              <a:rPr lang="en-US" sz="3200" b="1" dirty="0">
                <a:solidFill>
                  <a:srgbClr val="FFFF00"/>
                </a:solidFill>
              </a:rPr>
              <a:t> 100 mm Hg </a:t>
            </a:r>
            <a:r>
              <a:rPr lang="en-US" sz="3200" dirty="0"/>
              <a:t>as a means to identify materials that can pose an inhalation hazard and/or develop a hazardous vapor cloud (e.g., toxic, flammable or asphyxiant)  </a:t>
            </a:r>
          </a:p>
        </p:txBody>
      </p:sp>
    </p:spTree>
    <p:extLst>
      <p:ext uri="{BB962C8B-B14F-4D97-AF65-F5344CB8AC3E}">
        <p14:creationId xmlns:p14="http://schemas.microsoft.com/office/powerpoint/2010/main" val="360028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25BBE-D9BC-24EA-A9AD-C2705A346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EBB5F-1008-A1D4-7570-3CC06B390853}"/>
              </a:ext>
            </a:extLst>
          </p:cNvPr>
          <p:cNvSpPr>
            <a:spLocks noGrp="1"/>
          </p:cNvSpPr>
          <p:nvPr>
            <p:ph type="title"/>
          </p:nvPr>
        </p:nvSpPr>
        <p:spPr>
          <a:xfrm>
            <a:off x="296260" y="833015"/>
            <a:ext cx="7482545" cy="610820"/>
          </a:xfrm>
        </p:spPr>
        <p:txBody>
          <a:bodyPr>
            <a:noAutofit/>
          </a:bodyPr>
          <a:lstStyle/>
          <a:p>
            <a:r>
              <a:rPr lang="en-US" sz="4000" b="1" dirty="0"/>
              <a:t>Vapor Pressure means a lot </a:t>
            </a:r>
          </a:p>
        </p:txBody>
      </p:sp>
      <p:sp>
        <p:nvSpPr>
          <p:cNvPr id="3" name="Content Placeholder 2">
            <a:extLst>
              <a:ext uri="{FF2B5EF4-FFF2-40B4-BE49-F238E27FC236}">
                <a16:creationId xmlns:a16="http://schemas.microsoft.com/office/drawing/2014/main" id="{9C62559C-65EB-3710-E3ED-12636E33DAB7}"/>
              </a:ext>
            </a:extLst>
          </p:cNvPr>
          <p:cNvSpPr>
            <a:spLocks noGrp="1"/>
          </p:cNvSpPr>
          <p:nvPr>
            <p:ph idx="1"/>
          </p:nvPr>
        </p:nvSpPr>
        <p:spPr>
          <a:xfrm>
            <a:off x="1365195" y="1648067"/>
            <a:ext cx="7482545" cy="4987738"/>
          </a:xfrm>
        </p:spPr>
        <p:txBody>
          <a:bodyPr>
            <a:normAutofit/>
          </a:bodyPr>
          <a:lstStyle/>
          <a:p>
            <a:pPr marL="0" indent="0">
              <a:buNone/>
            </a:pPr>
            <a:r>
              <a:rPr lang="en-US" sz="3200" dirty="0"/>
              <a:t>Consider this:  </a:t>
            </a:r>
          </a:p>
          <a:p>
            <a:pPr marL="0" indent="0">
              <a:buNone/>
            </a:pPr>
            <a:endParaRPr lang="en-US" sz="800" dirty="0"/>
          </a:p>
          <a:p>
            <a:pPr marL="0" indent="0">
              <a:buNone/>
            </a:pPr>
            <a:r>
              <a:rPr lang="en-US" sz="3200" dirty="0"/>
              <a:t>“</a:t>
            </a:r>
            <a:r>
              <a:rPr lang="en-US" sz="3200" i="1" dirty="0"/>
              <a:t>opening process equipment or piping</a:t>
            </a:r>
            <a:r>
              <a:rPr lang="en-US" sz="3200" dirty="0"/>
              <a:t>” that contains a HAZARDOUS MATERIAL in liquid form can pose </a:t>
            </a:r>
            <a:r>
              <a:rPr lang="en-US" sz="3200" b="1" dirty="0">
                <a:solidFill>
                  <a:srgbClr val="FF0000"/>
                </a:solidFill>
              </a:rPr>
              <a:t>DUAL</a:t>
            </a:r>
            <a:r>
              <a:rPr lang="en-US" sz="3200" dirty="0"/>
              <a:t> HAZARDS: </a:t>
            </a:r>
          </a:p>
          <a:p>
            <a:pPr lvl="1"/>
            <a:r>
              <a:rPr lang="en-US" sz="3200" dirty="0"/>
              <a:t>liquid contact hazard and </a:t>
            </a:r>
          </a:p>
          <a:p>
            <a:pPr lvl="1"/>
            <a:r>
              <a:rPr lang="en-US" sz="3200" dirty="0"/>
              <a:t>inhalation hazard if the VP </a:t>
            </a:r>
            <a:r>
              <a:rPr lang="en-US" sz="3200" b="1" u="sng" dirty="0"/>
              <a:t>&gt;</a:t>
            </a:r>
            <a:r>
              <a:rPr lang="en-US" sz="3200" dirty="0"/>
              <a:t> 85 mm Hg</a:t>
            </a:r>
          </a:p>
        </p:txBody>
      </p:sp>
    </p:spTree>
    <p:extLst>
      <p:ext uri="{BB962C8B-B14F-4D97-AF65-F5344CB8AC3E}">
        <p14:creationId xmlns:p14="http://schemas.microsoft.com/office/powerpoint/2010/main" val="282678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795138"/>
            <a:ext cx="7482545" cy="610820"/>
          </a:xfrm>
        </p:spPr>
        <p:txBody>
          <a:bodyPr>
            <a:noAutofit/>
          </a:bodyPr>
          <a:lstStyle/>
          <a:p>
            <a:r>
              <a:rPr lang="en-US" sz="2800" b="1" dirty="0"/>
              <a:t>OPENING location goes </a:t>
            </a:r>
            <a:r>
              <a:rPr lang="en-US" sz="4800" b="1" dirty="0">
                <a:latin typeface="Wingdings"/>
                <a:ea typeface="Wingdings"/>
                <a:cs typeface="Wingdings"/>
                <a:sym typeface="Wingdings"/>
              </a:rPr>
              <a:t></a:t>
            </a:r>
            <a:r>
              <a:rPr lang="en-US" sz="2800" b="1" dirty="0"/>
              <a:t>so do RISKS </a:t>
            </a:r>
          </a:p>
        </p:txBody>
      </p:sp>
      <p:sp>
        <p:nvSpPr>
          <p:cNvPr id="3" name="Content Placeholder 2"/>
          <p:cNvSpPr>
            <a:spLocks noGrp="1"/>
          </p:cNvSpPr>
          <p:nvPr>
            <p:ph idx="1"/>
          </p:nvPr>
        </p:nvSpPr>
        <p:spPr>
          <a:xfrm>
            <a:off x="1212488" y="1443835"/>
            <a:ext cx="7931511" cy="4581150"/>
          </a:xfrm>
        </p:spPr>
        <p:txBody>
          <a:bodyPr>
            <a:normAutofit/>
          </a:bodyPr>
          <a:lstStyle/>
          <a:p>
            <a:r>
              <a:rPr lang="en-US" sz="2700" dirty="0"/>
              <a:t>Opening process equipment can be quite hazardous at </a:t>
            </a:r>
            <a:r>
              <a:rPr lang="en-US" sz="2700" b="1" dirty="0">
                <a:solidFill>
                  <a:srgbClr val="00FF00"/>
                </a:solidFill>
              </a:rPr>
              <a:t>GROUND</a:t>
            </a:r>
            <a:r>
              <a:rPr lang="en-US" sz="2700" dirty="0"/>
              <a:t> level; but imagine opening the process </a:t>
            </a:r>
            <a:r>
              <a:rPr lang="en-US" sz="2700" b="1" dirty="0">
                <a:solidFill>
                  <a:srgbClr val="FFFF00"/>
                </a:solidFill>
              </a:rPr>
              <a:t>30’ in the air</a:t>
            </a:r>
          </a:p>
          <a:p>
            <a:r>
              <a:rPr lang="en-US" sz="2700" dirty="0"/>
              <a:t>Working 30’ in an aerial lift, on scaffolding, or from a ladder when the line UNEXPECTEDLY releases its contents </a:t>
            </a:r>
            <a:r>
              <a:rPr lang="en-US" sz="2700" b="1" dirty="0">
                <a:solidFill>
                  <a:srgbClr val="FF9E1D"/>
                </a:solidFill>
              </a:rPr>
              <a:t>INCREASE RISKS</a:t>
            </a:r>
          </a:p>
          <a:p>
            <a:r>
              <a:rPr lang="en-US" sz="2700" dirty="0"/>
              <a:t>Working at heights while </a:t>
            </a:r>
            <a:r>
              <a:rPr lang="en-US" sz="2700" b="1" dirty="0">
                <a:solidFill>
                  <a:srgbClr val="FF0000"/>
                </a:solidFill>
              </a:rPr>
              <a:t>OPENING the PROCESS </a:t>
            </a:r>
            <a:r>
              <a:rPr lang="en-US" sz="2700" dirty="0"/>
              <a:t>can create an </a:t>
            </a:r>
            <a:r>
              <a:rPr lang="en-US" sz="2700" b="1" dirty="0">
                <a:solidFill>
                  <a:srgbClr val="FFFF00"/>
                </a:solidFill>
              </a:rPr>
              <a:t>IDLH atmosphere </a:t>
            </a:r>
            <a:r>
              <a:rPr lang="en-US" sz="2700" dirty="0"/>
              <a:t>with </a:t>
            </a:r>
            <a:r>
              <a:rPr lang="en-US" sz="2700" b="1" cap="all" dirty="0">
                <a:solidFill>
                  <a:srgbClr val="FF0000"/>
                </a:solidFill>
              </a:rPr>
              <a:t>very limited means of egress!!!!</a:t>
            </a:r>
            <a:endParaRPr lang="en-US" sz="2700" dirty="0"/>
          </a:p>
        </p:txBody>
      </p:sp>
      <p:sp>
        <p:nvSpPr>
          <p:cNvPr id="4" name="TextBox 3"/>
          <p:cNvSpPr txBox="1"/>
          <p:nvPr/>
        </p:nvSpPr>
        <p:spPr>
          <a:xfrm>
            <a:off x="1670606" y="5391308"/>
            <a:ext cx="5802790" cy="1384995"/>
          </a:xfrm>
          <a:prstGeom prst="rect">
            <a:avLst/>
          </a:prstGeom>
          <a:noFill/>
        </p:spPr>
        <p:txBody>
          <a:bodyPr wrap="square" rtlCol="0">
            <a:spAutoFit/>
          </a:bodyPr>
          <a:lstStyle/>
          <a:p>
            <a:pPr algn="ctr"/>
            <a:r>
              <a:rPr lang="en-US" sz="2800" b="1" dirty="0">
                <a:solidFill>
                  <a:srgbClr val="FF40FF"/>
                </a:solidFill>
              </a:rPr>
              <a:t>EXPECTED the UNEXPETED </a:t>
            </a:r>
          </a:p>
          <a:p>
            <a:pPr algn="ctr"/>
            <a:r>
              <a:rPr lang="en-US" sz="2800" b="1" dirty="0">
                <a:solidFill>
                  <a:srgbClr val="FFFF00"/>
                </a:solidFill>
              </a:rPr>
              <a:t> PLAN FOR THE WORST &amp; </a:t>
            </a:r>
          </a:p>
          <a:p>
            <a:pPr algn="ctr"/>
            <a:r>
              <a:rPr lang="en-US" sz="2800" b="1" dirty="0">
                <a:solidFill>
                  <a:srgbClr val="FFFF00"/>
                </a:solidFill>
              </a:rPr>
              <a:t>HOPE FOR THE BEST</a:t>
            </a:r>
          </a:p>
        </p:txBody>
      </p:sp>
    </p:spTree>
    <p:extLst>
      <p:ext uri="{BB962C8B-B14F-4D97-AF65-F5344CB8AC3E}">
        <p14:creationId xmlns:p14="http://schemas.microsoft.com/office/powerpoint/2010/main" val="777076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5"/>
            <a:ext cx="7482545" cy="610820"/>
          </a:xfrm>
        </p:spPr>
        <p:txBody>
          <a:bodyPr>
            <a:noAutofit/>
          </a:bodyPr>
          <a:lstStyle/>
          <a:p>
            <a:r>
              <a:rPr lang="en-US" sz="4000" b="1" dirty="0"/>
              <a:t>EGRESS is KEY! </a:t>
            </a:r>
          </a:p>
        </p:txBody>
      </p:sp>
      <p:sp>
        <p:nvSpPr>
          <p:cNvPr id="3" name="Content Placeholder 2"/>
          <p:cNvSpPr>
            <a:spLocks noGrp="1"/>
          </p:cNvSpPr>
          <p:nvPr>
            <p:ph idx="1"/>
          </p:nvPr>
        </p:nvSpPr>
        <p:spPr>
          <a:xfrm>
            <a:off x="1212488" y="1596540"/>
            <a:ext cx="7931511" cy="5191969"/>
          </a:xfrm>
        </p:spPr>
        <p:txBody>
          <a:bodyPr>
            <a:normAutofit fontScale="92500" lnSpcReduction="20000"/>
          </a:bodyPr>
          <a:lstStyle/>
          <a:p>
            <a:r>
              <a:rPr lang="en-US" sz="4000" dirty="0"/>
              <a:t>Opening process equipment in an area with </a:t>
            </a:r>
            <a:r>
              <a:rPr lang="en-US" sz="4000" b="1" u="sng" dirty="0">
                <a:solidFill>
                  <a:srgbClr val="FF0000"/>
                </a:solidFill>
              </a:rPr>
              <a:t>POOR EGRESS</a:t>
            </a:r>
            <a:r>
              <a:rPr lang="en-US" sz="4000" dirty="0"/>
              <a:t>, either because of additional piping or working @ heights should be considered </a:t>
            </a:r>
            <a:r>
              <a:rPr lang="en-US" sz="4000" b="1" dirty="0">
                <a:solidFill>
                  <a:srgbClr val="FF0000"/>
                </a:solidFill>
              </a:rPr>
              <a:t>EXTREMELY HAZARDOUS</a:t>
            </a:r>
          </a:p>
          <a:p>
            <a:pPr lvl="1"/>
            <a:r>
              <a:rPr lang="en-US" sz="3400" dirty="0"/>
              <a:t>So HAZARDOUS, that “</a:t>
            </a:r>
            <a:r>
              <a:rPr lang="en-US" sz="3400" b="1" i="1" dirty="0">
                <a:solidFill>
                  <a:srgbClr val="FF0000"/>
                </a:solidFill>
              </a:rPr>
              <a:t>poor egress</a:t>
            </a:r>
            <a:r>
              <a:rPr lang="en-US" sz="3400" dirty="0"/>
              <a:t>” should result in </a:t>
            </a:r>
            <a:r>
              <a:rPr lang="en-US" sz="3400" b="1" u="heavy" cap="all" dirty="0">
                <a:solidFill>
                  <a:srgbClr val="00FF00"/>
                </a:solidFill>
              </a:rPr>
              <a:t>additional layers of protection </a:t>
            </a:r>
            <a:r>
              <a:rPr lang="en-US" sz="3400" dirty="0"/>
              <a:t> such as increased ENERGY ISOLATION and/or INCREASED LEVELS of PPE to ensure the lack of egress is compensated for</a:t>
            </a:r>
          </a:p>
        </p:txBody>
      </p:sp>
    </p:spTree>
    <p:extLst>
      <p:ext uri="{BB962C8B-B14F-4D97-AF65-F5344CB8AC3E}">
        <p14:creationId xmlns:p14="http://schemas.microsoft.com/office/powerpoint/2010/main" val="2704529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0F2F9-543D-9CA8-E566-ACDBEDEA0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A9EAD-984D-E1BF-03CB-CDEC32D887E7}"/>
              </a:ext>
            </a:extLst>
          </p:cNvPr>
          <p:cNvSpPr>
            <a:spLocks noGrp="1"/>
          </p:cNvSpPr>
          <p:nvPr>
            <p:ph type="title"/>
          </p:nvPr>
        </p:nvSpPr>
        <p:spPr>
          <a:xfrm>
            <a:off x="296260" y="833015"/>
            <a:ext cx="7482545" cy="610820"/>
          </a:xfrm>
        </p:spPr>
        <p:txBody>
          <a:bodyPr>
            <a:noAutofit/>
          </a:bodyPr>
          <a:lstStyle/>
          <a:p>
            <a:r>
              <a:rPr lang="en-US" sz="4000" b="1" dirty="0"/>
              <a:t>EGRESS is KEY! </a:t>
            </a:r>
          </a:p>
        </p:txBody>
      </p:sp>
      <p:sp>
        <p:nvSpPr>
          <p:cNvPr id="3" name="Content Placeholder 2">
            <a:extLst>
              <a:ext uri="{FF2B5EF4-FFF2-40B4-BE49-F238E27FC236}">
                <a16:creationId xmlns:a16="http://schemas.microsoft.com/office/drawing/2014/main" id="{8E31387E-C7DC-3698-284E-64573A990D61}"/>
              </a:ext>
            </a:extLst>
          </p:cNvPr>
          <p:cNvSpPr>
            <a:spLocks noGrp="1"/>
          </p:cNvSpPr>
          <p:nvPr>
            <p:ph idx="1"/>
          </p:nvPr>
        </p:nvSpPr>
        <p:spPr>
          <a:xfrm>
            <a:off x="1212488" y="1443834"/>
            <a:ext cx="7931511" cy="5344675"/>
          </a:xfrm>
        </p:spPr>
        <p:txBody>
          <a:bodyPr>
            <a:normAutofit fontScale="77500" lnSpcReduction="20000"/>
          </a:bodyPr>
          <a:lstStyle/>
          <a:p>
            <a:r>
              <a:rPr lang="en-US" sz="3600" dirty="0"/>
              <a:t>For example, workers in an aerial lift opening a process line with a high VP </a:t>
            </a:r>
            <a:r>
              <a:rPr lang="en-US" sz="3600" dirty="0" err="1"/>
              <a:t>HAZMATl</a:t>
            </a:r>
            <a:r>
              <a:rPr lang="en-US" sz="3600" dirty="0"/>
              <a:t> would require </a:t>
            </a:r>
          </a:p>
          <a:p>
            <a:pPr lvl="1"/>
            <a:r>
              <a:rPr lang="en-US" sz="2900" dirty="0"/>
              <a:t>DOUBLE BLOCK isolation (engineering control/isolation),</a:t>
            </a:r>
          </a:p>
          <a:p>
            <a:pPr lvl="1"/>
            <a:r>
              <a:rPr lang="en-US" sz="2900" b="1" dirty="0"/>
              <a:t>STAND-BY PERSON </a:t>
            </a:r>
            <a:r>
              <a:rPr lang="en-US" sz="2900" dirty="0"/>
              <a:t>at ground level who is trained in the emergency operation of the lift, and </a:t>
            </a:r>
          </a:p>
          <a:p>
            <a:pPr lvl="2"/>
            <a:r>
              <a:rPr lang="en-US" sz="2500" dirty="0"/>
              <a:t>workers level of PPE may be increased to LEVEL A/B with a minimum of a 4500 psi pressure-demand SCBA  </a:t>
            </a:r>
          </a:p>
          <a:p>
            <a:r>
              <a:rPr lang="en-US" sz="3200" dirty="0"/>
              <a:t>Some “openings” may necessitate that a </a:t>
            </a:r>
            <a:r>
              <a:rPr lang="en-US" sz="3200" b="1" cap="all" dirty="0">
                <a:solidFill>
                  <a:srgbClr val="00FF00"/>
                </a:solidFill>
              </a:rPr>
              <a:t>rescue team </a:t>
            </a:r>
            <a:r>
              <a:rPr lang="en-US" sz="3200" dirty="0"/>
              <a:t>be present during the </a:t>
            </a:r>
            <a:r>
              <a:rPr lang="en-US" sz="3200" b="1" dirty="0">
                <a:solidFill>
                  <a:srgbClr val="FFFF00"/>
                </a:solidFill>
              </a:rPr>
              <a:t>INITAL</a:t>
            </a:r>
            <a:r>
              <a:rPr lang="en-US" sz="3200" dirty="0"/>
              <a:t> break/opening!</a:t>
            </a:r>
          </a:p>
          <a:p>
            <a:r>
              <a:rPr lang="en-US" sz="3200" dirty="0"/>
              <a:t>DON’T FORGET that egress at ground level can even become limited!  </a:t>
            </a:r>
          </a:p>
          <a:p>
            <a:r>
              <a:rPr lang="en-US" sz="3200" dirty="0"/>
              <a:t>Personnel involved in the permitting and the actual work </a:t>
            </a:r>
            <a:r>
              <a:rPr lang="en-US" sz="3200" b="1" dirty="0"/>
              <a:t>MUST</a:t>
            </a:r>
            <a:r>
              <a:rPr lang="en-US" sz="3200" dirty="0"/>
              <a:t> verify, and continue to verify, that the workers have a CLEAR and UNOBSTRUCTED egress path should something go wrong</a:t>
            </a:r>
          </a:p>
        </p:txBody>
      </p:sp>
    </p:spTree>
    <p:extLst>
      <p:ext uri="{BB962C8B-B14F-4D97-AF65-F5344CB8AC3E}">
        <p14:creationId xmlns:p14="http://schemas.microsoft.com/office/powerpoint/2010/main" val="279486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noAutofit/>
          </a:bodyPr>
          <a:lstStyle/>
          <a:p>
            <a:r>
              <a:rPr lang="en-US" sz="4000" b="1" dirty="0"/>
              <a:t>LAYERS of SAFETY</a:t>
            </a:r>
          </a:p>
        </p:txBody>
      </p:sp>
      <p:sp>
        <p:nvSpPr>
          <p:cNvPr id="3" name="Content Placeholder 2"/>
          <p:cNvSpPr>
            <a:spLocks noGrp="1"/>
          </p:cNvSpPr>
          <p:nvPr>
            <p:ph idx="1"/>
          </p:nvPr>
        </p:nvSpPr>
        <p:spPr>
          <a:xfrm>
            <a:off x="1365195" y="1443835"/>
            <a:ext cx="7778805" cy="5261459"/>
          </a:xfrm>
        </p:spPr>
        <p:txBody>
          <a:bodyPr>
            <a:noAutofit/>
          </a:bodyPr>
          <a:lstStyle/>
          <a:p>
            <a:r>
              <a:rPr lang="en-US" b="1" dirty="0">
                <a:solidFill>
                  <a:srgbClr val="FF0000"/>
                </a:solidFill>
              </a:rPr>
              <a:t>Stand-By personnel </a:t>
            </a:r>
            <a:r>
              <a:rPr lang="en-US" dirty="0"/>
              <a:t>are common for LEO SWPs</a:t>
            </a:r>
          </a:p>
          <a:p>
            <a:pPr lvl="1"/>
            <a:r>
              <a:rPr lang="en-US" sz="2400" dirty="0"/>
              <a:t>Concept mirrors 1910.134(g)(3) </a:t>
            </a:r>
            <a:r>
              <a:rPr lang="en-US" sz="2400" b="1" i="1" dirty="0"/>
              <a:t>Procedures for IDLH atmospheres</a:t>
            </a:r>
          </a:p>
          <a:p>
            <a:r>
              <a:rPr lang="en-US" b="1" i="1" dirty="0">
                <a:solidFill>
                  <a:srgbClr val="FFFF00"/>
                </a:solidFill>
              </a:rPr>
              <a:t>Energy Isolation (e.g., LOTO) is an ABSOLUTE!</a:t>
            </a:r>
          </a:p>
          <a:p>
            <a:r>
              <a:rPr lang="en-US" b="1" dirty="0">
                <a:solidFill>
                  <a:srgbClr val="FF40FF"/>
                </a:solidFill>
              </a:rPr>
              <a:t>PPE</a:t>
            </a:r>
            <a:r>
              <a:rPr lang="en-US" dirty="0"/>
              <a:t> should be based on the conditions </a:t>
            </a:r>
            <a:r>
              <a:rPr lang="en-US" b="1" dirty="0"/>
              <a:t>BEFORE</a:t>
            </a:r>
            <a:r>
              <a:rPr lang="en-US" dirty="0"/>
              <a:t> the line/equipment is prepared for opening!</a:t>
            </a:r>
          </a:p>
          <a:p>
            <a:pPr lvl="1"/>
            <a:r>
              <a:rPr lang="en-US" b="1" dirty="0">
                <a:solidFill>
                  <a:srgbClr val="FF9E1D"/>
                </a:solidFill>
              </a:rPr>
              <a:t>ALWAYS ASSUME </a:t>
            </a:r>
            <a:r>
              <a:rPr lang="en-US" dirty="0"/>
              <a:t>the HHC/EHS is present at its highest temp, greatest pressure, etc. and </a:t>
            </a:r>
            <a:r>
              <a:rPr lang="en-US" b="1" u="sng" dirty="0"/>
              <a:t>SUIT UP</a:t>
            </a:r>
            <a:r>
              <a:rPr lang="en-US" dirty="0"/>
              <a:t> for this degree of HAZARD for the “1</a:t>
            </a:r>
            <a:r>
              <a:rPr lang="en-US" baseline="30000" dirty="0"/>
              <a:t>st</a:t>
            </a:r>
            <a:r>
              <a:rPr lang="en-US" dirty="0"/>
              <a:t> break”</a:t>
            </a:r>
          </a:p>
          <a:p>
            <a:pPr lvl="2"/>
            <a:r>
              <a:rPr lang="en-US" dirty="0"/>
              <a:t>Some openings may need LEVEL B and              maybe even LEVEL A protection!</a:t>
            </a:r>
          </a:p>
        </p:txBody>
      </p:sp>
    </p:spTree>
    <p:extLst>
      <p:ext uri="{BB962C8B-B14F-4D97-AF65-F5344CB8AC3E}">
        <p14:creationId xmlns:p14="http://schemas.microsoft.com/office/powerpoint/2010/main" val="1990465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A2070-8754-301F-207D-F22CD9D3A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1222A-E983-123E-4876-9636ACD2D9F9}"/>
              </a:ext>
            </a:extLst>
          </p:cNvPr>
          <p:cNvSpPr>
            <a:spLocks noGrp="1"/>
          </p:cNvSpPr>
          <p:nvPr>
            <p:ph type="title"/>
          </p:nvPr>
        </p:nvSpPr>
        <p:spPr>
          <a:xfrm>
            <a:off x="296260" y="833016"/>
            <a:ext cx="7482545" cy="610820"/>
          </a:xfrm>
        </p:spPr>
        <p:txBody>
          <a:bodyPr>
            <a:noAutofit/>
          </a:bodyPr>
          <a:lstStyle/>
          <a:p>
            <a:r>
              <a:rPr lang="en-US" sz="4000" b="1" dirty="0"/>
              <a:t>LAYERS of SAFETY</a:t>
            </a:r>
          </a:p>
        </p:txBody>
      </p:sp>
      <p:sp>
        <p:nvSpPr>
          <p:cNvPr id="3" name="Content Placeholder 2">
            <a:extLst>
              <a:ext uri="{FF2B5EF4-FFF2-40B4-BE49-F238E27FC236}">
                <a16:creationId xmlns:a16="http://schemas.microsoft.com/office/drawing/2014/main" id="{CBE446FA-44C2-0826-D5F7-ED9D78E7DFC2}"/>
              </a:ext>
            </a:extLst>
          </p:cNvPr>
          <p:cNvSpPr>
            <a:spLocks noGrp="1"/>
          </p:cNvSpPr>
          <p:nvPr>
            <p:ph idx="1"/>
          </p:nvPr>
        </p:nvSpPr>
        <p:spPr>
          <a:xfrm>
            <a:off x="1365195" y="1596540"/>
            <a:ext cx="7778805" cy="5261459"/>
          </a:xfrm>
        </p:spPr>
        <p:txBody>
          <a:bodyPr>
            <a:noAutofit/>
          </a:bodyPr>
          <a:lstStyle/>
          <a:p>
            <a:pPr>
              <a:spcBef>
                <a:spcPts val="0"/>
              </a:spcBef>
            </a:pPr>
            <a:r>
              <a:rPr lang="en-US" sz="3200" b="1" dirty="0">
                <a:solidFill>
                  <a:srgbClr val="00FF00"/>
                </a:solidFill>
              </a:rPr>
              <a:t>ALWAYS</a:t>
            </a:r>
            <a:r>
              <a:rPr lang="en-US" sz="3200" dirty="0"/>
              <a:t> “</a:t>
            </a:r>
            <a:r>
              <a:rPr lang="en-US" sz="3200" i="1" u="sng" dirty="0"/>
              <a:t>break</a:t>
            </a:r>
            <a:r>
              <a:rPr lang="en-US" sz="3200" dirty="0"/>
              <a:t>” the bolts FURTHEST AWAY FIRST</a:t>
            </a:r>
          </a:p>
          <a:p>
            <a:pPr lvl="1">
              <a:spcBef>
                <a:spcPts val="0"/>
              </a:spcBef>
            </a:pPr>
            <a:r>
              <a:rPr lang="en-US" sz="2000" b="0" i="0" dirty="0">
                <a:effectLst/>
                <a:latin typeface="Libre Franklin" panose="020F0502020204030204" pitchFamily="34" charset="0"/>
              </a:rPr>
              <a:t>PLEASE refer to </a:t>
            </a:r>
            <a:r>
              <a:rPr lang="en-US" sz="2000" b="0" i="1" u="sng" dirty="0">
                <a:effectLst/>
                <a:latin typeface="Libre Franklin" panose="020F0502020204030204" pitchFamily="34" charset="0"/>
              </a:rPr>
              <a:t>ASME P-1, </a:t>
            </a:r>
            <a:r>
              <a:rPr lang="en-US" sz="2000" b="0" i="1" u="sng" dirty="0">
                <a:effectLst/>
                <a:latin typeface="Libre Franklin" panose="020F0502020204030204" pitchFamily="34" charset="0"/>
                <a:hlinkClick r:id="rId2">
                  <a:extLst>
                    <a:ext uri="{A12FA001-AC4F-418D-AE19-62706E023703}">
                      <ahyp:hlinkClr xmlns:ahyp="http://schemas.microsoft.com/office/drawing/2018/hyperlinkcolor" val="tx"/>
                    </a:ext>
                  </a:extLst>
                </a:hlinkClick>
              </a:rPr>
              <a:t>Guidelines for Pressure Boundary Bolted Flange Joint Assembly</a:t>
            </a:r>
            <a:endParaRPr lang="en-US" sz="2000" b="0" i="1" u="sng" dirty="0">
              <a:effectLst/>
              <a:latin typeface="Libre Franklin" panose="020F0502020204030204" pitchFamily="34" charset="0"/>
            </a:endParaRPr>
          </a:p>
          <a:p>
            <a:pPr marL="857250" lvl="2" indent="0">
              <a:spcBef>
                <a:spcPts val="0"/>
              </a:spcBef>
              <a:buNone/>
            </a:pPr>
            <a:r>
              <a:rPr lang="en-US" sz="1600" b="0" i="1" u="none" strike="noStrike" dirty="0">
                <a:effectLst/>
              </a:rPr>
              <a:t>“Due to the possibility of residual liquid in the pipe and any unrelieved pressure, the first bolts loosened should be in a location that will direct any pressure release </a:t>
            </a:r>
            <a:r>
              <a:rPr lang="en-US" sz="1600" b="1" i="1" u="none" strike="noStrike" dirty="0">
                <a:effectLst/>
              </a:rPr>
              <a:t>AWAY from the assembler.</a:t>
            </a:r>
            <a:r>
              <a:rPr lang="en-US" sz="1600" b="0" i="1" u="none" strike="noStrike" dirty="0">
                <a:effectLst/>
              </a:rPr>
              <a:t> ”</a:t>
            </a:r>
            <a:endParaRPr lang="en-US" sz="2800" i="1" dirty="0"/>
          </a:p>
          <a:p>
            <a:pPr marL="0" indent="0">
              <a:spcBef>
                <a:spcPts val="0"/>
              </a:spcBef>
              <a:buNone/>
            </a:pPr>
            <a:endParaRPr lang="en-US" sz="800" dirty="0"/>
          </a:p>
          <a:p>
            <a:pPr>
              <a:spcBef>
                <a:spcPts val="0"/>
              </a:spcBef>
            </a:pPr>
            <a:r>
              <a:rPr lang="en-US" sz="3200" dirty="0"/>
              <a:t>STAY OUT of the LINE OF FIRE</a:t>
            </a:r>
          </a:p>
          <a:p>
            <a:pPr marL="0" indent="0">
              <a:spcBef>
                <a:spcPts val="0"/>
              </a:spcBef>
              <a:buNone/>
            </a:pPr>
            <a:endParaRPr lang="en-US" sz="800" dirty="0"/>
          </a:p>
          <a:p>
            <a:pPr>
              <a:spcBef>
                <a:spcPts val="0"/>
              </a:spcBef>
            </a:pPr>
            <a:r>
              <a:rPr lang="en-US" sz="3200" dirty="0"/>
              <a:t>Permit is ISSUED @ the point of OPENING!</a:t>
            </a:r>
          </a:p>
          <a:p>
            <a:pPr marL="0" indent="0">
              <a:spcBef>
                <a:spcPts val="0"/>
              </a:spcBef>
              <a:buNone/>
            </a:pPr>
            <a:endParaRPr lang="en-US" sz="800" dirty="0"/>
          </a:p>
          <a:p>
            <a:pPr>
              <a:spcBef>
                <a:spcPts val="0"/>
              </a:spcBef>
            </a:pPr>
            <a:r>
              <a:rPr lang="en-US" sz="3200" dirty="0"/>
              <a:t>Permits covers ONLY ONE (1) OPENING </a:t>
            </a:r>
          </a:p>
          <a:p>
            <a:pPr lvl="1">
              <a:spcBef>
                <a:spcPts val="0"/>
              </a:spcBef>
            </a:pPr>
            <a:r>
              <a:rPr lang="en-US" sz="3200" dirty="0"/>
              <a:t>additional permit(s) required for additional openings???</a:t>
            </a:r>
          </a:p>
          <a:p>
            <a:endParaRPr lang="en-US" sz="2400" dirty="0"/>
          </a:p>
        </p:txBody>
      </p:sp>
    </p:spTree>
    <p:extLst>
      <p:ext uri="{BB962C8B-B14F-4D97-AF65-F5344CB8AC3E}">
        <p14:creationId xmlns:p14="http://schemas.microsoft.com/office/powerpoint/2010/main" val="3952093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5"/>
            <a:ext cx="7482545" cy="610820"/>
          </a:xfrm>
        </p:spPr>
        <p:txBody>
          <a:bodyPr>
            <a:noAutofit/>
          </a:bodyPr>
          <a:lstStyle/>
          <a:p>
            <a:r>
              <a:rPr lang="en-US" sz="4000" b="1" dirty="0"/>
              <a:t>Safety Equipment </a:t>
            </a:r>
          </a:p>
        </p:txBody>
      </p:sp>
      <p:sp>
        <p:nvSpPr>
          <p:cNvPr id="3" name="Content Placeholder 2"/>
          <p:cNvSpPr>
            <a:spLocks noGrp="1"/>
          </p:cNvSpPr>
          <p:nvPr>
            <p:ph idx="1"/>
          </p:nvPr>
        </p:nvSpPr>
        <p:spPr>
          <a:xfrm>
            <a:off x="1212489" y="1495361"/>
            <a:ext cx="7940661" cy="5140444"/>
          </a:xfrm>
        </p:spPr>
        <p:txBody>
          <a:bodyPr>
            <a:normAutofit fontScale="92500" lnSpcReduction="20000"/>
          </a:bodyPr>
          <a:lstStyle/>
          <a:p>
            <a:pPr>
              <a:lnSpc>
                <a:spcPct val="120000"/>
              </a:lnSpc>
              <a:spcBef>
                <a:spcPts val="0"/>
              </a:spcBef>
            </a:pPr>
            <a:r>
              <a:rPr lang="en-US" sz="3000" dirty="0"/>
              <a:t>Nearest SAFETY SHOWER/EYEWASH identified during the permitting process</a:t>
            </a:r>
          </a:p>
          <a:p>
            <a:pPr lvl="1">
              <a:lnSpc>
                <a:spcPct val="120000"/>
              </a:lnSpc>
              <a:spcBef>
                <a:spcPts val="0"/>
              </a:spcBef>
            </a:pPr>
            <a:r>
              <a:rPr lang="en-US" sz="2400" dirty="0"/>
              <a:t>FLOW EW/SS to ensure it OPERATES, CLEAN, and GOOD Temp</a:t>
            </a:r>
          </a:p>
          <a:p>
            <a:pPr>
              <a:lnSpc>
                <a:spcPct val="120000"/>
              </a:lnSpc>
              <a:spcBef>
                <a:spcPts val="0"/>
              </a:spcBef>
            </a:pPr>
            <a:r>
              <a:rPr lang="en-US" sz="3000" dirty="0"/>
              <a:t>Nearest means to sound the alarm MUST be identified</a:t>
            </a:r>
          </a:p>
          <a:p>
            <a:pPr lvl="1">
              <a:lnSpc>
                <a:spcPct val="120000"/>
              </a:lnSpc>
              <a:spcBef>
                <a:spcPts val="0"/>
              </a:spcBef>
            </a:pPr>
            <a:r>
              <a:rPr lang="en-US" sz="2400" dirty="0"/>
              <a:t>This could be a phone, pull station, or maybe even the safety shower/eye wash if it is alarmed back to an occupied location (i.e. control room)</a:t>
            </a:r>
          </a:p>
          <a:p>
            <a:pPr>
              <a:lnSpc>
                <a:spcPct val="120000"/>
              </a:lnSpc>
              <a:spcBef>
                <a:spcPts val="0"/>
              </a:spcBef>
            </a:pPr>
            <a:r>
              <a:rPr lang="en-US" sz="3000" dirty="0"/>
              <a:t>Communications between primary and back-up personnel, as well to call for emergency assistance</a:t>
            </a:r>
          </a:p>
          <a:p>
            <a:pPr marL="0" indent="0" algn="ctr">
              <a:lnSpc>
                <a:spcPct val="120000"/>
              </a:lnSpc>
              <a:spcBef>
                <a:spcPts val="0"/>
              </a:spcBef>
              <a:buNone/>
            </a:pPr>
            <a:endParaRPr lang="en-US" sz="900" b="1" i="1" dirty="0">
              <a:solidFill>
                <a:srgbClr val="FFFF00"/>
              </a:solidFill>
            </a:endParaRPr>
          </a:p>
          <a:p>
            <a:pPr marL="0" indent="0" algn="ctr">
              <a:lnSpc>
                <a:spcPct val="120000"/>
              </a:lnSpc>
              <a:spcBef>
                <a:spcPts val="0"/>
              </a:spcBef>
              <a:buNone/>
            </a:pPr>
            <a:endParaRPr lang="en-US" sz="2200" b="1" i="1" dirty="0">
              <a:solidFill>
                <a:srgbClr val="FFFF00"/>
              </a:solidFill>
            </a:endParaRPr>
          </a:p>
          <a:p>
            <a:pPr marL="0" indent="0" algn="ctr">
              <a:lnSpc>
                <a:spcPct val="120000"/>
              </a:lnSpc>
              <a:spcBef>
                <a:spcPts val="0"/>
              </a:spcBef>
              <a:buNone/>
            </a:pPr>
            <a:r>
              <a:rPr lang="en-US" sz="2200" b="1" i="1" dirty="0">
                <a:solidFill>
                  <a:srgbClr val="FFFF00"/>
                </a:solidFill>
              </a:rPr>
              <a:t>Having “respirator available” MAKES NO SENSE for Line Break WORK!!!  It is either NEEDED or not!</a:t>
            </a:r>
          </a:p>
        </p:txBody>
      </p:sp>
    </p:spTree>
    <p:extLst>
      <p:ext uri="{BB962C8B-B14F-4D97-AF65-F5344CB8AC3E}">
        <p14:creationId xmlns:p14="http://schemas.microsoft.com/office/powerpoint/2010/main" val="2268563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5"/>
            <a:ext cx="7482545" cy="610820"/>
          </a:xfrm>
        </p:spPr>
        <p:txBody>
          <a:bodyPr>
            <a:noAutofit/>
          </a:bodyPr>
          <a:lstStyle/>
          <a:p>
            <a:r>
              <a:rPr lang="en-US" sz="4000" b="1" dirty="0"/>
              <a:t>Returning to Service</a:t>
            </a:r>
          </a:p>
        </p:txBody>
      </p:sp>
      <p:sp>
        <p:nvSpPr>
          <p:cNvPr id="3" name="Content Placeholder 2"/>
          <p:cNvSpPr>
            <a:spLocks noGrp="1"/>
          </p:cNvSpPr>
          <p:nvPr>
            <p:ph idx="1"/>
          </p:nvPr>
        </p:nvSpPr>
        <p:spPr>
          <a:xfrm>
            <a:off x="907081" y="1648067"/>
            <a:ext cx="8236920" cy="4835033"/>
          </a:xfrm>
        </p:spPr>
        <p:txBody>
          <a:bodyPr>
            <a:normAutofit/>
          </a:bodyPr>
          <a:lstStyle/>
          <a:p>
            <a:r>
              <a:rPr lang="en-US" dirty="0"/>
              <a:t>PTW systems should address CLOSURE of the SWP!</a:t>
            </a:r>
          </a:p>
          <a:p>
            <a:r>
              <a:rPr lang="en-US" dirty="0"/>
              <a:t>SWP CLOSURE should address the following:</a:t>
            </a:r>
          </a:p>
          <a:p>
            <a:pPr lvl="1"/>
            <a:r>
              <a:rPr lang="en-US" dirty="0"/>
              <a:t>VISUAL INSPECTION by a “qualified examiner”</a:t>
            </a:r>
          </a:p>
          <a:p>
            <a:pPr lvl="2"/>
            <a:r>
              <a:rPr lang="en-US" dirty="0"/>
              <a:t>Process appears to be constructed correctly with labels, insulation, supports, bonding/ground systems, etc. PUT BACK IN PLACE</a:t>
            </a:r>
          </a:p>
          <a:p>
            <a:pPr lvl="1"/>
            <a:r>
              <a:rPr lang="en-US" dirty="0"/>
              <a:t>PHYSICAL TESTING of equipment that was “open”</a:t>
            </a:r>
          </a:p>
          <a:p>
            <a:pPr lvl="2"/>
            <a:r>
              <a:rPr lang="en-US" dirty="0"/>
              <a:t>Pressure Testing/Leak Testing (ANSI B31.3)</a:t>
            </a:r>
          </a:p>
          <a:p>
            <a:pPr lvl="3"/>
            <a:r>
              <a:rPr lang="en-US" dirty="0"/>
              <a:t>Hydro or Pneumatic Pressure Testing Procedure?</a:t>
            </a:r>
          </a:p>
          <a:p>
            <a:pPr lvl="2"/>
            <a:r>
              <a:rPr lang="en-US" dirty="0"/>
              <a:t>Bolt tightening technique, including torque values?</a:t>
            </a:r>
          </a:p>
          <a:p>
            <a:pPr lvl="2"/>
            <a:endParaRPr lang="en-US" dirty="0"/>
          </a:p>
        </p:txBody>
      </p:sp>
    </p:spTree>
    <p:extLst>
      <p:ext uri="{BB962C8B-B14F-4D97-AF65-F5344CB8AC3E}">
        <p14:creationId xmlns:p14="http://schemas.microsoft.com/office/powerpoint/2010/main" val="3355699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6"/>
            <a:ext cx="7482545" cy="610820"/>
          </a:xfrm>
        </p:spPr>
        <p:txBody>
          <a:bodyPr>
            <a:noAutofit/>
          </a:bodyPr>
          <a:lstStyle/>
          <a:p>
            <a:r>
              <a:rPr lang="en-US" b="1" dirty="0"/>
              <a:t>Questions or Concerns?</a:t>
            </a:r>
          </a:p>
        </p:txBody>
      </p:sp>
      <p:sp>
        <p:nvSpPr>
          <p:cNvPr id="3" name="Content Placeholder 2"/>
          <p:cNvSpPr>
            <a:spLocks noGrp="1"/>
          </p:cNvSpPr>
          <p:nvPr>
            <p:ph idx="1"/>
          </p:nvPr>
        </p:nvSpPr>
        <p:spPr>
          <a:xfrm>
            <a:off x="601671" y="1648067"/>
            <a:ext cx="8076894" cy="1475523"/>
          </a:xfrm>
        </p:spPr>
        <p:txBody>
          <a:bodyPr/>
          <a:lstStyle/>
          <a:p>
            <a:pPr marL="0" indent="0">
              <a:buNone/>
            </a:pPr>
            <a:r>
              <a:rPr lang="en-US" dirty="0">
                <a:solidFill>
                  <a:schemeClr val="tx1"/>
                </a:solidFill>
              </a:rPr>
              <a:t>Copies of Line Break permits, and written programs can be downloaded from the conference folder</a:t>
            </a:r>
          </a:p>
          <a:p>
            <a:pPr marL="0" indent="0">
              <a:buNone/>
            </a:pPr>
            <a:endParaRPr lang="en-US" dirty="0">
              <a:solidFill>
                <a:schemeClr val="tx1"/>
              </a:solidFill>
            </a:endParaRPr>
          </a:p>
          <a:p>
            <a:pPr marL="0" indent="0">
              <a:buNone/>
            </a:pPr>
            <a:endParaRPr lang="en-US" dirty="0">
              <a:solidFill>
                <a:schemeClr val="tx1"/>
              </a:solidFill>
            </a:endParaRPr>
          </a:p>
        </p:txBody>
      </p:sp>
      <p:sp>
        <p:nvSpPr>
          <p:cNvPr id="9" name="TextBox 8"/>
          <p:cNvSpPr txBox="1"/>
          <p:nvPr/>
        </p:nvSpPr>
        <p:spPr>
          <a:xfrm>
            <a:off x="448965" y="3276295"/>
            <a:ext cx="3587625" cy="1200328"/>
          </a:xfrm>
          <a:prstGeom prst="rect">
            <a:avLst/>
          </a:prstGeom>
          <a:noFill/>
        </p:spPr>
        <p:txBody>
          <a:bodyPr wrap="square" rtlCol="0">
            <a:spAutoFit/>
          </a:bodyPr>
          <a:lstStyle/>
          <a:p>
            <a:r>
              <a:rPr lang="en-US" sz="2400" b="1" dirty="0">
                <a:solidFill>
                  <a:srgbClr val="000000"/>
                </a:solidFill>
              </a:rPr>
              <a:t>Jonathan Zimmerman, MS, CSP, CHMM</a:t>
            </a:r>
          </a:p>
          <a:p>
            <a:r>
              <a:rPr lang="en-US" sz="2400" b="1" dirty="0">
                <a:solidFill>
                  <a:srgbClr val="000000"/>
                </a:solidFill>
              </a:rPr>
              <a:t>EHS Manager</a:t>
            </a:r>
          </a:p>
        </p:txBody>
      </p:sp>
      <p:sp>
        <p:nvSpPr>
          <p:cNvPr id="11" name="TextBox 10"/>
          <p:cNvSpPr txBox="1"/>
          <p:nvPr/>
        </p:nvSpPr>
        <p:spPr>
          <a:xfrm>
            <a:off x="5335525" y="3276295"/>
            <a:ext cx="2822222" cy="1200328"/>
          </a:xfrm>
          <a:prstGeom prst="rect">
            <a:avLst/>
          </a:prstGeom>
          <a:noFill/>
        </p:spPr>
        <p:txBody>
          <a:bodyPr wrap="square" rtlCol="0">
            <a:spAutoFit/>
          </a:bodyPr>
          <a:lstStyle/>
          <a:p>
            <a:r>
              <a:rPr lang="en-US" sz="2400" b="1" dirty="0">
                <a:solidFill>
                  <a:srgbClr val="000000"/>
                </a:solidFill>
              </a:rPr>
              <a:t>Bryan Haywood, MS</a:t>
            </a:r>
          </a:p>
          <a:p>
            <a:r>
              <a:rPr lang="en-US" sz="2400" b="1" dirty="0">
                <a:solidFill>
                  <a:srgbClr val="000000"/>
                </a:solidFill>
              </a:rPr>
              <a:t>Founder &amp; CEO</a:t>
            </a:r>
          </a:p>
          <a:p>
            <a:r>
              <a:rPr lang="en-US" sz="2400" b="1" dirty="0">
                <a:solidFill>
                  <a:srgbClr val="000000"/>
                </a:solidFill>
              </a:rPr>
              <a:t>SAFTENG.net LLC</a:t>
            </a:r>
          </a:p>
        </p:txBody>
      </p:sp>
      <p:pic>
        <p:nvPicPr>
          <p:cNvPr id="12" name="Picture 11"/>
          <p:cNvPicPr>
            <a:picLocks noChangeAspect="1"/>
          </p:cNvPicPr>
          <p:nvPr/>
        </p:nvPicPr>
        <p:blipFill>
          <a:blip r:embed="rId2"/>
          <a:stretch>
            <a:fillRect/>
          </a:stretch>
        </p:blipFill>
        <p:spPr>
          <a:xfrm>
            <a:off x="986253" y="4476623"/>
            <a:ext cx="1722125" cy="1722125"/>
          </a:xfrm>
          <a:prstGeom prst="rect">
            <a:avLst/>
          </a:prstGeom>
        </p:spPr>
      </p:pic>
      <p:pic>
        <p:nvPicPr>
          <p:cNvPr id="5" name="Picture 4" descr="A logo with colorful squares&#10;&#10;AI-generated content may be incorrect.">
            <a:extLst>
              <a:ext uri="{FF2B5EF4-FFF2-40B4-BE49-F238E27FC236}">
                <a16:creationId xmlns:a16="http://schemas.microsoft.com/office/drawing/2014/main" id="{9720159E-F560-0AAE-180F-B32DC49FC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3640" y="4765433"/>
            <a:ext cx="1841500" cy="889000"/>
          </a:xfrm>
          <a:prstGeom prst="rect">
            <a:avLst/>
          </a:prstGeom>
        </p:spPr>
      </p:pic>
    </p:spTree>
    <p:extLst>
      <p:ext uri="{BB962C8B-B14F-4D97-AF65-F5344CB8AC3E}">
        <p14:creationId xmlns:p14="http://schemas.microsoft.com/office/powerpoint/2010/main" val="269075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4" y="833016"/>
            <a:ext cx="8398776" cy="610820"/>
          </a:xfrm>
        </p:spPr>
        <p:txBody>
          <a:bodyPr>
            <a:normAutofit/>
          </a:bodyPr>
          <a:lstStyle/>
          <a:p>
            <a:r>
              <a:rPr lang="en-US" sz="3100" b="1" dirty="0"/>
              <a:t>Incident #2 – Anhydrous Ammonia (NH3)</a:t>
            </a:r>
          </a:p>
        </p:txBody>
      </p:sp>
      <p:sp>
        <p:nvSpPr>
          <p:cNvPr id="3" name="Content Placeholder 2"/>
          <p:cNvSpPr>
            <a:spLocks noGrp="1"/>
          </p:cNvSpPr>
          <p:nvPr>
            <p:ph idx="1"/>
          </p:nvPr>
        </p:nvSpPr>
        <p:spPr>
          <a:xfrm>
            <a:off x="1221639" y="1443835"/>
            <a:ext cx="7931511" cy="5344675"/>
          </a:xfrm>
        </p:spPr>
        <p:txBody>
          <a:bodyPr>
            <a:noAutofit/>
          </a:bodyPr>
          <a:lstStyle/>
          <a:p>
            <a:r>
              <a:rPr lang="en-US" sz="1800" dirty="0"/>
              <a:t>One (1) refrigeration technician died, and one was in a coma for 5 months and had to have a double-lung transplant due to a NH3 leak at a food plant. </a:t>
            </a:r>
          </a:p>
          <a:p>
            <a:r>
              <a:rPr lang="en-US" sz="1800" dirty="0"/>
              <a:t>USDA inspected the poultry plant and ordered the facility to replace a part in a NH3 heat exchanger, which chills poultry before packaging.  </a:t>
            </a:r>
          </a:p>
          <a:p>
            <a:r>
              <a:rPr lang="en-US" sz="1800" dirty="0"/>
              <a:t>Company decided to use its own employees to install the part.  </a:t>
            </a:r>
          </a:p>
          <a:p>
            <a:pPr lvl="1"/>
            <a:r>
              <a:rPr lang="en-US" sz="1800" dirty="0"/>
              <a:t>Instructions for replacing the inner sleeve included a </a:t>
            </a:r>
            <a:r>
              <a:rPr lang="en-US" sz="1800" b="1" dirty="0">
                <a:solidFill>
                  <a:srgbClr val="FF0000"/>
                </a:solidFill>
              </a:rPr>
              <a:t>WARNING</a:t>
            </a:r>
            <a:r>
              <a:rPr lang="en-US" sz="1800" dirty="0"/>
              <a:t> that all of the refrigerant – NH3- must be removed first.</a:t>
            </a:r>
          </a:p>
          <a:p>
            <a:r>
              <a:rPr lang="en-US" sz="1800" dirty="0"/>
              <a:t>The deceased technician oversaw maintaining the heat exchanger and was given the manufacturer’s instructions. He summoned another technician, who was working elsewhere in the plant for help. The deceased refrigeration technician was unscrewing a valve when the other refrigeration technician entered the room. </a:t>
            </a:r>
          </a:p>
          <a:p>
            <a:pPr marL="400050" lvl="1" indent="0">
              <a:buNone/>
            </a:pPr>
            <a:r>
              <a:rPr lang="en-US" sz="1700" i="1" dirty="0"/>
              <a:t>"As he saw XXXXXX unscrewing the valve, XXXXXXX - who was aware of the fact that the heat exchanger contained NH3 shouted at XXXXXXX: “Stop, XXXXX, stop”. "However, his warning was too late as the pressure behind the partially opened sleeve forced ammonia out of the exchanger in an explosive manner, which caused the room to be filled with ammonia almost instantaneously."</a:t>
            </a:r>
          </a:p>
        </p:txBody>
      </p:sp>
    </p:spTree>
    <p:extLst>
      <p:ext uri="{BB962C8B-B14F-4D97-AF65-F5344CB8AC3E}">
        <p14:creationId xmlns:p14="http://schemas.microsoft.com/office/powerpoint/2010/main" val="3601532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4" y="833015"/>
            <a:ext cx="8398776" cy="610820"/>
          </a:xfrm>
        </p:spPr>
        <p:txBody>
          <a:bodyPr>
            <a:normAutofit/>
          </a:bodyPr>
          <a:lstStyle/>
          <a:p>
            <a:r>
              <a:rPr lang="en-US" sz="3100" b="1" dirty="0"/>
              <a:t>Incident #3 – </a:t>
            </a:r>
            <a:r>
              <a:rPr lang="en-US" sz="3200" b="1" dirty="0"/>
              <a:t>Tetrafluoroethylene (TFE) </a:t>
            </a:r>
            <a:endParaRPr lang="en-US" sz="3100" b="1" dirty="0"/>
          </a:p>
        </p:txBody>
      </p:sp>
      <p:sp>
        <p:nvSpPr>
          <p:cNvPr id="3" name="Content Placeholder 2"/>
          <p:cNvSpPr>
            <a:spLocks noGrp="1"/>
          </p:cNvSpPr>
          <p:nvPr>
            <p:ph idx="1"/>
          </p:nvPr>
        </p:nvSpPr>
        <p:spPr>
          <a:xfrm>
            <a:off x="1221639" y="1443835"/>
            <a:ext cx="7931511" cy="5344675"/>
          </a:xfrm>
        </p:spPr>
        <p:txBody>
          <a:bodyPr>
            <a:noAutofit/>
          </a:bodyPr>
          <a:lstStyle/>
          <a:p>
            <a:r>
              <a:rPr lang="en-US" sz="2000" dirty="0"/>
              <a:t>Four (4) employees were engaged in finding a polymer plug that would occasionally occur due to polymerization in the line. </a:t>
            </a:r>
          </a:p>
          <a:p>
            <a:r>
              <a:rPr lang="en-US" sz="2000" dirty="0"/>
              <a:t>They had performed a line break and had reassembled the line and then opened a tetrafluoroethylene (TFE) valve at a silica gel tower. </a:t>
            </a:r>
          </a:p>
          <a:p>
            <a:r>
              <a:rPr lang="en-US" sz="2000" dirty="0"/>
              <a:t>This allowed full pressure on the line. </a:t>
            </a:r>
          </a:p>
          <a:p>
            <a:r>
              <a:rPr lang="en-US" sz="2000" dirty="0"/>
              <a:t>Due to a poorly connected flange, air had been introduced into the line after reassembly and when the TFE met the air a fire resulted leading to an explosion of the tower. </a:t>
            </a:r>
          </a:p>
          <a:p>
            <a:r>
              <a:rPr lang="en-US" sz="2000" dirty="0"/>
              <a:t>Two (2) of the four (4) employees were unable to escape the fire, and two (2) others escaped the fire scene. </a:t>
            </a:r>
          </a:p>
          <a:p>
            <a:r>
              <a:rPr lang="en-US" sz="2000" dirty="0"/>
              <a:t>Only one (1) of the two (2) employees that escaped survived and was hospitalized with burns.</a:t>
            </a:r>
          </a:p>
          <a:p>
            <a:endParaRPr lang="en-US" sz="800" dirty="0"/>
          </a:p>
          <a:p>
            <a:pPr marL="0" indent="0" algn="ctr">
              <a:spcBef>
                <a:spcPts val="0"/>
              </a:spcBef>
              <a:buNone/>
            </a:pPr>
            <a:r>
              <a:rPr lang="en-US" sz="3200" b="1" dirty="0">
                <a:solidFill>
                  <a:srgbClr val="FF0000"/>
                </a:solidFill>
              </a:rPr>
              <a:t>Returning to service AFTER the opening </a:t>
            </a:r>
          </a:p>
          <a:p>
            <a:pPr marL="0" indent="0" algn="ctr">
              <a:spcBef>
                <a:spcPts val="0"/>
              </a:spcBef>
              <a:buNone/>
            </a:pPr>
            <a:r>
              <a:rPr lang="en-US" sz="3200" b="1" dirty="0">
                <a:solidFill>
                  <a:srgbClr val="FF0000"/>
                </a:solidFill>
              </a:rPr>
              <a:t>is CRITICAL!</a:t>
            </a:r>
          </a:p>
        </p:txBody>
      </p:sp>
    </p:spTree>
    <p:extLst>
      <p:ext uri="{BB962C8B-B14F-4D97-AF65-F5344CB8AC3E}">
        <p14:creationId xmlns:p14="http://schemas.microsoft.com/office/powerpoint/2010/main" val="24367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4" y="833016"/>
            <a:ext cx="8093365" cy="610820"/>
          </a:xfrm>
        </p:spPr>
        <p:txBody>
          <a:bodyPr>
            <a:normAutofit/>
          </a:bodyPr>
          <a:lstStyle/>
          <a:p>
            <a:r>
              <a:rPr lang="en-US" sz="3100" b="1" dirty="0"/>
              <a:t>Incident #4 – Black Liquor  </a:t>
            </a:r>
          </a:p>
        </p:txBody>
      </p:sp>
      <p:sp>
        <p:nvSpPr>
          <p:cNvPr id="3" name="Content Placeholder 2"/>
          <p:cNvSpPr>
            <a:spLocks noGrp="1"/>
          </p:cNvSpPr>
          <p:nvPr>
            <p:ph idx="1"/>
          </p:nvPr>
        </p:nvSpPr>
        <p:spPr>
          <a:xfrm>
            <a:off x="1221639" y="1443835"/>
            <a:ext cx="7931511" cy="5344675"/>
          </a:xfrm>
        </p:spPr>
        <p:txBody>
          <a:bodyPr>
            <a:noAutofit/>
          </a:bodyPr>
          <a:lstStyle/>
          <a:p>
            <a:pPr>
              <a:spcBef>
                <a:spcPts val="0"/>
              </a:spcBef>
            </a:pPr>
            <a:r>
              <a:rPr lang="en-US" sz="1800" dirty="0"/>
              <a:t>Workers were removing a pump for the black liquor storage tank.  </a:t>
            </a:r>
          </a:p>
          <a:p>
            <a:pPr>
              <a:spcBef>
                <a:spcPts val="0"/>
              </a:spcBef>
            </a:pPr>
            <a:r>
              <a:rPr lang="en-US" sz="1800" dirty="0"/>
              <a:t>Operators are tasked with valve LOTO in this line for this task. </a:t>
            </a:r>
          </a:p>
          <a:p>
            <a:pPr lvl="1">
              <a:spcBef>
                <a:spcPts val="0"/>
              </a:spcBef>
            </a:pPr>
            <a:r>
              <a:rPr lang="en-US" sz="1600" dirty="0"/>
              <a:t>LOTO of the main circuit for the pump was done by mechanics #1 and #2</a:t>
            </a:r>
          </a:p>
          <a:p>
            <a:pPr>
              <a:spcBef>
                <a:spcPts val="0"/>
              </a:spcBef>
            </a:pPr>
            <a:r>
              <a:rPr lang="en-US" sz="1800" dirty="0"/>
              <a:t>Operator filled out the permit with the intent of coming back in what he thought would be a couple minutes to close the valves for which he was responsible. </a:t>
            </a:r>
          </a:p>
          <a:p>
            <a:pPr lvl="1">
              <a:spcBef>
                <a:spcPts val="0"/>
              </a:spcBef>
            </a:pPr>
            <a:r>
              <a:rPr lang="en-US" sz="1600" dirty="0"/>
              <a:t>He did not expect that the maintenance workers would start as soon as they had the SWP. </a:t>
            </a:r>
          </a:p>
          <a:p>
            <a:pPr lvl="1">
              <a:spcBef>
                <a:spcPts val="0"/>
              </a:spcBef>
            </a:pPr>
            <a:r>
              <a:rPr lang="en-US" sz="1600" dirty="0"/>
              <a:t>Operator was responsible for closing the valve on the suction side of the pump, which he did </a:t>
            </a:r>
            <a:r>
              <a:rPr lang="en-US" sz="1600" b="1" dirty="0">
                <a:solidFill>
                  <a:srgbClr val="FF0000"/>
                </a:solidFill>
              </a:rPr>
              <a:t>NOT</a:t>
            </a:r>
            <a:r>
              <a:rPr lang="en-US" sz="1600" dirty="0"/>
              <a:t> do before issuing the permit!</a:t>
            </a:r>
            <a:endParaRPr lang="en-US" sz="1200" dirty="0"/>
          </a:p>
          <a:p>
            <a:pPr>
              <a:spcBef>
                <a:spcPts val="0"/>
              </a:spcBef>
            </a:pPr>
            <a:r>
              <a:rPr lang="en-US" sz="1800" dirty="0"/>
              <a:t>Mechanics checked the bleed valve for the pump and nothing came out. </a:t>
            </a:r>
          </a:p>
          <a:p>
            <a:pPr lvl="1">
              <a:spcBef>
                <a:spcPts val="0"/>
              </a:spcBef>
            </a:pPr>
            <a:r>
              <a:rPr lang="en-US" sz="1600" dirty="0"/>
              <a:t>One noticed that the bleed valve was caked with dried weak liquor and  attempted boring it with a wire brush and no solvent came out.</a:t>
            </a:r>
          </a:p>
          <a:p>
            <a:pPr>
              <a:spcBef>
                <a:spcPts val="0"/>
              </a:spcBef>
            </a:pPr>
            <a:r>
              <a:rPr lang="en-US" sz="1800" dirty="0"/>
              <a:t>Mechanic stated that the valve on the suction side was not seen, when he checked the other valves. </a:t>
            </a:r>
          </a:p>
          <a:p>
            <a:pPr>
              <a:spcBef>
                <a:spcPts val="0"/>
              </a:spcBef>
            </a:pPr>
            <a:r>
              <a:rPr lang="en-US" sz="1800" dirty="0"/>
              <a:t>They began removing the bolts from the pump. The last four bolts were loosened, and they began prying the pump away, when the black liquor was released. </a:t>
            </a:r>
          </a:p>
          <a:p>
            <a:pPr>
              <a:spcBef>
                <a:spcPts val="0"/>
              </a:spcBef>
            </a:pPr>
            <a:r>
              <a:rPr lang="en-US" sz="1800" dirty="0"/>
              <a:t>Both employees ran out the door to the showers as the release                        occurred but sustained chemical burns and were hospitalized.</a:t>
            </a:r>
          </a:p>
        </p:txBody>
      </p:sp>
      <p:sp>
        <p:nvSpPr>
          <p:cNvPr id="4" name="TextBox 3"/>
          <p:cNvSpPr txBox="1"/>
          <p:nvPr/>
        </p:nvSpPr>
        <p:spPr>
          <a:xfrm>
            <a:off x="1365195" y="2018"/>
            <a:ext cx="6566315" cy="830997"/>
          </a:xfrm>
          <a:prstGeom prst="rect">
            <a:avLst/>
          </a:prstGeom>
          <a:noFill/>
        </p:spPr>
        <p:txBody>
          <a:bodyPr wrap="square" rtlCol="0">
            <a:spAutoFit/>
          </a:bodyPr>
          <a:lstStyle/>
          <a:p>
            <a:pPr algn="ctr"/>
            <a:r>
              <a:rPr lang="en-US" sz="2400" b="1" dirty="0">
                <a:solidFill>
                  <a:srgbClr val="FFFF00"/>
                </a:solidFill>
              </a:rPr>
              <a:t>Basic LOTO and Permitting FAILURES!  </a:t>
            </a:r>
          </a:p>
          <a:p>
            <a:pPr algn="ctr"/>
            <a:r>
              <a:rPr lang="en-US" sz="2400" b="1" dirty="0">
                <a:solidFill>
                  <a:srgbClr val="FFFF00"/>
                </a:solidFill>
              </a:rPr>
              <a:t>The PTW system is ONLY as good as WE MAKE IT!</a:t>
            </a:r>
          </a:p>
        </p:txBody>
      </p:sp>
    </p:spTree>
    <p:extLst>
      <p:ext uri="{BB962C8B-B14F-4D97-AF65-F5344CB8AC3E}">
        <p14:creationId xmlns:p14="http://schemas.microsoft.com/office/powerpoint/2010/main" val="488489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6260" y="833016"/>
            <a:ext cx="7482545" cy="610820"/>
          </a:xfrm>
        </p:spPr>
        <p:txBody>
          <a:bodyPr>
            <a:noAutofit/>
          </a:bodyPr>
          <a:lstStyle/>
          <a:p>
            <a:r>
              <a:rPr lang="en-US" sz="4000" b="1" dirty="0">
                <a:solidFill>
                  <a:schemeClr val="bg1"/>
                </a:solidFill>
              </a:rPr>
              <a:t>PSM &amp; RMP Requirements</a:t>
            </a:r>
          </a:p>
        </p:txBody>
      </p:sp>
      <p:sp>
        <p:nvSpPr>
          <p:cNvPr id="6" name="Content Placeholder 5"/>
          <p:cNvSpPr>
            <a:spLocks noGrp="1"/>
          </p:cNvSpPr>
          <p:nvPr>
            <p:ph idx="1"/>
          </p:nvPr>
        </p:nvSpPr>
        <p:spPr>
          <a:xfrm>
            <a:off x="1365194" y="1596541"/>
            <a:ext cx="7635251" cy="5057228"/>
          </a:xfrm>
        </p:spPr>
        <p:txBody>
          <a:bodyPr>
            <a:normAutofit/>
          </a:bodyPr>
          <a:lstStyle/>
          <a:p>
            <a:pPr marL="0" indent="0">
              <a:buNone/>
            </a:pPr>
            <a:r>
              <a:rPr lang="en-US" b="1" i="1" dirty="0"/>
              <a:t>1910.119(f)(4) and §68.69 </a:t>
            </a:r>
          </a:p>
          <a:p>
            <a:pPr marL="0" indent="0">
              <a:buNone/>
            </a:pPr>
            <a:endParaRPr lang="en-US" sz="800" i="1" dirty="0"/>
          </a:p>
          <a:p>
            <a:pPr marL="0" indent="0">
              <a:buNone/>
            </a:pPr>
            <a:r>
              <a:rPr lang="en-US" sz="2200" i="1" dirty="0"/>
              <a:t>The employer [owner or operator] shall </a:t>
            </a:r>
            <a:r>
              <a:rPr lang="en-US" sz="2200" b="1" i="1" cap="all" dirty="0">
                <a:solidFill>
                  <a:srgbClr val="00FF00"/>
                </a:solidFill>
              </a:rPr>
              <a:t>develop and implement safe work practices</a:t>
            </a:r>
            <a:r>
              <a:rPr lang="en-US" sz="2200" i="1" dirty="0"/>
              <a:t> to provide for the control of hazards during operations such as lockout/tagout; confined space entry; </a:t>
            </a:r>
            <a:r>
              <a:rPr lang="en-US" sz="2200" b="1" i="1" u="heavy" cap="all" dirty="0">
                <a:solidFill>
                  <a:srgbClr val="FF0000"/>
                </a:solidFill>
              </a:rPr>
              <a:t>opening process equipment or piping</a:t>
            </a:r>
            <a:r>
              <a:rPr lang="en-US" sz="2200" i="1" dirty="0"/>
              <a:t>; and …. </a:t>
            </a:r>
          </a:p>
          <a:p>
            <a:pPr marL="0" indent="0">
              <a:buNone/>
            </a:pPr>
            <a:endParaRPr lang="en-US" sz="800" i="1" dirty="0"/>
          </a:p>
          <a:p>
            <a:pPr marL="0" indent="0">
              <a:buNone/>
            </a:pPr>
            <a:r>
              <a:rPr lang="en-US" sz="2200" i="1" dirty="0"/>
              <a:t>These safe work practices shall </a:t>
            </a:r>
            <a:r>
              <a:rPr lang="en-US" sz="2200" b="1" i="1" cap="all" dirty="0">
                <a:solidFill>
                  <a:srgbClr val="FFFF00"/>
                </a:solidFill>
              </a:rPr>
              <a:t>apply to employees and contractor employees</a:t>
            </a:r>
            <a:r>
              <a:rPr lang="en-US" sz="2200" i="1" dirty="0"/>
              <a:t>.</a:t>
            </a:r>
          </a:p>
          <a:p>
            <a:pPr marL="0" indent="0">
              <a:buNone/>
            </a:pPr>
            <a:endParaRPr lang="en-US" sz="800" i="1" dirty="0"/>
          </a:p>
          <a:p>
            <a:pPr marL="0" indent="0" algn="ctr">
              <a:buNone/>
            </a:pPr>
            <a:r>
              <a:rPr lang="en-US" b="1" i="1" dirty="0">
                <a:solidFill>
                  <a:srgbClr val="FF9E1D"/>
                </a:solidFill>
              </a:rPr>
              <a:t>Line Break/Process Opening can be one of the HIGHEST RISK activities within a covered process and yet we have </a:t>
            </a:r>
            <a:r>
              <a:rPr lang="en-US" b="1" i="1" u="sng" dirty="0">
                <a:solidFill>
                  <a:srgbClr val="FF0000"/>
                </a:solidFill>
              </a:rPr>
              <a:t>NO</a:t>
            </a:r>
            <a:r>
              <a:rPr lang="en-US" b="1" i="1" dirty="0">
                <a:solidFill>
                  <a:srgbClr val="FF9E1D"/>
                </a:solidFill>
              </a:rPr>
              <a:t> standards/codes/RAGAGEPs on this activity</a:t>
            </a:r>
          </a:p>
          <a:p>
            <a:endParaRPr lang="en-US" dirty="0"/>
          </a:p>
        </p:txBody>
      </p:sp>
    </p:spTree>
    <p:extLst>
      <p:ext uri="{BB962C8B-B14F-4D97-AF65-F5344CB8AC3E}">
        <p14:creationId xmlns:p14="http://schemas.microsoft.com/office/powerpoint/2010/main" val="1987379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833015"/>
            <a:ext cx="7635250" cy="584623"/>
          </a:xfrm>
        </p:spPr>
        <p:txBody>
          <a:bodyPr>
            <a:noAutofit/>
          </a:bodyPr>
          <a:lstStyle/>
          <a:p>
            <a:pPr algn="l"/>
            <a:r>
              <a:rPr lang="en-US" sz="3200" b="1" cap="all" dirty="0">
                <a:solidFill>
                  <a:schemeClr val="bg1"/>
                </a:solidFill>
              </a:rPr>
              <a:t>Non-routine</a:t>
            </a:r>
            <a:r>
              <a:rPr lang="en-US" sz="3200" b="1" dirty="0">
                <a:solidFill>
                  <a:schemeClr val="bg1"/>
                </a:solidFill>
              </a:rPr>
              <a:t> Work Authorizations</a:t>
            </a:r>
            <a:br>
              <a:rPr lang="en-US" sz="3200" b="1" dirty="0">
                <a:solidFill>
                  <a:schemeClr val="bg1"/>
                </a:solidFill>
              </a:rPr>
            </a:br>
            <a:r>
              <a:rPr lang="en-US" sz="1600" b="1" dirty="0">
                <a:solidFill>
                  <a:schemeClr val="bg1"/>
                </a:solidFill>
              </a:rPr>
              <a:t>1910.119 </a:t>
            </a:r>
            <a:r>
              <a:rPr lang="en-US" sz="1600" b="1" dirty="0">
                <a:solidFill>
                  <a:srgbClr val="FFFFFF"/>
                </a:solidFill>
              </a:rPr>
              <a:t>Appendix C (Non-Mandatory)</a:t>
            </a:r>
            <a:endParaRPr lang="en-US" sz="1600" b="1" dirty="0">
              <a:solidFill>
                <a:schemeClr val="bg1"/>
              </a:solidFill>
            </a:endParaRPr>
          </a:p>
        </p:txBody>
      </p:sp>
      <p:sp>
        <p:nvSpPr>
          <p:cNvPr id="9" name="TextBox 8"/>
          <p:cNvSpPr txBox="1"/>
          <p:nvPr/>
        </p:nvSpPr>
        <p:spPr>
          <a:xfrm>
            <a:off x="1221640" y="1555125"/>
            <a:ext cx="7931510" cy="4339650"/>
          </a:xfrm>
          <a:prstGeom prst="rect">
            <a:avLst/>
          </a:prstGeom>
          <a:noFill/>
        </p:spPr>
        <p:txBody>
          <a:bodyPr wrap="square" rtlCol="0">
            <a:spAutoFit/>
          </a:bodyPr>
          <a:lstStyle/>
          <a:p>
            <a:r>
              <a:rPr lang="en-US" sz="2800" b="1" cap="all" dirty="0">
                <a:solidFill>
                  <a:schemeClr val="bg1"/>
                </a:solidFill>
              </a:rPr>
              <a:t>Non-routine</a:t>
            </a:r>
            <a:r>
              <a:rPr lang="en-US" sz="2800" b="1" dirty="0">
                <a:solidFill>
                  <a:schemeClr val="bg1"/>
                </a:solidFill>
              </a:rPr>
              <a:t> Work Authorizations </a:t>
            </a:r>
            <a:r>
              <a:rPr lang="en-US" sz="2800" dirty="0">
                <a:solidFill>
                  <a:srgbClr val="FFFFFF"/>
                </a:solidFill>
              </a:rPr>
              <a:t>states...</a:t>
            </a:r>
          </a:p>
          <a:p>
            <a:r>
              <a:rPr lang="en-US" sz="2400" b="1" i="1" cap="all" dirty="0">
                <a:solidFill>
                  <a:srgbClr val="FF0000"/>
                </a:solidFill>
              </a:rPr>
              <a:t>Nonroutine</a:t>
            </a:r>
            <a:r>
              <a:rPr lang="en-US" sz="2400" b="1" i="1" dirty="0">
                <a:solidFill>
                  <a:srgbClr val="FF0000"/>
                </a:solidFill>
              </a:rPr>
              <a:t> WORK </a:t>
            </a:r>
            <a:r>
              <a:rPr lang="en-US" sz="2400" i="1" dirty="0">
                <a:solidFill>
                  <a:srgbClr val="FFFFFF"/>
                </a:solidFill>
              </a:rPr>
              <a:t>which is conducted in </a:t>
            </a:r>
            <a:r>
              <a:rPr lang="en-US" sz="2400" b="1" i="1" dirty="0">
                <a:solidFill>
                  <a:srgbClr val="FFFFFF"/>
                </a:solidFill>
              </a:rPr>
              <a:t>process areas </a:t>
            </a:r>
            <a:r>
              <a:rPr lang="en-US" sz="2400" i="1" dirty="0">
                <a:solidFill>
                  <a:srgbClr val="FFFFFF"/>
                </a:solidFill>
              </a:rPr>
              <a:t>needs to be </a:t>
            </a:r>
            <a:r>
              <a:rPr lang="en-US" sz="2400" b="1" i="1" u="sng" dirty="0">
                <a:solidFill>
                  <a:srgbClr val="FFC000"/>
                </a:solidFill>
              </a:rPr>
              <a:t>CONTROLLED</a:t>
            </a:r>
            <a:r>
              <a:rPr lang="en-US" sz="2400" i="1" dirty="0">
                <a:solidFill>
                  <a:srgbClr val="FFFFFF"/>
                </a:solidFill>
              </a:rPr>
              <a:t> by the employer in a consistent manner. </a:t>
            </a:r>
          </a:p>
          <a:p>
            <a:endParaRPr lang="en-US" sz="800" i="1" dirty="0">
              <a:solidFill>
                <a:srgbClr val="FFFFFF"/>
              </a:solidFill>
            </a:endParaRPr>
          </a:p>
          <a:p>
            <a:pPr marL="285750" indent="-285750">
              <a:buFont typeface="Arial"/>
              <a:buChar char="•"/>
            </a:pPr>
            <a:r>
              <a:rPr lang="en-US" sz="2400" i="1" dirty="0">
                <a:solidFill>
                  <a:srgbClr val="FFFFFF"/>
                </a:solidFill>
              </a:rPr>
              <a:t>Hazards </a:t>
            </a:r>
            <a:r>
              <a:rPr lang="en-US" sz="2400" b="1" i="1" dirty="0">
                <a:solidFill>
                  <a:srgbClr val="FFFF00"/>
                </a:solidFill>
              </a:rPr>
              <a:t>MUST</a:t>
            </a:r>
            <a:r>
              <a:rPr lang="en-US" sz="2400" i="1" dirty="0">
                <a:solidFill>
                  <a:srgbClr val="FFFFFF"/>
                </a:solidFill>
              </a:rPr>
              <a:t>  </a:t>
            </a:r>
            <a:r>
              <a:rPr lang="en-US" sz="2400" b="1" i="1" cap="all" dirty="0">
                <a:solidFill>
                  <a:srgbClr val="FFFF00"/>
                </a:solidFill>
              </a:rPr>
              <a:t>be communicated </a:t>
            </a:r>
            <a:r>
              <a:rPr lang="en-US" sz="2400" i="1" dirty="0">
                <a:solidFill>
                  <a:srgbClr val="FFFFFF"/>
                </a:solidFill>
              </a:rPr>
              <a:t>to those doing the work, but also to those operating personnel whose work could affect the safety of the process. </a:t>
            </a:r>
          </a:p>
          <a:p>
            <a:endParaRPr lang="en-US" sz="2400" i="1" dirty="0">
              <a:solidFill>
                <a:srgbClr val="FFFFFF"/>
              </a:solidFill>
            </a:endParaRPr>
          </a:p>
          <a:p>
            <a:pPr marL="285750" indent="-285750">
              <a:buFont typeface="Arial"/>
              <a:buChar char="•"/>
            </a:pPr>
            <a:r>
              <a:rPr lang="en-US" sz="2400" i="1" dirty="0">
                <a:solidFill>
                  <a:srgbClr val="FFFFFF"/>
                </a:solidFill>
              </a:rPr>
              <a:t>Work permit </a:t>
            </a:r>
            <a:r>
              <a:rPr lang="en-US" sz="2400" b="1" i="1" cap="all" dirty="0">
                <a:solidFill>
                  <a:srgbClr val="FFFF00"/>
                </a:solidFill>
              </a:rPr>
              <a:t>MUST have a procedure that describes the steps </a:t>
            </a:r>
            <a:r>
              <a:rPr lang="en-US" sz="2400" i="1" cap="all" dirty="0">
                <a:solidFill>
                  <a:schemeClr val="bg1"/>
                </a:solidFill>
              </a:rPr>
              <a:t>[</a:t>
            </a:r>
            <a:r>
              <a:rPr lang="en-US" sz="2400" i="1" dirty="0">
                <a:solidFill>
                  <a:srgbClr val="FFFFFF"/>
                </a:solidFill>
              </a:rPr>
              <a:t>that personnel] need to follow to obtain the necessary clearance to get the job started. </a:t>
            </a:r>
          </a:p>
        </p:txBody>
      </p:sp>
    </p:spTree>
    <p:extLst>
      <p:ext uri="{BB962C8B-B14F-4D97-AF65-F5344CB8AC3E}">
        <p14:creationId xmlns:p14="http://schemas.microsoft.com/office/powerpoint/2010/main" val="152973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FA94A-3A84-6F0A-E259-00B643E4D8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7E200B-1832-9818-C8B7-76B7E491F681}"/>
              </a:ext>
            </a:extLst>
          </p:cNvPr>
          <p:cNvSpPr>
            <a:spLocks noGrp="1"/>
          </p:cNvSpPr>
          <p:nvPr>
            <p:ph type="title"/>
          </p:nvPr>
        </p:nvSpPr>
        <p:spPr>
          <a:xfrm>
            <a:off x="296260" y="833015"/>
            <a:ext cx="7635250" cy="584623"/>
          </a:xfrm>
        </p:spPr>
        <p:txBody>
          <a:bodyPr>
            <a:noAutofit/>
          </a:bodyPr>
          <a:lstStyle/>
          <a:p>
            <a:pPr algn="l"/>
            <a:r>
              <a:rPr lang="en-US" sz="3200" b="1" cap="all" dirty="0">
                <a:solidFill>
                  <a:schemeClr val="bg1"/>
                </a:solidFill>
              </a:rPr>
              <a:t>Non-routine</a:t>
            </a:r>
            <a:r>
              <a:rPr lang="en-US" sz="3200" b="1" dirty="0">
                <a:solidFill>
                  <a:schemeClr val="bg1"/>
                </a:solidFill>
              </a:rPr>
              <a:t> Work Authorizations</a:t>
            </a:r>
            <a:br>
              <a:rPr lang="en-US" sz="3200" b="1" dirty="0">
                <a:solidFill>
                  <a:schemeClr val="bg1"/>
                </a:solidFill>
              </a:rPr>
            </a:br>
            <a:r>
              <a:rPr lang="en-US" sz="1600" b="1" dirty="0">
                <a:solidFill>
                  <a:schemeClr val="bg1"/>
                </a:solidFill>
              </a:rPr>
              <a:t>1910.119 </a:t>
            </a:r>
            <a:r>
              <a:rPr lang="en-US" sz="1600" b="1" dirty="0">
                <a:solidFill>
                  <a:srgbClr val="FFFFFF"/>
                </a:solidFill>
              </a:rPr>
              <a:t>Appendix C (Non-Mandatory)</a:t>
            </a:r>
            <a:endParaRPr lang="en-US" sz="1600" b="1" dirty="0">
              <a:solidFill>
                <a:schemeClr val="bg1"/>
              </a:solidFill>
            </a:endParaRPr>
          </a:p>
        </p:txBody>
      </p:sp>
      <p:sp>
        <p:nvSpPr>
          <p:cNvPr id="9" name="TextBox 8">
            <a:extLst>
              <a:ext uri="{FF2B5EF4-FFF2-40B4-BE49-F238E27FC236}">
                <a16:creationId xmlns:a16="http://schemas.microsoft.com/office/drawing/2014/main" id="{A688BBF9-D925-A9E8-5D62-C2C48127AA6C}"/>
              </a:ext>
            </a:extLst>
          </p:cNvPr>
          <p:cNvSpPr txBox="1"/>
          <p:nvPr/>
        </p:nvSpPr>
        <p:spPr>
          <a:xfrm>
            <a:off x="1221640" y="1555125"/>
            <a:ext cx="7931510" cy="4031873"/>
          </a:xfrm>
          <a:prstGeom prst="rect">
            <a:avLst/>
          </a:prstGeom>
          <a:noFill/>
        </p:spPr>
        <p:txBody>
          <a:bodyPr wrap="square" rtlCol="0">
            <a:spAutoFit/>
          </a:bodyPr>
          <a:lstStyle/>
          <a:p>
            <a:r>
              <a:rPr lang="en-US" sz="2400" b="1" cap="all" dirty="0">
                <a:solidFill>
                  <a:schemeClr val="bg1"/>
                </a:solidFill>
              </a:rPr>
              <a:t>Non-routine</a:t>
            </a:r>
            <a:r>
              <a:rPr lang="en-US" sz="2400" b="1" dirty="0">
                <a:solidFill>
                  <a:schemeClr val="bg1"/>
                </a:solidFill>
              </a:rPr>
              <a:t> Work Authorizations </a:t>
            </a:r>
            <a:r>
              <a:rPr lang="en-US" sz="2400" dirty="0">
                <a:solidFill>
                  <a:srgbClr val="FFFFFF"/>
                </a:solidFill>
              </a:rPr>
              <a:t>states...</a:t>
            </a:r>
          </a:p>
          <a:p>
            <a:endParaRPr lang="en-US" sz="2000" i="1" dirty="0">
              <a:solidFill>
                <a:srgbClr val="FFFFFF"/>
              </a:solidFill>
            </a:endParaRPr>
          </a:p>
          <a:p>
            <a:pPr marL="285750" indent="-285750">
              <a:buFont typeface="Arial"/>
              <a:buChar char="•"/>
            </a:pPr>
            <a:r>
              <a:rPr lang="en-US" sz="2400" i="1" dirty="0">
                <a:solidFill>
                  <a:srgbClr val="FFFFFF"/>
                </a:solidFill>
              </a:rPr>
              <a:t>The work authorization procedures need to reference and coordinate, as applicable, </a:t>
            </a:r>
            <a:r>
              <a:rPr lang="en-US" sz="2400" b="1" i="1" cap="all" dirty="0">
                <a:solidFill>
                  <a:srgbClr val="00FF00"/>
                </a:solidFill>
              </a:rPr>
              <a:t>lockout/tagout procedures</a:t>
            </a:r>
            <a:r>
              <a:rPr lang="en-US" sz="2400" i="1" dirty="0">
                <a:solidFill>
                  <a:srgbClr val="FFFFFF"/>
                </a:solidFill>
              </a:rPr>
              <a:t>, </a:t>
            </a:r>
            <a:r>
              <a:rPr lang="en-US" sz="2400" b="1" i="1" cap="all" dirty="0">
                <a:solidFill>
                  <a:srgbClr val="FF0000"/>
                </a:solidFill>
              </a:rPr>
              <a:t>line breaking procedures</a:t>
            </a:r>
            <a:r>
              <a:rPr lang="en-US" sz="2400" i="1" dirty="0">
                <a:solidFill>
                  <a:srgbClr val="FFFFFF"/>
                </a:solidFill>
              </a:rPr>
              <a:t>, </a:t>
            </a:r>
            <a:r>
              <a:rPr lang="en-US" sz="2400" b="1" i="1" cap="all" dirty="0">
                <a:solidFill>
                  <a:srgbClr val="FFC000"/>
                </a:solidFill>
              </a:rPr>
              <a:t>confined space entry procedures </a:t>
            </a:r>
            <a:r>
              <a:rPr lang="en-US" sz="2400" i="1" dirty="0">
                <a:solidFill>
                  <a:srgbClr val="FFFFFF"/>
                </a:solidFill>
              </a:rPr>
              <a:t>and </a:t>
            </a:r>
            <a:r>
              <a:rPr lang="en-US" sz="2400" b="1" i="1" cap="all" dirty="0">
                <a:solidFill>
                  <a:srgbClr val="FF00FF"/>
                </a:solidFill>
              </a:rPr>
              <a:t>hot work </a:t>
            </a:r>
            <a:r>
              <a:rPr lang="en-US" sz="2400" i="1" dirty="0">
                <a:solidFill>
                  <a:srgbClr val="FFFFFF"/>
                </a:solidFill>
              </a:rPr>
              <a:t>authorizations. </a:t>
            </a:r>
          </a:p>
          <a:p>
            <a:pPr marL="285750" indent="-285750">
              <a:buFont typeface="Arial"/>
              <a:buChar char="•"/>
            </a:pPr>
            <a:endParaRPr lang="en-US" sz="2000" i="1" dirty="0">
              <a:solidFill>
                <a:srgbClr val="FFFFFF"/>
              </a:solidFill>
            </a:endParaRPr>
          </a:p>
          <a:p>
            <a:pPr marL="285750" indent="-285750">
              <a:buFont typeface="Arial"/>
              <a:buChar char="•"/>
            </a:pPr>
            <a:r>
              <a:rPr lang="en-US" sz="2400" i="1" dirty="0">
                <a:solidFill>
                  <a:srgbClr val="FFFFFF"/>
                </a:solidFill>
              </a:rPr>
              <a:t>Procedure also needs to </a:t>
            </a:r>
            <a:r>
              <a:rPr lang="en-US" sz="2400" b="1" i="1" cap="all" dirty="0">
                <a:solidFill>
                  <a:srgbClr val="FFFF00"/>
                </a:solidFill>
              </a:rPr>
              <a:t>provide clear steps to follow once the job is completed</a:t>
            </a:r>
            <a:r>
              <a:rPr lang="en-US" sz="2400" i="1" dirty="0">
                <a:solidFill>
                  <a:srgbClr val="FFFFFF"/>
                </a:solidFill>
              </a:rPr>
              <a:t> in order to provide closure for those that need to know the job is now completed and                          equipment can be returned to normal.</a:t>
            </a:r>
          </a:p>
        </p:txBody>
      </p:sp>
    </p:spTree>
    <p:extLst>
      <p:ext uri="{BB962C8B-B14F-4D97-AF65-F5344CB8AC3E}">
        <p14:creationId xmlns:p14="http://schemas.microsoft.com/office/powerpoint/2010/main" val="223723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solidFill>
                  <a:srgbClr val="00FF00"/>
                </a:solidFill>
              </a:rPr>
              <a:t>Routine</a:t>
            </a:r>
            <a:r>
              <a:rPr lang="en-US" b="1" dirty="0">
                <a:solidFill>
                  <a:schemeClr val="bg1"/>
                </a:solidFill>
              </a:rPr>
              <a:t> vs. </a:t>
            </a:r>
            <a:r>
              <a:rPr lang="en-US" b="1" dirty="0">
                <a:solidFill>
                  <a:srgbClr val="FF0000"/>
                </a:solidFill>
              </a:rPr>
              <a:t>Non-Routine</a:t>
            </a:r>
          </a:p>
        </p:txBody>
      </p:sp>
      <p:sp>
        <p:nvSpPr>
          <p:cNvPr id="4" name="Content Placeholder 3"/>
          <p:cNvSpPr>
            <a:spLocks noGrp="1"/>
          </p:cNvSpPr>
          <p:nvPr>
            <p:ph sz="half" idx="2"/>
          </p:nvPr>
        </p:nvSpPr>
        <p:spPr>
          <a:xfrm>
            <a:off x="4419295" y="1600200"/>
            <a:ext cx="4724705" cy="4525963"/>
          </a:xfrm>
        </p:spPr>
        <p:txBody>
          <a:bodyPr>
            <a:normAutofit/>
          </a:bodyPr>
          <a:lstStyle/>
          <a:p>
            <a:r>
              <a:rPr lang="en-US" sz="3200" b="1" dirty="0">
                <a:solidFill>
                  <a:srgbClr val="FF0000"/>
                </a:solidFill>
              </a:rPr>
              <a:t>Non-Routine Openings</a:t>
            </a:r>
          </a:p>
          <a:p>
            <a:pPr lvl="1"/>
            <a:r>
              <a:rPr lang="en-US" dirty="0">
                <a:solidFill>
                  <a:srgbClr val="FF0000"/>
                </a:solidFill>
              </a:rPr>
              <a:t>Valve maintenance/replacement</a:t>
            </a:r>
          </a:p>
          <a:p>
            <a:pPr lvl="1"/>
            <a:r>
              <a:rPr lang="en-US" dirty="0">
                <a:solidFill>
                  <a:srgbClr val="FF0000"/>
                </a:solidFill>
              </a:rPr>
              <a:t>Instrument replacement</a:t>
            </a:r>
          </a:p>
          <a:p>
            <a:pPr lvl="1"/>
            <a:r>
              <a:rPr lang="en-US" dirty="0">
                <a:solidFill>
                  <a:srgbClr val="FF0000"/>
                </a:solidFill>
              </a:rPr>
              <a:t>Pipe/Spool Piece Replacement</a:t>
            </a:r>
          </a:p>
          <a:p>
            <a:pPr lvl="1"/>
            <a:r>
              <a:rPr lang="en-US" b="1" dirty="0">
                <a:solidFill>
                  <a:srgbClr val="FFFF00"/>
                </a:solidFill>
              </a:rPr>
              <a:t>Opening drains/vents associated with energy isolations</a:t>
            </a:r>
          </a:p>
          <a:p>
            <a:pPr lvl="1"/>
            <a:r>
              <a:rPr lang="en-US" dirty="0">
                <a:solidFill>
                  <a:srgbClr val="FF0000"/>
                </a:solidFill>
              </a:rPr>
              <a:t>Un-prescribed Maintenance Activities</a:t>
            </a:r>
          </a:p>
          <a:p>
            <a:pPr lvl="1"/>
            <a:endParaRPr lang="en-US" sz="2000" dirty="0">
              <a:solidFill>
                <a:srgbClr val="FF0000"/>
              </a:solidFill>
            </a:endParaRPr>
          </a:p>
          <a:p>
            <a:pPr marL="0" indent="0">
              <a:buNone/>
            </a:pPr>
            <a:endParaRPr lang="en-US" sz="3600" dirty="0"/>
          </a:p>
        </p:txBody>
      </p:sp>
      <p:sp>
        <p:nvSpPr>
          <p:cNvPr id="5" name="Content Placeholder 3"/>
          <p:cNvSpPr>
            <a:spLocks noGrp="1"/>
          </p:cNvSpPr>
          <p:nvPr>
            <p:ph sz="half" idx="1"/>
          </p:nvPr>
        </p:nvSpPr>
        <p:spPr>
          <a:xfrm>
            <a:off x="907080" y="1600200"/>
            <a:ext cx="3970330" cy="4525963"/>
          </a:xfrm>
          <a:ln w="25400">
            <a:noFill/>
          </a:ln>
        </p:spPr>
        <p:txBody>
          <a:bodyPr>
            <a:normAutofit/>
          </a:bodyPr>
          <a:lstStyle/>
          <a:p>
            <a:r>
              <a:rPr lang="en-US" sz="3200" b="1" dirty="0">
                <a:solidFill>
                  <a:srgbClr val="00FF00"/>
                </a:solidFill>
              </a:rPr>
              <a:t>Routine Openings</a:t>
            </a:r>
          </a:p>
          <a:p>
            <a:pPr lvl="1"/>
            <a:r>
              <a:rPr lang="en-US" dirty="0">
                <a:solidFill>
                  <a:srgbClr val="00FF00"/>
                </a:solidFill>
              </a:rPr>
              <a:t>Sampling</a:t>
            </a:r>
          </a:p>
          <a:p>
            <a:pPr lvl="1"/>
            <a:r>
              <a:rPr lang="en-US" dirty="0">
                <a:solidFill>
                  <a:srgbClr val="00FF00"/>
                </a:solidFill>
              </a:rPr>
              <a:t>Unloading/Loading Hose Connections</a:t>
            </a:r>
          </a:p>
          <a:p>
            <a:pPr lvl="1"/>
            <a:r>
              <a:rPr lang="en-US" dirty="0">
                <a:solidFill>
                  <a:srgbClr val="00FF00"/>
                </a:solidFill>
              </a:rPr>
              <a:t>Cleaning Strainers </a:t>
            </a:r>
          </a:p>
          <a:p>
            <a:pPr lvl="1"/>
            <a:r>
              <a:rPr lang="en-US" dirty="0">
                <a:solidFill>
                  <a:srgbClr val="00FF00"/>
                </a:solidFill>
              </a:rPr>
              <a:t>Changing Filters</a:t>
            </a:r>
          </a:p>
          <a:p>
            <a:pPr lvl="1"/>
            <a:r>
              <a:rPr lang="en-US" dirty="0">
                <a:solidFill>
                  <a:srgbClr val="00FF00"/>
                </a:solidFill>
              </a:rPr>
              <a:t>Prescribed Maintenance Activities</a:t>
            </a:r>
          </a:p>
        </p:txBody>
      </p:sp>
    </p:spTree>
    <p:extLst>
      <p:ext uri="{BB962C8B-B14F-4D97-AF65-F5344CB8AC3E}">
        <p14:creationId xmlns:p14="http://schemas.microsoft.com/office/powerpoint/2010/main" val="2144069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9594</TotalTime>
  <Words>2495</Words>
  <Application>Microsoft Macintosh PowerPoint</Application>
  <PresentationFormat>On-screen Show (4:3)</PresentationFormat>
  <Paragraphs>191</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Libre Franklin</vt:lpstr>
      <vt:lpstr>Wingdings</vt:lpstr>
      <vt:lpstr>Office Theme</vt:lpstr>
      <vt:lpstr>Process Safety  Best Practice  Line Break Program</vt:lpstr>
      <vt:lpstr>Recent Incident #1 – Hi Temp Caustic</vt:lpstr>
      <vt:lpstr>Incident #2 – Anhydrous Ammonia (NH3)</vt:lpstr>
      <vt:lpstr>Incident #3 – Tetrafluoroethylene (TFE) </vt:lpstr>
      <vt:lpstr>Incident #4 – Black Liquor  </vt:lpstr>
      <vt:lpstr>PSM &amp; RMP Requirements</vt:lpstr>
      <vt:lpstr>Non-routine Work Authorizations 1910.119 Appendix C (Non-Mandatory)</vt:lpstr>
      <vt:lpstr>Non-routine Work Authorizations 1910.119 Appendix C (Non-Mandatory)</vt:lpstr>
      <vt:lpstr>Routine vs. Non-Routine</vt:lpstr>
      <vt:lpstr>Routine Openings</vt:lpstr>
      <vt:lpstr>Routine Openings</vt:lpstr>
      <vt:lpstr>NON-ROUTINE OPENINGS </vt:lpstr>
      <vt:lpstr>NON-ROUTINE OPENINGS </vt:lpstr>
      <vt:lpstr>Fundamentals of a  Line Break/Process Opening Permit-To-Work (PTW) Process</vt:lpstr>
      <vt:lpstr>“Permit To Work” (PTW)! </vt:lpstr>
      <vt:lpstr>“Permit To Work” (PTW)! </vt:lpstr>
      <vt:lpstr>Scope of the LEO program?</vt:lpstr>
      <vt:lpstr>Scope of the program?</vt:lpstr>
      <vt:lpstr>Scope of the program?</vt:lpstr>
      <vt:lpstr>Vapor Pressure means a lot </vt:lpstr>
      <vt:lpstr>Vapor Pressure means a lot </vt:lpstr>
      <vt:lpstr>OPENING location goes so do RISKS </vt:lpstr>
      <vt:lpstr>EGRESS is KEY! </vt:lpstr>
      <vt:lpstr>EGRESS is KEY! </vt:lpstr>
      <vt:lpstr>LAYERS of SAFETY</vt:lpstr>
      <vt:lpstr>LAYERS of SAFETY</vt:lpstr>
      <vt:lpstr>Safety Equipment </vt:lpstr>
      <vt:lpstr>Returning to Service</vt:lpstr>
      <vt:lpstr>Questions or Concerns?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Bryan Haywood</cp:lastModifiedBy>
  <cp:revision>322</cp:revision>
  <dcterms:created xsi:type="dcterms:W3CDTF">2013-08-21T19:17:07Z</dcterms:created>
  <dcterms:modified xsi:type="dcterms:W3CDTF">2025-03-20T14:15:42Z</dcterms:modified>
</cp:coreProperties>
</file>