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sldIdLst>
    <p:sldId id="256" r:id="rId3"/>
    <p:sldId id="281" r:id="rId4"/>
    <p:sldId id="282" r:id="rId5"/>
    <p:sldId id="283" r:id="rId6"/>
    <p:sldId id="284" r:id="rId7"/>
    <p:sldId id="285" r:id="rId8"/>
    <p:sldId id="286" r:id="rId9"/>
    <p:sldId id="287" r:id="rId10"/>
    <p:sldId id="288" r:id="rId11"/>
    <p:sldId id="289" r:id="rId12"/>
    <p:sldId id="290" r:id="rId13"/>
    <p:sldId id="291" r:id="rId14"/>
    <p:sldId id="292"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80"/>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8" d="100"/>
          <a:sy n="98" d="100"/>
        </p:scale>
        <p:origin x="-1904" y="-10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416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t>3/8/17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dirty="0"/>
          </a:p>
        </p:txBody>
      </p:sp>
    </p:spTree>
    <p:extLst>
      <p:ext uri="{BB962C8B-B14F-4D97-AF65-F5344CB8AC3E}">
        <p14:creationId xmlns:p14="http://schemas.microsoft.com/office/powerpoint/2010/main" val="129688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t>3/8/17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dirty="0"/>
          </a:p>
        </p:txBody>
      </p:sp>
    </p:spTree>
    <p:extLst>
      <p:ext uri="{BB962C8B-B14F-4D97-AF65-F5344CB8AC3E}">
        <p14:creationId xmlns:p14="http://schemas.microsoft.com/office/powerpoint/2010/main" val="2987035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3/8/17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dirty="0"/>
          </a:p>
        </p:txBody>
      </p:sp>
    </p:spTree>
    <p:extLst>
      <p:ext uri="{BB962C8B-B14F-4D97-AF65-F5344CB8AC3E}">
        <p14:creationId xmlns:p14="http://schemas.microsoft.com/office/powerpoint/2010/main" val="1792374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3/8/17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dirty="0"/>
          </a:p>
        </p:txBody>
      </p:sp>
    </p:spTree>
    <p:extLst>
      <p:ext uri="{BB962C8B-B14F-4D97-AF65-F5344CB8AC3E}">
        <p14:creationId xmlns:p14="http://schemas.microsoft.com/office/powerpoint/2010/main" val="3962857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6778"/>
            <a:ext cx="7380312" cy="1069514"/>
          </a:xfrm>
          <a:prstGeom prst="rect">
            <a:avLst/>
          </a:prstGeom>
        </p:spPr>
        <p:txBody>
          <a:bodyPr anchor="ctr"/>
          <a:lstStyle>
            <a:lvl1pPr algn="ctr">
              <a:defRPr b="1" baseline="0">
                <a:solidFill>
                  <a:schemeClr val="tx1">
                    <a:lumMod val="75000"/>
                    <a:lumOff val="25000"/>
                  </a:schemeClr>
                </a:solidFill>
                <a:latin typeface="Arial" pitchFamily="34" charset="0"/>
                <a:cs typeface="Arial" pitchFamily="34" charset="0"/>
              </a:defRPr>
            </a:lvl1pPr>
          </a:lstStyle>
          <a:p>
            <a:r>
              <a:rPr lang="en-US" altLang="ko-KR" dirty="0" smtClean="0"/>
              <a:t> Free PPT _ Click to add title</a:t>
            </a:r>
            <a:endParaRPr lang="ko-KR" altLang="en-US" dirty="0"/>
          </a:p>
        </p:txBody>
      </p:sp>
      <p:sp>
        <p:nvSpPr>
          <p:cNvPr id="4" name="Content Placeholder 2"/>
          <p:cNvSpPr>
            <a:spLocks noGrp="1"/>
          </p:cNvSpPr>
          <p:nvPr>
            <p:ph idx="10"/>
          </p:nvPr>
        </p:nvSpPr>
        <p:spPr>
          <a:xfrm>
            <a:off x="16500" y="1412776"/>
            <a:ext cx="9127499" cy="5445224"/>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p14="http://schemas.microsoft.com/office/powerpoint/2010/main" val="3694015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3/8/17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dirty="0"/>
          </a:p>
        </p:txBody>
      </p:sp>
    </p:spTree>
    <p:extLst>
      <p:ext uri="{BB962C8B-B14F-4D97-AF65-F5344CB8AC3E}">
        <p14:creationId xmlns:p14="http://schemas.microsoft.com/office/powerpoint/2010/main" val="1656086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3/8/17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dirty="0"/>
          </a:p>
        </p:txBody>
      </p:sp>
    </p:spTree>
    <p:extLst>
      <p:ext uri="{BB962C8B-B14F-4D97-AF65-F5344CB8AC3E}">
        <p14:creationId xmlns:p14="http://schemas.microsoft.com/office/powerpoint/2010/main" val="924286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DCCD61-643D-44A5-A450-3A42A50CBC1E}" type="datetimeFigureOut">
              <a:rPr lang="en-US" smtClean="0"/>
              <a:t>3/8/17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dirty="0"/>
          </a:p>
        </p:txBody>
      </p:sp>
    </p:spTree>
    <p:extLst>
      <p:ext uri="{BB962C8B-B14F-4D97-AF65-F5344CB8AC3E}">
        <p14:creationId xmlns:p14="http://schemas.microsoft.com/office/powerpoint/2010/main" val="3277933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8DCCD61-643D-44A5-A450-3A42A50CBC1E}" type="datetimeFigureOut">
              <a:rPr lang="en-US" smtClean="0"/>
              <a:t>3/8/17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dirty="0"/>
          </a:p>
        </p:txBody>
      </p:sp>
    </p:spTree>
    <p:extLst>
      <p:ext uri="{BB962C8B-B14F-4D97-AF65-F5344CB8AC3E}">
        <p14:creationId xmlns:p14="http://schemas.microsoft.com/office/powerpoint/2010/main" val="778790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8DCCD61-643D-44A5-A450-3A42A50CBC1E}" type="datetimeFigureOut">
              <a:rPr lang="en-US" smtClean="0"/>
              <a:t>3/8/17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2F0832-F084-422D-97D1-AF848F4F2C34}" type="slidenum">
              <a:rPr lang="en-US" smtClean="0"/>
              <a:t>‹#›</a:t>
            </a:fld>
            <a:endParaRPr lang="en-US" dirty="0"/>
          </a:p>
        </p:txBody>
      </p:sp>
    </p:spTree>
    <p:extLst>
      <p:ext uri="{BB962C8B-B14F-4D97-AF65-F5344CB8AC3E}">
        <p14:creationId xmlns:p14="http://schemas.microsoft.com/office/powerpoint/2010/main" val="2919811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8DCCD61-643D-44A5-A450-3A42A50CBC1E}" type="datetimeFigureOut">
              <a:rPr lang="en-US" smtClean="0"/>
              <a:t>3/8/17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2F0832-F084-422D-97D1-AF848F4F2C34}" type="slidenum">
              <a:rPr lang="en-US" smtClean="0"/>
              <a:t>‹#›</a:t>
            </a:fld>
            <a:endParaRPr lang="en-US" dirty="0"/>
          </a:p>
        </p:txBody>
      </p:sp>
    </p:spTree>
    <p:extLst>
      <p:ext uri="{BB962C8B-B14F-4D97-AF65-F5344CB8AC3E}">
        <p14:creationId xmlns:p14="http://schemas.microsoft.com/office/powerpoint/2010/main" val="1818119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DCCD61-643D-44A5-A450-3A42A50CBC1E}" type="datetimeFigureOut">
              <a:rPr lang="en-US" smtClean="0"/>
              <a:t>3/8/17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2F0832-F084-422D-97D1-AF848F4F2C34}" type="slidenum">
              <a:rPr lang="en-US" smtClean="0"/>
              <a:t>‹#›</a:t>
            </a:fld>
            <a:endParaRPr lang="en-US" dirty="0"/>
          </a:p>
        </p:txBody>
      </p:sp>
    </p:spTree>
    <p:extLst>
      <p:ext uri="{BB962C8B-B14F-4D97-AF65-F5344CB8AC3E}">
        <p14:creationId xmlns:p14="http://schemas.microsoft.com/office/powerpoint/2010/main" val="9629187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3.xml"/><Relationship Id="rId12" Type="http://schemas.openxmlformats.org/officeDocument/2006/relationships/theme" Target="../theme/theme2.xml"/><Relationship Id="rId1" Type="http://schemas.openxmlformats.org/officeDocument/2006/relationships/slideLayout" Target="../slideLayouts/slideLayout3.xml"/><Relationship Id="rId2" Type="http://schemas.openxmlformats.org/officeDocument/2006/relationships/slideLayout" Target="../slideLayouts/slideLayout4.xml"/><Relationship Id="rId3" Type="http://schemas.openxmlformats.org/officeDocument/2006/relationships/slideLayout" Target="../slideLayouts/slideLayout5.xml"/><Relationship Id="rId4" Type="http://schemas.openxmlformats.org/officeDocument/2006/relationships/slideLayout" Target="../slideLayouts/slideLayout6.xml"/><Relationship Id="rId5" Type="http://schemas.openxmlformats.org/officeDocument/2006/relationships/slideLayout" Target="../slideLayouts/slideLayout7.xml"/><Relationship Id="rId6" Type="http://schemas.openxmlformats.org/officeDocument/2006/relationships/slideLayout" Target="../slideLayouts/slideLayout8.xml"/><Relationship Id="rId7" Type="http://schemas.openxmlformats.org/officeDocument/2006/relationships/slideLayout" Target="../slideLayouts/slideLayout9.xml"/><Relationship Id="rId8" Type="http://schemas.openxmlformats.org/officeDocument/2006/relationships/slideLayout" Target="../slideLayouts/slideLayout10.xml"/><Relationship Id="rId9" Type="http://schemas.openxmlformats.org/officeDocument/2006/relationships/slideLayout" Target="../slideLayouts/slideLayout11.xml"/><Relationship Id="rId10"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7338208"/>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1" hangingPunct="1">
        <a:spcBef>
          <a:spcPct val="0"/>
        </a:spcBef>
        <a:buNone/>
        <a:defRPr sz="4000" b="1" kern="1200">
          <a:solidFill>
            <a:schemeClr val="tx1"/>
          </a:solidFill>
          <a:latin typeface="Arial" pitchFamily="34" charset="0"/>
          <a:ea typeface="+mj-ea"/>
          <a:cs typeface="Arial" pitchFamily="34" charset="0"/>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DCCD61-643D-44A5-A450-3A42A50CBC1E}" type="datetimeFigureOut">
              <a:rPr lang="en-US" smtClean="0"/>
              <a:t>3/8/17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F0832-F084-422D-97D1-AF848F4F2C34}" type="slidenum">
              <a:rPr lang="en-US" smtClean="0"/>
              <a:t>‹#›</a:t>
            </a:fld>
            <a:endParaRPr lang="en-US" dirty="0"/>
          </a:p>
        </p:txBody>
      </p:sp>
    </p:spTree>
    <p:extLst>
      <p:ext uri="{BB962C8B-B14F-4D97-AF65-F5344CB8AC3E}">
        <p14:creationId xmlns:p14="http://schemas.microsoft.com/office/powerpoint/2010/main" val="328635735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p:cNvSpPr txBox="1">
            <a:spLocks noChangeArrowheads="1"/>
          </p:cNvSpPr>
          <p:nvPr/>
        </p:nvSpPr>
        <p:spPr bwMode="auto">
          <a:xfrm>
            <a:off x="4355976" y="3933056"/>
            <a:ext cx="4788024" cy="1323439"/>
          </a:xfrm>
          <a:prstGeom prst="rect">
            <a:avLst/>
          </a:prstGeom>
          <a:noFill/>
          <a:ln w="9525">
            <a:noFill/>
            <a:miter lim="800000"/>
            <a:headEnd/>
            <a:tailEnd/>
          </a:ln>
        </p:spPr>
        <p:txBody>
          <a:bodyPr wrap="square">
            <a:spAutoFit/>
          </a:bodyPr>
          <a:lstStyle/>
          <a:p>
            <a:pPr algn="r"/>
            <a:r>
              <a:rPr lang="en-US" sz="3900" b="1" dirty="0"/>
              <a:t>Managing </a:t>
            </a:r>
            <a:br>
              <a:rPr lang="en-US" sz="3900" b="1" dirty="0"/>
            </a:br>
            <a:r>
              <a:rPr lang="en-US" sz="3900" b="1" dirty="0"/>
              <a:t>Safe Work Permits</a:t>
            </a:r>
            <a:endParaRPr lang="en-US" altLang="ko-KR" sz="3900" b="1" dirty="0" smtClean="0">
              <a:solidFill>
                <a:schemeClr val="tx1">
                  <a:lumMod val="75000"/>
                  <a:lumOff val="25000"/>
                </a:schemeClr>
              </a:solidFill>
              <a:latin typeface="Arial" pitchFamily="34" charset="0"/>
              <a:ea typeface="맑은 고딕" pitchFamily="50" charset="-127"/>
              <a:cs typeface="Arial" pitchFamily="34" charset="0"/>
            </a:endParaRPr>
          </a:p>
        </p:txBody>
      </p:sp>
      <p:sp>
        <p:nvSpPr>
          <p:cNvPr id="8" name="Subtitle 2"/>
          <p:cNvSpPr txBox="1">
            <a:spLocks/>
          </p:cNvSpPr>
          <p:nvPr/>
        </p:nvSpPr>
        <p:spPr>
          <a:xfrm>
            <a:off x="4860032" y="5229200"/>
            <a:ext cx="1728192" cy="1305224"/>
          </a:xfrm>
          <a:prstGeom prst="rect">
            <a:avLst/>
          </a:prstGeom>
        </p:spPr>
        <p:txBody>
          <a:bodyPr>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a:buChar char="•"/>
            </a:pPr>
            <a:r>
              <a:rPr lang="en-US" sz="1600" dirty="0" smtClean="0"/>
              <a:t>Line Break</a:t>
            </a:r>
          </a:p>
          <a:p>
            <a:pPr>
              <a:buFont typeface="Arial"/>
              <a:buChar char="•"/>
            </a:pPr>
            <a:r>
              <a:rPr lang="en-US" sz="1600" dirty="0" smtClean="0"/>
              <a:t>PRCS Entry</a:t>
            </a:r>
          </a:p>
          <a:p>
            <a:pPr>
              <a:buFont typeface="Arial"/>
              <a:buChar char="•"/>
            </a:pPr>
            <a:r>
              <a:rPr lang="en-US" sz="1600" dirty="0" smtClean="0"/>
              <a:t>LOTO</a:t>
            </a:r>
          </a:p>
          <a:p>
            <a:pPr>
              <a:buFont typeface="Arial"/>
              <a:buChar char="•"/>
            </a:pPr>
            <a:r>
              <a:rPr lang="en-US" sz="1600" dirty="0" smtClean="0"/>
              <a:t>Hot Work</a:t>
            </a:r>
          </a:p>
          <a:p>
            <a:pPr>
              <a:buFont typeface="Arial"/>
              <a:buChar char="•"/>
            </a:pPr>
            <a:endParaRPr lang="en-US" sz="1600" dirty="0" smtClean="0"/>
          </a:p>
          <a:p>
            <a:pPr>
              <a:buFont typeface="Arial"/>
              <a:buChar char="•"/>
            </a:pPr>
            <a:endParaRPr lang="en-US" sz="1600" dirty="0" smtClean="0"/>
          </a:p>
          <a:p>
            <a:pPr>
              <a:buFont typeface="Arial"/>
              <a:buChar char="•"/>
            </a:pPr>
            <a:endParaRPr lang="en-US" sz="1600" dirty="0"/>
          </a:p>
        </p:txBody>
      </p:sp>
      <p:sp>
        <p:nvSpPr>
          <p:cNvPr id="9" name="Subtitle 2"/>
          <p:cNvSpPr txBox="1">
            <a:spLocks/>
          </p:cNvSpPr>
          <p:nvPr/>
        </p:nvSpPr>
        <p:spPr>
          <a:xfrm>
            <a:off x="6584427" y="5229200"/>
            <a:ext cx="2592288" cy="1656184"/>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lgn="l">
              <a:buFont typeface="Arial"/>
              <a:buChar char="•"/>
            </a:pPr>
            <a:r>
              <a:rPr lang="en-US" sz="1600" dirty="0">
                <a:solidFill>
                  <a:srgbClr val="000000"/>
                </a:solidFill>
              </a:rPr>
              <a:t>Contractor Control</a:t>
            </a:r>
          </a:p>
          <a:p>
            <a:pPr marL="342900" indent="-342900" algn="l">
              <a:buFont typeface="Arial"/>
              <a:buChar char="•"/>
            </a:pPr>
            <a:r>
              <a:rPr lang="en-US" sz="1600" dirty="0" smtClean="0">
                <a:solidFill>
                  <a:srgbClr val="000000"/>
                </a:solidFill>
              </a:rPr>
              <a:t>Live Electrical Work</a:t>
            </a:r>
          </a:p>
          <a:p>
            <a:pPr marL="342900" indent="-342900" algn="l">
              <a:buFont typeface="Arial"/>
              <a:buChar char="•"/>
            </a:pPr>
            <a:r>
              <a:rPr lang="en-US" sz="1600" dirty="0" smtClean="0">
                <a:solidFill>
                  <a:srgbClr val="000000"/>
                </a:solidFill>
              </a:rPr>
              <a:t>Excavation/Trenching</a:t>
            </a:r>
          </a:p>
          <a:p>
            <a:pPr marL="342900" indent="-342900" algn="l">
              <a:buFont typeface="Arial"/>
              <a:buChar char="•"/>
            </a:pPr>
            <a:r>
              <a:rPr lang="en-US" sz="1600" dirty="0" smtClean="0">
                <a:solidFill>
                  <a:srgbClr val="000000"/>
                </a:solidFill>
              </a:rPr>
              <a:t>Working @ Heights</a:t>
            </a:r>
          </a:p>
          <a:p>
            <a:pPr marL="342900" indent="-342900" algn="l">
              <a:buFont typeface="Arial"/>
              <a:buChar char="•"/>
            </a:pPr>
            <a:r>
              <a:rPr lang="en-US" sz="1600" dirty="0" smtClean="0">
                <a:solidFill>
                  <a:srgbClr val="000000"/>
                </a:solidFill>
              </a:rPr>
              <a:t>Cranes/Aerial Lifts</a:t>
            </a:r>
          </a:p>
          <a:p>
            <a:pPr marL="342900" indent="-342900" algn="l">
              <a:buFont typeface="Arial"/>
              <a:buChar char="•"/>
            </a:pPr>
            <a:endParaRPr lang="en-US" sz="1600" dirty="0" smtClean="0">
              <a:solidFill>
                <a:srgbClr val="000000"/>
              </a:solidFill>
            </a:endParaRPr>
          </a:p>
          <a:p>
            <a:pPr marL="342900" indent="-342900" algn="l">
              <a:buFont typeface="Arial"/>
              <a:buChar char="•"/>
            </a:pPr>
            <a:endParaRPr lang="en-US" sz="1600" dirty="0" smtClean="0">
              <a:solidFill>
                <a:srgbClr val="000000"/>
              </a:solidFill>
            </a:endParaRPr>
          </a:p>
          <a:p>
            <a:pPr marL="342900" indent="-342900" algn="l">
              <a:buFont typeface="Arial"/>
              <a:buChar char="•"/>
            </a:pPr>
            <a:endParaRPr lang="en-US" sz="1600" dirty="0">
              <a:solidFill>
                <a:srgbClr val="000000"/>
              </a:solidFill>
            </a:endParaRPr>
          </a:p>
        </p:txBody>
      </p:sp>
    </p:spTree>
    <p:extLst>
      <p:ext uri="{BB962C8B-B14F-4D97-AF65-F5344CB8AC3E}">
        <p14:creationId xmlns:p14="http://schemas.microsoft.com/office/powerpoint/2010/main" val="1941221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Regulatory Requirements</a:t>
            </a:r>
          </a:p>
        </p:txBody>
      </p:sp>
      <p:sp>
        <p:nvSpPr>
          <p:cNvPr id="4" name="Content Placeholder 2"/>
          <p:cNvSpPr>
            <a:spLocks noGrp="1"/>
          </p:cNvSpPr>
          <p:nvPr>
            <p:ph idx="4294967295"/>
          </p:nvPr>
        </p:nvSpPr>
        <p:spPr>
          <a:xfrm>
            <a:off x="1" y="1484784"/>
            <a:ext cx="9144000" cy="5373216"/>
          </a:xfrm>
          <a:prstGeom prst="rect">
            <a:avLst/>
          </a:prstGeom>
        </p:spPr>
        <p:txBody>
          <a:bodyPr>
            <a:normAutofit fontScale="70000" lnSpcReduction="20000"/>
          </a:bodyPr>
          <a:lstStyle/>
          <a:p>
            <a:pPr marL="0" indent="0">
              <a:buNone/>
            </a:pPr>
            <a:r>
              <a:rPr lang="en-US" sz="3600" b="1" dirty="0" smtClean="0"/>
              <a:t>CONTRACTORS </a:t>
            </a:r>
            <a:r>
              <a:rPr lang="en-US" sz="3600" dirty="0" smtClean="0"/>
              <a:t>working in/on/adjacent to PSM/RMP</a:t>
            </a:r>
            <a:r>
              <a:rPr lang="en-US" sz="3600" dirty="0" smtClean="0"/>
              <a:t> </a:t>
            </a:r>
          </a:p>
          <a:p>
            <a:pPr marL="0" indent="0">
              <a:buNone/>
            </a:pPr>
            <a:r>
              <a:rPr lang="en-US" sz="3600" dirty="0" smtClean="0"/>
              <a:t>Process(s)</a:t>
            </a:r>
            <a:endParaRPr lang="en-US" sz="3600" dirty="0"/>
          </a:p>
          <a:p>
            <a:pPr marL="0" indent="0">
              <a:buNone/>
            </a:pPr>
            <a:endParaRPr lang="en-US" dirty="0" smtClean="0"/>
          </a:p>
          <a:p>
            <a:pPr marL="0" indent="0">
              <a:buNone/>
            </a:pPr>
            <a:r>
              <a:rPr lang="en-US" dirty="0" smtClean="0"/>
              <a:t>(</a:t>
            </a:r>
            <a:r>
              <a:rPr lang="en-US" dirty="0"/>
              <a:t>iv) The employer shall develop and implement safe </a:t>
            </a:r>
            <a:r>
              <a:rPr lang="en-US" dirty="0" smtClean="0"/>
              <a:t>work practices </a:t>
            </a:r>
            <a:r>
              <a:rPr lang="mr-IN" dirty="0"/>
              <a:t>…</a:t>
            </a:r>
            <a:r>
              <a:rPr lang="en-US" dirty="0"/>
              <a:t> </a:t>
            </a:r>
            <a:r>
              <a:rPr lang="en-US" dirty="0" smtClean="0"/>
              <a:t>    </a:t>
            </a:r>
            <a:r>
              <a:rPr lang="en-US" b="1" i="1" dirty="0" smtClean="0"/>
              <a:t>to </a:t>
            </a:r>
            <a:r>
              <a:rPr lang="en-US" b="1" i="1" dirty="0"/>
              <a:t>control the </a:t>
            </a:r>
            <a:r>
              <a:rPr lang="en-US" b="1" i="1" dirty="0" smtClean="0">
                <a:solidFill>
                  <a:srgbClr val="FF0000"/>
                </a:solidFill>
              </a:rPr>
              <a:t>ENTRANCE, </a:t>
            </a:r>
            <a:r>
              <a:rPr lang="en-US" b="1" i="1" dirty="0" smtClean="0">
                <a:solidFill>
                  <a:srgbClr val="0000FF"/>
                </a:solidFill>
              </a:rPr>
              <a:t>PRESENCE</a:t>
            </a:r>
            <a:r>
              <a:rPr lang="en-US" b="1" i="1" dirty="0" smtClean="0">
                <a:solidFill>
                  <a:srgbClr val="FF0000"/>
                </a:solidFill>
              </a:rPr>
              <a:t> </a:t>
            </a:r>
            <a:r>
              <a:rPr lang="en-US" i="1" dirty="0" smtClean="0"/>
              <a:t>and</a:t>
            </a:r>
            <a:r>
              <a:rPr lang="en-US" b="1" i="1" dirty="0" smtClean="0">
                <a:solidFill>
                  <a:srgbClr val="FF0000"/>
                </a:solidFill>
              </a:rPr>
              <a:t> </a:t>
            </a:r>
            <a:r>
              <a:rPr lang="en-US" b="1" i="1" dirty="0" smtClean="0">
                <a:solidFill>
                  <a:srgbClr val="FF00FF"/>
                </a:solidFill>
              </a:rPr>
              <a:t>EXIT</a:t>
            </a:r>
            <a:r>
              <a:rPr lang="en-US" b="1" i="1" dirty="0" smtClean="0">
                <a:solidFill>
                  <a:srgbClr val="FF0000"/>
                </a:solidFill>
              </a:rPr>
              <a:t> </a:t>
            </a:r>
            <a:r>
              <a:rPr lang="en-US" b="1" i="1" dirty="0" smtClean="0"/>
              <a:t>of </a:t>
            </a:r>
            <a:r>
              <a:rPr lang="en-US" b="1" i="1" dirty="0"/>
              <a:t>contract employers and contract employees in covered </a:t>
            </a:r>
            <a:r>
              <a:rPr lang="en-US" b="1" i="1" dirty="0" smtClean="0"/>
              <a:t> process </a:t>
            </a:r>
            <a:r>
              <a:rPr lang="en-US" b="1" i="1" dirty="0"/>
              <a:t>areas</a:t>
            </a:r>
            <a:r>
              <a:rPr lang="en-US" dirty="0" smtClean="0"/>
              <a:t>.</a:t>
            </a:r>
          </a:p>
          <a:p>
            <a:pPr marL="0" indent="0">
              <a:buNone/>
            </a:pPr>
            <a:endParaRPr lang="en-US" dirty="0"/>
          </a:p>
          <a:p>
            <a:pPr marL="0" indent="0">
              <a:buNone/>
            </a:pPr>
            <a:r>
              <a:rPr lang="en-US" sz="3100" dirty="0"/>
              <a:t>Contract employees must perform their work safely. </a:t>
            </a:r>
            <a:r>
              <a:rPr lang="en-US" sz="3100" dirty="0" smtClean="0"/>
              <a:t>Considering that     contractors </a:t>
            </a:r>
            <a:r>
              <a:rPr lang="en-US" sz="3100" dirty="0"/>
              <a:t>often perform very specialized and </a:t>
            </a:r>
            <a:r>
              <a:rPr lang="en-US" sz="3100" dirty="0" smtClean="0"/>
              <a:t>potentially hazardous      tasks </a:t>
            </a:r>
            <a:r>
              <a:rPr lang="en-US" sz="3100" dirty="0"/>
              <a:t>.. it is quite important that their activities </a:t>
            </a:r>
            <a:r>
              <a:rPr lang="en-US" sz="3100" dirty="0" smtClean="0"/>
              <a:t>be controlled </a:t>
            </a:r>
            <a:r>
              <a:rPr lang="en-US" sz="3100" dirty="0"/>
              <a:t>while they </a:t>
            </a:r>
            <a:r>
              <a:rPr lang="en-US" sz="3100" dirty="0" smtClean="0"/>
              <a:t>   are </a:t>
            </a:r>
            <a:r>
              <a:rPr lang="en-US" sz="3100" dirty="0"/>
              <a:t>working on or near a covered process. </a:t>
            </a:r>
            <a:endParaRPr lang="en-US" sz="3100" dirty="0" smtClean="0"/>
          </a:p>
          <a:p>
            <a:pPr marL="0" indent="0">
              <a:buNone/>
            </a:pPr>
            <a:endParaRPr lang="en-US" sz="3100" dirty="0" smtClean="0"/>
          </a:p>
          <a:p>
            <a:pPr marL="0" indent="0">
              <a:buNone/>
            </a:pPr>
            <a:r>
              <a:rPr lang="en-US" sz="3100" dirty="0" smtClean="0"/>
              <a:t>A </a:t>
            </a:r>
            <a:r>
              <a:rPr lang="en-US" sz="3100" dirty="0"/>
              <a:t>permit system or </a:t>
            </a:r>
            <a:r>
              <a:rPr lang="en-US" sz="3100" dirty="0" smtClean="0"/>
              <a:t>work authorization </a:t>
            </a:r>
            <a:r>
              <a:rPr lang="en-US" sz="3100" dirty="0"/>
              <a:t>system for these </a:t>
            </a:r>
            <a:r>
              <a:rPr lang="en-US" sz="3100" dirty="0" smtClean="0"/>
              <a:t>activities would </a:t>
            </a:r>
            <a:r>
              <a:rPr lang="en-US" sz="3100" dirty="0"/>
              <a:t>also be helpful to all affected employers. The use of a work </a:t>
            </a:r>
            <a:r>
              <a:rPr lang="en-US" sz="3100" dirty="0" smtClean="0"/>
              <a:t>authorizationsystem </a:t>
            </a:r>
            <a:r>
              <a:rPr lang="en-US" sz="3100" dirty="0"/>
              <a:t>keeps an employer informed of contract </a:t>
            </a:r>
            <a:r>
              <a:rPr lang="en-US" sz="3100" dirty="0" smtClean="0"/>
              <a:t>employee </a:t>
            </a:r>
            <a:r>
              <a:rPr lang="en-US" sz="3100" dirty="0"/>
              <a:t>activities, </a:t>
            </a:r>
            <a:r>
              <a:rPr lang="en-US" sz="3100" dirty="0" smtClean="0"/>
              <a:t>andas </a:t>
            </a:r>
            <a:r>
              <a:rPr lang="en-US" sz="3100" dirty="0"/>
              <a:t>a benefit the employer will have better coordination and more </a:t>
            </a:r>
            <a:r>
              <a:rPr lang="en-US" sz="3100" dirty="0" smtClean="0"/>
              <a:t>          management </a:t>
            </a:r>
            <a:r>
              <a:rPr lang="en-US" sz="3100" dirty="0"/>
              <a:t>control over the work </a:t>
            </a:r>
            <a:r>
              <a:rPr lang="en-US" sz="3100" dirty="0" smtClean="0"/>
              <a:t>being </a:t>
            </a:r>
            <a:r>
              <a:rPr lang="en-US" sz="3100" dirty="0" smtClean="0"/>
              <a:t>performed </a:t>
            </a:r>
            <a:r>
              <a:rPr lang="en-US" sz="3100" dirty="0"/>
              <a:t>in the process area</a:t>
            </a:r>
            <a:r>
              <a:rPr lang="en-US" sz="3100" dirty="0" smtClean="0"/>
              <a:t>.</a:t>
            </a:r>
          </a:p>
          <a:p>
            <a:endParaRPr lang="en-US" dirty="0" smtClean="0"/>
          </a:p>
          <a:p>
            <a:pPr lvl="1"/>
            <a:endParaRPr lang="en-US" sz="3200" dirty="0" smtClean="0"/>
          </a:p>
          <a:p>
            <a:pPr lvl="1"/>
            <a:endParaRPr lang="en-US" sz="3200" dirty="0"/>
          </a:p>
        </p:txBody>
      </p:sp>
    </p:spTree>
    <p:extLst>
      <p:ext uri="{BB962C8B-B14F-4D97-AF65-F5344CB8AC3E}">
        <p14:creationId xmlns:p14="http://schemas.microsoft.com/office/powerpoint/2010/main" val="14197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Best Practices</a:t>
            </a:r>
          </a:p>
        </p:txBody>
      </p:sp>
      <p:sp>
        <p:nvSpPr>
          <p:cNvPr id="3" name="Content Placeholder 2"/>
          <p:cNvSpPr>
            <a:spLocks noGrp="1"/>
          </p:cNvSpPr>
          <p:nvPr>
            <p:ph idx="10"/>
          </p:nvPr>
        </p:nvSpPr>
        <p:spPr>
          <a:xfrm>
            <a:off x="16500" y="1124744"/>
            <a:ext cx="9127499" cy="5733256"/>
          </a:xfrm>
        </p:spPr>
        <p:txBody>
          <a:bodyPr/>
          <a:lstStyle/>
          <a:p>
            <a:r>
              <a:rPr lang="en-US" sz="2400" b="1" dirty="0"/>
              <a:t>Excavation/Trenching</a:t>
            </a:r>
          </a:p>
          <a:p>
            <a:r>
              <a:rPr lang="en-US" sz="2000" dirty="0"/>
              <a:t>Many companies are making excavation work and entry into trenches over </a:t>
            </a:r>
            <a:r>
              <a:rPr lang="en-US" sz="2000" dirty="0" smtClean="0"/>
              <a:t>  4’ </a:t>
            </a:r>
            <a:r>
              <a:rPr lang="en-US" sz="2000" dirty="0"/>
              <a:t>deep a safe work permitting task</a:t>
            </a:r>
          </a:p>
          <a:p>
            <a:endParaRPr lang="en-US" b="1" dirty="0"/>
          </a:p>
          <a:p>
            <a:r>
              <a:rPr lang="en-US" sz="2400" b="1" dirty="0"/>
              <a:t>Working @ Heights</a:t>
            </a:r>
          </a:p>
          <a:p>
            <a:r>
              <a:rPr lang="en-US" sz="1900" dirty="0"/>
              <a:t>Many companies are making “working at heights” a safe work permitting task </a:t>
            </a:r>
            <a:r>
              <a:rPr lang="en-US" sz="1900" dirty="0" smtClean="0"/>
              <a:t>    due </a:t>
            </a:r>
            <a:r>
              <a:rPr lang="en-US" sz="1900" dirty="0"/>
              <a:t>to the complexity of PFAS(s)</a:t>
            </a:r>
            <a:endParaRPr lang="en-US" sz="1900" b="1" dirty="0"/>
          </a:p>
          <a:p>
            <a:endParaRPr lang="en-US" b="1" dirty="0"/>
          </a:p>
          <a:p>
            <a:r>
              <a:rPr lang="en-US" sz="2400" b="1" dirty="0"/>
              <a:t>Cranes/Aerial Lifts</a:t>
            </a:r>
          </a:p>
          <a:p>
            <a:r>
              <a:rPr lang="en-US" sz="1900" dirty="0"/>
              <a:t>Many companies are making work involving cranes and aerial lifts a safe </a:t>
            </a:r>
            <a:r>
              <a:rPr lang="en-US" sz="1900" dirty="0" smtClean="0"/>
              <a:t>work   permitting </a:t>
            </a:r>
            <a:r>
              <a:rPr lang="en-US" sz="1900" dirty="0"/>
              <a:t>task.  Not only do these tasks come with increased risk </a:t>
            </a:r>
            <a:r>
              <a:rPr lang="en-US" sz="1900" dirty="0" smtClean="0"/>
              <a:t>to the             operators</a:t>
            </a:r>
            <a:r>
              <a:rPr lang="en-US" sz="1900" dirty="0"/>
              <a:t>, but also infrastructure (e.g. live covered processes)</a:t>
            </a:r>
          </a:p>
          <a:p>
            <a:endParaRPr lang="en-US" sz="1600" b="1" dirty="0"/>
          </a:p>
          <a:p>
            <a:r>
              <a:rPr lang="en-US" sz="2400" b="1" dirty="0"/>
              <a:t>LOTO</a:t>
            </a:r>
          </a:p>
          <a:p>
            <a:r>
              <a:rPr lang="en-US" sz="1900" dirty="0"/>
              <a:t>Many companies are using LOTO Permits as an additional administrative </a:t>
            </a:r>
            <a:r>
              <a:rPr lang="en-US" sz="1900" dirty="0" smtClean="0"/>
              <a:t>          controls </a:t>
            </a:r>
            <a:r>
              <a:rPr lang="en-US" sz="1900" dirty="0"/>
              <a:t>for the controlling of hazardous energy sources during servicing and </a:t>
            </a:r>
            <a:r>
              <a:rPr lang="en-US" sz="1900" dirty="0" smtClean="0"/>
              <a:t>      maintenance</a:t>
            </a:r>
            <a:r>
              <a:rPr lang="en-US" sz="1900" dirty="0"/>
              <a:t>.</a:t>
            </a:r>
            <a:endParaRPr lang="en-US" sz="1900" b="1" dirty="0"/>
          </a:p>
          <a:p>
            <a:endParaRPr lang="en-US" sz="2000" dirty="0"/>
          </a:p>
        </p:txBody>
      </p:sp>
    </p:spTree>
    <p:extLst>
      <p:ext uri="{BB962C8B-B14F-4D97-AF65-F5344CB8AC3E}">
        <p14:creationId xmlns:p14="http://schemas.microsoft.com/office/powerpoint/2010/main" val="304443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Reality in PSM Covered </a:t>
            </a:r>
            <a:r>
              <a:rPr lang="en-US" dirty="0" smtClean="0"/>
              <a:t>        Process</a:t>
            </a:r>
            <a:r>
              <a:rPr lang="en-US" dirty="0"/>
              <a:t>(s)</a:t>
            </a:r>
          </a:p>
        </p:txBody>
      </p:sp>
      <p:sp>
        <p:nvSpPr>
          <p:cNvPr id="3" name="Content Placeholder 2"/>
          <p:cNvSpPr>
            <a:spLocks noGrp="1"/>
          </p:cNvSpPr>
          <p:nvPr>
            <p:ph idx="10"/>
          </p:nvPr>
        </p:nvSpPr>
        <p:spPr/>
        <p:txBody>
          <a:bodyPr/>
          <a:lstStyle/>
          <a:p>
            <a:r>
              <a:rPr lang="en-US" sz="3600" dirty="0"/>
              <a:t>A </a:t>
            </a:r>
            <a:r>
              <a:rPr lang="en-US" sz="3600" b="1" u="sng" dirty="0"/>
              <a:t>Contractor</a:t>
            </a:r>
            <a:r>
              <a:rPr lang="en-US" sz="3600" dirty="0"/>
              <a:t> working within a PSM/RMP covered process doing a project that </a:t>
            </a:r>
            <a:r>
              <a:rPr lang="en-US" sz="3600" dirty="0" smtClean="0"/>
              <a:t>       would </a:t>
            </a:r>
            <a:r>
              <a:rPr lang="en-US" sz="3600" dirty="0"/>
              <a:t>require them to be part of a </a:t>
            </a:r>
            <a:r>
              <a:rPr lang="en-US" sz="3600" b="1" u="sng" dirty="0"/>
              <a:t>LOTO</a:t>
            </a:r>
            <a:r>
              <a:rPr lang="en-US" sz="3600" dirty="0"/>
              <a:t>, perform </a:t>
            </a:r>
            <a:r>
              <a:rPr lang="en-US" sz="3600" b="1" u="sng" dirty="0"/>
              <a:t>line break</a:t>
            </a:r>
            <a:r>
              <a:rPr lang="en-US" sz="3600" dirty="0"/>
              <a:t>, perform </a:t>
            </a:r>
            <a:r>
              <a:rPr lang="en-US" sz="3600" b="1" u="sng" dirty="0"/>
              <a:t>Hot Work</a:t>
            </a:r>
            <a:r>
              <a:rPr lang="en-US" sz="3600" u="sng" dirty="0"/>
              <a:t> </a:t>
            </a:r>
            <a:r>
              <a:rPr lang="en-US" sz="3600" u="sng" dirty="0" smtClean="0"/>
              <a:t>     </a:t>
            </a:r>
            <a:r>
              <a:rPr lang="en-US" sz="3600" dirty="0" smtClean="0"/>
              <a:t>from </a:t>
            </a:r>
            <a:r>
              <a:rPr lang="en-US" sz="3600" dirty="0"/>
              <a:t>an </a:t>
            </a:r>
            <a:r>
              <a:rPr lang="en-US" sz="3600" b="1" u="sng" dirty="0"/>
              <a:t>Aerial Lift </a:t>
            </a:r>
            <a:r>
              <a:rPr lang="en-US" sz="3600" dirty="0"/>
              <a:t>may in fact REQUIRE </a:t>
            </a:r>
            <a:r>
              <a:rPr lang="en-US" sz="3600" dirty="0" smtClean="0"/>
              <a:t> five </a:t>
            </a:r>
            <a:r>
              <a:rPr lang="en-US" sz="3600" dirty="0"/>
              <a:t>(5) </a:t>
            </a:r>
            <a:r>
              <a:rPr lang="en-US" sz="3600" b="1" dirty="0"/>
              <a:t>SEPARATE</a:t>
            </a:r>
            <a:r>
              <a:rPr lang="en-US" sz="3600" dirty="0"/>
              <a:t> work permits, often </a:t>
            </a:r>
            <a:r>
              <a:rPr lang="en-US" sz="3600" dirty="0" smtClean="0"/>
              <a:t>    times </a:t>
            </a:r>
            <a:r>
              <a:rPr lang="en-US" sz="3600" dirty="0"/>
              <a:t>issued by different </a:t>
            </a:r>
            <a:r>
              <a:rPr lang="en-US" sz="3600" dirty="0" smtClean="0"/>
              <a:t>individuals</a:t>
            </a:r>
          </a:p>
          <a:p>
            <a:pPr algn="ctr"/>
            <a:endParaRPr lang="en-US" sz="3600" dirty="0" smtClean="0"/>
          </a:p>
          <a:p>
            <a:pPr algn="ctr"/>
            <a:r>
              <a:rPr lang="en-US" sz="3600" b="1" dirty="0" smtClean="0">
                <a:solidFill>
                  <a:srgbClr val="0000FF"/>
                </a:solidFill>
              </a:rPr>
              <a:t>LAYERS </a:t>
            </a:r>
            <a:r>
              <a:rPr lang="en-US" sz="3600" b="1" dirty="0">
                <a:solidFill>
                  <a:srgbClr val="0000FF"/>
                </a:solidFill>
              </a:rPr>
              <a:t>of </a:t>
            </a:r>
            <a:r>
              <a:rPr lang="en-US" sz="2400" b="1" dirty="0">
                <a:solidFill>
                  <a:srgbClr val="0000FF"/>
                </a:solidFill>
              </a:rPr>
              <a:t>[</a:t>
            </a:r>
            <a:r>
              <a:rPr lang="en-US" sz="2400" b="1" i="1" dirty="0">
                <a:solidFill>
                  <a:srgbClr val="0000FF"/>
                </a:solidFill>
              </a:rPr>
              <a:t>ADMINISTRATIVE</a:t>
            </a:r>
            <a:r>
              <a:rPr lang="en-US" sz="2400" b="1" dirty="0">
                <a:solidFill>
                  <a:srgbClr val="0000FF"/>
                </a:solidFill>
              </a:rPr>
              <a:t>] </a:t>
            </a:r>
            <a:r>
              <a:rPr lang="en-US" sz="3600" b="1" dirty="0" smtClean="0">
                <a:solidFill>
                  <a:srgbClr val="0000FF"/>
                </a:solidFill>
              </a:rPr>
              <a:t>PROTECTION!</a:t>
            </a:r>
            <a:endParaRPr lang="en-US" sz="3600" dirty="0"/>
          </a:p>
        </p:txBody>
      </p:sp>
    </p:spTree>
    <p:extLst>
      <p:ext uri="{BB962C8B-B14F-4D97-AF65-F5344CB8AC3E}">
        <p14:creationId xmlns:p14="http://schemas.microsoft.com/office/powerpoint/2010/main" val="4006983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t>KEY POINTS for a </a:t>
            </a:r>
            <a:br>
              <a:rPr lang="en-US" sz="3000" dirty="0"/>
            </a:br>
            <a:r>
              <a:rPr lang="en-US" sz="3000" dirty="0"/>
              <a:t>Safe Work Permit Management System</a:t>
            </a:r>
          </a:p>
        </p:txBody>
      </p:sp>
      <p:sp>
        <p:nvSpPr>
          <p:cNvPr id="3" name="Content Placeholder 2"/>
          <p:cNvSpPr>
            <a:spLocks noGrp="1"/>
          </p:cNvSpPr>
          <p:nvPr>
            <p:ph idx="10"/>
          </p:nvPr>
        </p:nvSpPr>
        <p:spPr/>
        <p:txBody>
          <a:bodyPr/>
          <a:lstStyle/>
          <a:p>
            <a:r>
              <a:rPr lang="en-US" sz="3600" b="1" dirty="0"/>
              <a:t>Six Sigma Methodology is</a:t>
            </a:r>
            <a:r>
              <a:rPr lang="mr-IN" sz="3600" b="1" dirty="0"/>
              <a:t>…</a:t>
            </a:r>
            <a:endParaRPr lang="en-US" sz="3600" b="1" dirty="0"/>
          </a:p>
          <a:p>
            <a:r>
              <a:rPr lang="en-US" sz="3600" b="1" u="sng" dirty="0"/>
              <a:t>D</a:t>
            </a:r>
            <a:r>
              <a:rPr lang="en-US" sz="3600" dirty="0"/>
              <a:t>EFINE/DESIGN</a:t>
            </a:r>
          </a:p>
          <a:p>
            <a:r>
              <a:rPr lang="en-US" sz="3600" b="1" u="sng" dirty="0"/>
              <a:t>M</a:t>
            </a:r>
            <a:r>
              <a:rPr lang="en-US" sz="3600" dirty="0"/>
              <a:t>EASURE</a:t>
            </a:r>
          </a:p>
          <a:p>
            <a:r>
              <a:rPr lang="en-US" sz="3600" b="1" u="sng" dirty="0"/>
              <a:t>A</a:t>
            </a:r>
            <a:r>
              <a:rPr lang="en-US" sz="3600" dirty="0"/>
              <a:t>NALYZE</a:t>
            </a:r>
          </a:p>
          <a:p>
            <a:r>
              <a:rPr lang="en-US" sz="3600" b="1" u="sng" dirty="0"/>
              <a:t>I</a:t>
            </a:r>
            <a:r>
              <a:rPr lang="en-US" sz="3600" dirty="0"/>
              <a:t>MPROVE, and</a:t>
            </a:r>
          </a:p>
          <a:p>
            <a:r>
              <a:rPr lang="en-US" sz="3600" b="1" u="sng" dirty="0"/>
              <a:t>C</a:t>
            </a:r>
            <a:r>
              <a:rPr lang="en-US" sz="3600" dirty="0"/>
              <a:t>ONTROL</a:t>
            </a:r>
          </a:p>
          <a:p>
            <a:endParaRPr lang="en-US" sz="1600" dirty="0"/>
          </a:p>
          <a:p>
            <a:pPr algn="ctr"/>
            <a:r>
              <a:rPr lang="en-US" sz="5400" b="1" dirty="0"/>
              <a:t>D M A I </a:t>
            </a:r>
            <a:r>
              <a:rPr lang="en-US" sz="5400" b="1" dirty="0" smtClean="0"/>
              <a:t>C</a:t>
            </a:r>
            <a:endParaRPr lang="en-US" sz="3600" dirty="0"/>
          </a:p>
        </p:txBody>
      </p:sp>
    </p:spTree>
    <p:extLst>
      <p:ext uri="{BB962C8B-B14F-4D97-AF65-F5344CB8AC3E}">
        <p14:creationId xmlns:p14="http://schemas.microsoft.com/office/powerpoint/2010/main" val="7287254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t>KEY POINTS for a </a:t>
            </a:r>
            <a:br>
              <a:rPr lang="en-US" sz="3000" dirty="0"/>
            </a:br>
            <a:r>
              <a:rPr lang="en-US" sz="3000" dirty="0"/>
              <a:t>Safe Work Permit Management System</a:t>
            </a:r>
          </a:p>
        </p:txBody>
      </p:sp>
      <p:sp>
        <p:nvSpPr>
          <p:cNvPr id="3" name="Content Placeholder 2"/>
          <p:cNvSpPr>
            <a:spLocks noGrp="1"/>
          </p:cNvSpPr>
          <p:nvPr>
            <p:ph idx="10"/>
          </p:nvPr>
        </p:nvSpPr>
        <p:spPr/>
        <p:txBody>
          <a:bodyPr/>
          <a:lstStyle/>
          <a:p>
            <a:r>
              <a:rPr lang="en-US" sz="2800" b="1" dirty="0"/>
              <a:t>WRITTEN</a:t>
            </a:r>
            <a:r>
              <a:rPr lang="en-US" sz="2800" dirty="0"/>
              <a:t> Management System that </a:t>
            </a:r>
            <a:r>
              <a:rPr lang="en-US" sz="2800" b="1" u="sng" dirty="0" smtClean="0">
                <a:solidFill>
                  <a:srgbClr val="FF00FF"/>
                </a:solidFill>
              </a:rPr>
              <a:t>SPECIFICALLY</a:t>
            </a:r>
            <a:r>
              <a:rPr lang="en-US" sz="2800" dirty="0" smtClean="0"/>
              <a:t>  covers </a:t>
            </a:r>
            <a:r>
              <a:rPr lang="en-US" sz="2800" b="1" dirty="0">
                <a:solidFill>
                  <a:srgbClr val="0000FF"/>
                </a:solidFill>
              </a:rPr>
              <a:t>EACH safe work permit</a:t>
            </a:r>
          </a:p>
          <a:p>
            <a:pPr marL="342900" indent="-342900">
              <a:buFont typeface="Arial"/>
              <a:buChar char="•"/>
            </a:pPr>
            <a:r>
              <a:rPr lang="en-US" sz="2800" b="1" dirty="0"/>
              <a:t>DEFINE</a:t>
            </a:r>
            <a:r>
              <a:rPr lang="en-US" sz="2800" dirty="0"/>
              <a:t> </a:t>
            </a:r>
            <a:r>
              <a:rPr lang="en-US" sz="2800" u="sng" dirty="0">
                <a:solidFill>
                  <a:srgbClr val="0000FF"/>
                </a:solidFill>
              </a:rPr>
              <a:t>“Competent Person”</a:t>
            </a:r>
            <a:r>
              <a:rPr lang="en-US" sz="2800" dirty="0"/>
              <a:t> for EACH safe work </a:t>
            </a:r>
            <a:r>
              <a:rPr lang="en-US" sz="2800" dirty="0" smtClean="0"/>
              <a:t>  permit</a:t>
            </a:r>
            <a:endParaRPr lang="en-US" sz="2800" dirty="0"/>
          </a:p>
          <a:p>
            <a:pPr marL="342900" indent="-342900">
              <a:buFont typeface="Arial"/>
              <a:buChar char="•"/>
            </a:pPr>
            <a:r>
              <a:rPr lang="en-US" sz="2800" b="1" dirty="0"/>
              <a:t>MEASURE/MANAGE</a:t>
            </a:r>
            <a:r>
              <a:rPr lang="en-US" sz="2800" dirty="0"/>
              <a:t> how may permits may be </a:t>
            </a:r>
            <a:r>
              <a:rPr lang="en-US" sz="2800" dirty="0" smtClean="0"/>
              <a:t>      active </a:t>
            </a:r>
            <a:r>
              <a:rPr lang="en-US" sz="2800" dirty="0"/>
              <a:t>at </a:t>
            </a:r>
            <a:r>
              <a:rPr lang="en-US" sz="2800" dirty="0" smtClean="0"/>
              <a:t>any one</a:t>
            </a:r>
            <a:r>
              <a:rPr lang="en-US" sz="2800" dirty="0"/>
              <a:t>-time</a:t>
            </a:r>
          </a:p>
          <a:p>
            <a:pPr lvl="1"/>
            <a:r>
              <a:rPr lang="en-US" sz="2200" dirty="0"/>
              <a:t>How many PRCS Entries can take place at same time based </a:t>
            </a:r>
            <a:r>
              <a:rPr lang="en-US" sz="2200" dirty="0" smtClean="0"/>
              <a:t>  on </a:t>
            </a:r>
            <a:r>
              <a:rPr lang="en-US" sz="2200" dirty="0"/>
              <a:t>rescue team(s) abilities</a:t>
            </a:r>
          </a:p>
          <a:p>
            <a:pPr lvl="1"/>
            <a:r>
              <a:rPr lang="en-US" sz="2200" dirty="0"/>
              <a:t>How many Type 1 HW Permits are permitted in High Hazard </a:t>
            </a:r>
            <a:r>
              <a:rPr lang="en-US" sz="2200" dirty="0" smtClean="0"/>
              <a:t>   areas </a:t>
            </a:r>
            <a:r>
              <a:rPr lang="en-US" sz="2200" dirty="0"/>
              <a:t>at the same time</a:t>
            </a:r>
          </a:p>
          <a:p>
            <a:pPr lvl="1"/>
            <a:r>
              <a:rPr lang="en-US" sz="2200" dirty="0"/>
              <a:t>MANAGE YOUR RISK via limiting HIGH HAZARD TASKS!</a:t>
            </a:r>
          </a:p>
          <a:p>
            <a:pPr lvl="1"/>
            <a:r>
              <a:rPr lang="en-US" sz="2200" dirty="0"/>
              <a:t>AUDIT/INSPECT active safe work permits and obtain </a:t>
            </a:r>
            <a:r>
              <a:rPr lang="en-US" sz="2200" dirty="0" smtClean="0"/>
              <a:t>data</a:t>
            </a:r>
            <a:endParaRPr lang="en-US" sz="2800" dirty="0"/>
          </a:p>
        </p:txBody>
      </p:sp>
    </p:spTree>
    <p:extLst>
      <p:ext uri="{BB962C8B-B14F-4D97-AF65-F5344CB8AC3E}">
        <p14:creationId xmlns:p14="http://schemas.microsoft.com/office/powerpoint/2010/main" val="705828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t>KEY POINTS for a </a:t>
            </a:r>
            <a:br>
              <a:rPr lang="en-US" sz="3000" dirty="0"/>
            </a:br>
            <a:r>
              <a:rPr lang="en-US" sz="3000" dirty="0"/>
              <a:t>Safe Work Permit Management System</a:t>
            </a:r>
          </a:p>
        </p:txBody>
      </p:sp>
      <p:sp>
        <p:nvSpPr>
          <p:cNvPr id="3" name="Content Placeholder 2"/>
          <p:cNvSpPr>
            <a:spLocks noGrp="1"/>
          </p:cNvSpPr>
          <p:nvPr>
            <p:ph idx="10"/>
          </p:nvPr>
        </p:nvSpPr>
        <p:spPr/>
        <p:txBody>
          <a:bodyPr/>
          <a:lstStyle/>
          <a:p>
            <a:r>
              <a:rPr lang="en-US" sz="2400" b="1" dirty="0"/>
              <a:t>WRITTEN</a:t>
            </a:r>
            <a:r>
              <a:rPr lang="en-US" sz="2400" dirty="0"/>
              <a:t> Management System that specifically covered EACH safe work permit</a:t>
            </a:r>
          </a:p>
          <a:p>
            <a:pPr lvl="1"/>
            <a:r>
              <a:rPr lang="en-US" sz="2400" b="1" dirty="0"/>
              <a:t>ANALYZE </a:t>
            </a:r>
            <a:r>
              <a:rPr lang="en-US" sz="2400" dirty="0"/>
              <a:t>the </a:t>
            </a:r>
            <a:r>
              <a:rPr lang="en-US" sz="2400" dirty="0" smtClean="0"/>
              <a:t>DATA </a:t>
            </a:r>
            <a:r>
              <a:rPr lang="en-US" sz="2400" dirty="0"/>
              <a:t>from field audits/inspections DAILY</a:t>
            </a:r>
          </a:p>
          <a:p>
            <a:pPr lvl="2"/>
            <a:r>
              <a:rPr lang="en-US" dirty="0"/>
              <a:t>Analyze the </a:t>
            </a:r>
            <a:r>
              <a:rPr lang="en-US" dirty="0" smtClean="0"/>
              <a:t>DATA </a:t>
            </a:r>
            <a:r>
              <a:rPr lang="en-US" dirty="0"/>
              <a:t>from “desk-top” audits </a:t>
            </a:r>
            <a:r>
              <a:rPr lang="en-US" dirty="0" smtClean="0"/>
              <a:t>ANNUALLY</a:t>
            </a:r>
          </a:p>
          <a:p>
            <a:pPr lvl="1"/>
            <a:endParaRPr lang="en-US" sz="2400" b="1" dirty="0" smtClean="0"/>
          </a:p>
          <a:p>
            <a:pPr lvl="1"/>
            <a:r>
              <a:rPr lang="en-US" sz="2400" b="1" dirty="0" smtClean="0"/>
              <a:t>IMPROVE </a:t>
            </a:r>
            <a:r>
              <a:rPr lang="en-US" sz="2400" dirty="0"/>
              <a:t>permit content/layout, issuing and closing </a:t>
            </a:r>
            <a:r>
              <a:rPr lang="en-US" sz="2400" dirty="0" smtClean="0"/>
              <a:t>       performance</a:t>
            </a:r>
            <a:r>
              <a:rPr lang="en-US" sz="2400" dirty="0"/>
              <a:t>, working within permit limitations </a:t>
            </a:r>
            <a:endParaRPr lang="en-US" sz="2400" dirty="0" smtClean="0"/>
          </a:p>
          <a:p>
            <a:pPr lvl="1"/>
            <a:endParaRPr lang="en-US" sz="2400" b="1" dirty="0" smtClean="0"/>
          </a:p>
          <a:p>
            <a:pPr lvl="1"/>
            <a:r>
              <a:rPr lang="en-US" sz="2400" b="1" dirty="0" smtClean="0"/>
              <a:t>CONTROL</a:t>
            </a:r>
            <a:r>
              <a:rPr lang="en-US" sz="2400" dirty="0" smtClean="0"/>
              <a:t> </a:t>
            </a:r>
            <a:r>
              <a:rPr lang="en-US" sz="2400" dirty="0"/>
              <a:t>safe work permitting</a:t>
            </a:r>
          </a:p>
          <a:p>
            <a:pPr lvl="2"/>
            <a:r>
              <a:rPr lang="en-US" dirty="0" smtClean="0"/>
              <a:t>view </a:t>
            </a:r>
            <a:r>
              <a:rPr lang="en-US" dirty="0"/>
              <a:t>safe work permitting </a:t>
            </a:r>
            <a:r>
              <a:rPr lang="en-US" dirty="0" smtClean="0"/>
              <a:t>as </a:t>
            </a:r>
            <a:r>
              <a:rPr lang="en-US" dirty="0"/>
              <a:t>a </a:t>
            </a:r>
            <a:r>
              <a:rPr lang="en-US" b="1" u="sng" dirty="0" smtClean="0">
                <a:solidFill>
                  <a:srgbClr val="0000FF"/>
                </a:solidFill>
              </a:rPr>
              <a:t>CORNERSTONE TO   OUR SAFETY PROCESS</a:t>
            </a:r>
          </a:p>
          <a:p>
            <a:pPr lvl="3"/>
            <a:r>
              <a:rPr lang="en-US" sz="2400" dirty="0" smtClean="0"/>
              <a:t>PREVENT </a:t>
            </a:r>
            <a:r>
              <a:rPr lang="en-US" sz="2400" dirty="0"/>
              <a:t>safe work permits from become a pencil-whipping exercise</a:t>
            </a:r>
          </a:p>
        </p:txBody>
      </p:sp>
    </p:spTree>
    <p:extLst>
      <p:ext uri="{BB962C8B-B14F-4D97-AF65-F5344CB8AC3E}">
        <p14:creationId xmlns:p14="http://schemas.microsoft.com/office/powerpoint/2010/main" val="3514342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t>KEY POINTS for a </a:t>
            </a:r>
            <a:br>
              <a:rPr lang="en-US" sz="3000" dirty="0"/>
            </a:br>
            <a:r>
              <a:rPr lang="en-US" sz="3000" dirty="0"/>
              <a:t>Safe Work Permit Management System</a:t>
            </a:r>
          </a:p>
        </p:txBody>
      </p:sp>
      <p:sp>
        <p:nvSpPr>
          <p:cNvPr id="3" name="Content Placeholder 2"/>
          <p:cNvSpPr>
            <a:spLocks noGrp="1"/>
          </p:cNvSpPr>
          <p:nvPr>
            <p:ph idx="10"/>
          </p:nvPr>
        </p:nvSpPr>
        <p:spPr>
          <a:xfrm>
            <a:off x="16500" y="1268760"/>
            <a:ext cx="9127499" cy="5445224"/>
          </a:xfrm>
        </p:spPr>
        <p:txBody>
          <a:bodyPr/>
          <a:lstStyle/>
          <a:p>
            <a:r>
              <a:rPr lang="en-US" sz="3200" b="1" dirty="0"/>
              <a:t>WRITTEN</a:t>
            </a:r>
            <a:r>
              <a:rPr lang="en-US" sz="3200" dirty="0"/>
              <a:t> Management System</a:t>
            </a:r>
          </a:p>
          <a:p>
            <a:pPr lvl="1"/>
            <a:r>
              <a:rPr lang="en-US" sz="3200" dirty="0"/>
              <a:t>This written document is </a:t>
            </a:r>
            <a:r>
              <a:rPr lang="en-US" sz="3200" b="1" u="sng" dirty="0"/>
              <a:t>SEPARATE</a:t>
            </a:r>
            <a:r>
              <a:rPr lang="en-US" sz="3200" dirty="0"/>
              <a:t> from </a:t>
            </a:r>
            <a:r>
              <a:rPr lang="en-US" sz="3200" dirty="0" smtClean="0"/>
              <a:t> our </a:t>
            </a:r>
            <a:r>
              <a:rPr lang="en-US" sz="3200" dirty="0"/>
              <a:t>safe work practices that require the </a:t>
            </a:r>
            <a:r>
              <a:rPr lang="en-US" sz="3200" dirty="0" smtClean="0"/>
              <a:t>     work </a:t>
            </a:r>
            <a:r>
              <a:rPr lang="en-US" sz="3200" dirty="0"/>
              <a:t>permit</a:t>
            </a:r>
          </a:p>
          <a:p>
            <a:pPr lvl="1"/>
            <a:endParaRPr lang="en-US" sz="3200" dirty="0" smtClean="0"/>
          </a:p>
          <a:p>
            <a:pPr lvl="1"/>
            <a:r>
              <a:rPr lang="en-US" sz="3200" dirty="0" smtClean="0"/>
              <a:t>It </a:t>
            </a:r>
            <a:r>
              <a:rPr lang="en-US" sz="3200" dirty="0"/>
              <a:t>is a Management System that covers </a:t>
            </a:r>
            <a:r>
              <a:rPr lang="en-US" sz="3200" dirty="0" smtClean="0"/>
              <a:t>     </a:t>
            </a:r>
            <a:r>
              <a:rPr lang="en-US" sz="3200" b="1" u="sng" dirty="0" smtClean="0"/>
              <a:t>ALL</a:t>
            </a:r>
            <a:r>
              <a:rPr lang="en-US" sz="3200" dirty="0" smtClean="0"/>
              <a:t> </a:t>
            </a:r>
            <a:r>
              <a:rPr lang="en-US" sz="3200" dirty="0"/>
              <a:t>our safe work permits</a:t>
            </a:r>
          </a:p>
          <a:p>
            <a:pPr lvl="1"/>
            <a:endParaRPr lang="en-US" sz="3200" dirty="0" smtClean="0"/>
          </a:p>
          <a:p>
            <a:pPr lvl="1"/>
            <a:r>
              <a:rPr lang="en-US" sz="3200" dirty="0" smtClean="0"/>
              <a:t>It </a:t>
            </a:r>
            <a:r>
              <a:rPr lang="en-US" sz="3200" dirty="0"/>
              <a:t>should be branded a “</a:t>
            </a:r>
            <a:r>
              <a:rPr lang="en-US" sz="3200" b="1" dirty="0">
                <a:solidFill>
                  <a:srgbClr val="FF0000"/>
                </a:solidFill>
              </a:rPr>
              <a:t>Cardinal Rule</a:t>
            </a:r>
            <a:r>
              <a:rPr lang="en-US" sz="3200" dirty="0"/>
              <a:t>” </a:t>
            </a:r>
            <a:r>
              <a:rPr lang="en-US" sz="3200" dirty="0" smtClean="0"/>
              <a:t>      within </a:t>
            </a:r>
            <a:r>
              <a:rPr lang="en-US" sz="3200" dirty="0"/>
              <a:t>our safety management </a:t>
            </a:r>
            <a:r>
              <a:rPr lang="en-US" sz="3200" dirty="0" smtClean="0"/>
              <a:t>system</a:t>
            </a:r>
            <a:endParaRPr lang="en-US" sz="3200" dirty="0"/>
          </a:p>
        </p:txBody>
      </p:sp>
    </p:spTree>
    <p:extLst>
      <p:ext uri="{BB962C8B-B14F-4D97-AF65-F5344CB8AC3E}">
        <p14:creationId xmlns:p14="http://schemas.microsoft.com/office/powerpoint/2010/main" val="32570953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smtClean="0"/>
              <a:t>SIX SIGMA </a:t>
            </a:r>
            <a:r>
              <a:rPr lang="en-US" sz="3000" u="sng" dirty="0" smtClean="0"/>
              <a:t>D</a:t>
            </a:r>
            <a:r>
              <a:rPr lang="en-US" sz="3000" dirty="0" smtClean="0"/>
              <a:t> M A I C</a:t>
            </a:r>
            <a:endParaRPr lang="en-US" sz="3000" dirty="0"/>
          </a:p>
        </p:txBody>
      </p:sp>
      <p:sp>
        <p:nvSpPr>
          <p:cNvPr id="3" name="Content Placeholder 2"/>
          <p:cNvSpPr>
            <a:spLocks noGrp="1"/>
          </p:cNvSpPr>
          <p:nvPr>
            <p:ph idx="10"/>
          </p:nvPr>
        </p:nvSpPr>
        <p:spPr/>
        <p:txBody>
          <a:bodyPr>
            <a:normAutofit fontScale="92500" lnSpcReduction="10000"/>
          </a:bodyPr>
          <a:lstStyle/>
          <a:p>
            <a:r>
              <a:rPr lang="en-US" sz="3000" b="1" dirty="0"/>
              <a:t>DEFINE/DESIGN</a:t>
            </a:r>
            <a:endParaRPr lang="en-US" sz="3000" dirty="0"/>
          </a:p>
          <a:p>
            <a:pPr lvl="1"/>
            <a:r>
              <a:rPr lang="en-US" dirty="0" smtClean="0"/>
              <a:t>Define </a:t>
            </a:r>
            <a:r>
              <a:rPr lang="en-US" dirty="0"/>
              <a:t>RESPONSIBILITY for EACH safe work permit</a:t>
            </a:r>
          </a:p>
          <a:p>
            <a:pPr lvl="2"/>
            <a:r>
              <a:rPr lang="en-US" dirty="0"/>
              <a:t>Who “owns” the permit contents and “controls” its </a:t>
            </a:r>
            <a:r>
              <a:rPr lang="en-US" dirty="0" smtClean="0"/>
              <a:t>scope and application</a:t>
            </a:r>
            <a:endParaRPr lang="en-US" dirty="0"/>
          </a:p>
          <a:p>
            <a:pPr marL="1371600" lvl="3" indent="0">
              <a:buNone/>
            </a:pPr>
            <a:r>
              <a:rPr lang="en-US" u="sng" dirty="0"/>
              <a:t>NOTE:  Safety Group is a technical consultant and NOT the owner of all safe work permits!!!</a:t>
            </a:r>
          </a:p>
          <a:p>
            <a:pPr marL="971550" lvl="1" indent="-457200"/>
            <a:r>
              <a:rPr lang="en-US" dirty="0" smtClean="0"/>
              <a:t>Define </a:t>
            </a:r>
            <a:r>
              <a:rPr lang="en-US" dirty="0"/>
              <a:t>who is COMPETENT to properly issue </a:t>
            </a:r>
            <a:r>
              <a:rPr lang="en-US" dirty="0" smtClean="0"/>
              <a:t>EACH </a:t>
            </a:r>
            <a:r>
              <a:rPr lang="en-US" dirty="0"/>
              <a:t>safe work permit</a:t>
            </a:r>
          </a:p>
          <a:p>
            <a:pPr marL="1371600" lvl="2" indent="-457200"/>
            <a:r>
              <a:rPr lang="en-US" dirty="0"/>
              <a:t>Realizing that </a:t>
            </a:r>
            <a:r>
              <a:rPr lang="en-US" b="1" u="sng" dirty="0"/>
              <a:t>NO ONE PERSON ON SITE </a:t>
            </a:r>
            <a:r>
              <a:rPr lang="en-US" dirty="0"/>
              <a:t>will have the </a:t>
            </a:r>
            <a:r>
              <a:rPr lang="en-US" dirty="0" smtClean="0"/>
              <a:t>  competence</a:t>
            </a:r>
            <a:r>
              <a:rPr lang="en-US" dirty="0"/>
              <a:t>/authority to issue all permits in all areas</a:t>
            </a:r>
          </a:p>
          <a:p>
            <a:pPr marL="1371600" lvl="2" indent="-457200"/>
            <a:r>
              <a:rPr lang="en-US" dirty="0"/>
              <a:t>Often times the safety group will not have an </a:t>
            </a:r>
            <a:r>
              <a:rPr lang="en-US" dirty="0" smtClean="0"/>
              <a:t>individual      that </a:t>
            </a:r>
            <a:r>
              <a:rPr lang="en-US" dirty="0"/>
              <a:t>is competent in EACH safe work permit and/or the </a:t>
            </a:r>
            <a:r>
              <a:rPr lang="en-US" dirty="0" smtClean="0"/>
              <a:t>    area </a:t>
            </a:r>
            <a:r>
              <a:rPr lang="en-US" dirty="0"/>
              <a:t>the permit is to be issued</a:t>
            </a:r>
          </a:p>
          <a:p>
            <a:pPr marL="971550" lvl="1" indent="-457200"/>
            <a:r>
              <a:rPr lang="en-US" dirty="0" smtClean="0"/>
              <a:t>Define </a:t>
            </a:r>
            <a:r>
              <a:rPr lang="en-US" dirty="0"/>
              <a:t>the TRAINING required for EACH permit </a:t>
            </a:r>
            <a:r>
              <a:rPr lang="en-US" dirty="0" smtClean="0"/>
              <a:t>     </a:t>
            </a:r>
            <a:r>
              <a:rPr lang="en-US" b="1" dirty="0" smtClean="0"/>
              <a:t>AND</a:t>
            </a:r>
            <a:r>
              <a:rPr lang="en-US" dirty="0" smtClean="0"/>
              <a:t> </a:t>
            </a:r>
            <a:r>
              <a:rPr lang="en-US" dirty="0"/>
              <a:t>area the permit is to be </a:t>
            </a:r>
            <a:r>
              <a:rPr lang="en-US" dirty="0" smtClean="0"/>
              <a:t>issued in</a:t>
            </a:r>
            <a:endParaRPr lang="en-US" dirty="0"/>
          </a:p>
        </p:txBody>
      </p:sp>
    </p:spTree>
    <p:extLst>
      <p:ext uri="{BB962C8B-B14F-4D97-AF65-F5344CB8AC3E}">
        <p14:creationId xmlns:p14="http://schemas.microsoft.com/office/powerpoint/2010/main" val="10325080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smtClean="0"/>
              <a:t>SIX SIGMA D </a:t>
            </a:r>
            <a:r>
              <a:rPr lang="en-US" sz="3000" u="sng" dirty="0" smtClean="0"/>
              <a:t>M</a:t>
            </a:r>
            <a:r>
              <a:rPr lang="en-US" sz="3000" dirty="0" smtClean="0"/>
              <a:t> A I C</a:t>
            </a:r>
            <a:endParaRPr lang="en-US" sz="3000" dirty="0"/>
          </a:p>
        </p:txBody>
      </p:sp>
      <p:sp>
        <p:nvSpPr>
          <p:cNvPr id="3" name="Content Placeholder 2"/>
          <p:cNvSpPr>
            <a:spLocks noGrp="1"/>
          </p:cNvSpPr>
          <p:nvPr>
            <p:ph idx="10"/>
          </p:nvPr>
        </p:nvSpPr>
        <p:spPr>
          <a:xfrm>
            <a:off x="16500" y="1124744"/>
            <a:ext cx="9127499" cy="5733256"/>
          </a:xfrm>
        </p:spPr>
        <p:txBody>
          <a:bodyPr>
            <a:noAutofit/>
          </a:bodyPr>
          <a:lstStyle/>
          <a:p>
            <a:r>
              <a:rPr lang="en-US" sz="2800" b="1" dirty="0"/>
              <a:t>MEASURE</a:t>
            </a:r>
          </a:p>
          <a:p>
            <a:pPr lvl="1"/>
            <a:r>
              <a:rPr lang="en-US" sz="2200" dirty="0"/>
              <a:t>We MUST seek </a:t>
            </a:r>
            <a:r>
              <a:rPr lang="en-US" sz="2200" b="1" dirty="0"/>
              <a:t>accurate data</a:t>
            </a:r>
            <a:r>
              <a:rPr lang="en-US" sz="2200" dirty="0"/>
              <a:t> on how the permit process is </a:t>
            </a:r>
            <a:r>
              <a:rPr lang="en-US" sz="2200" dirty="0" smtClean="0"/>
              <a:t>      performing</a:t>
            </a:r>
            <a:r>
              <a:rPr lang="en-US" sz="2200" dirty="0"/>
              <a:t>!  We do this with:</a:t>
            </a:r>
          </a:p>
          <a:p>
            <a:pPr lvl="2"/>
            <a:r>
              <a:rPr lang="en-US" sz="2200" b="1" dirty="0"/>
              <a:t>FIELD Audits </a:t>
            </a:r>
            <a:r>
              <a:rPr lang="en-US" sz="2200" dirty="0"/>
              <a:t>on ACTIVE WORK PERMITS</a:t>
            </a:r>
          </a:p>
          <a:p>
            <a:pPr lvl="2"/>
            <a:r>
              <a:rPr lang="en-US" sz="2200" dirty="0"/>
              <a:t>“</a:t>
            </a:r>
            <a:r>
              <a:rPr lang="en-US" sz="2200" b="1" dirty="0"/>
              <a:t>Desk-Top</a:t>
            </a:r>
            <a:r>
              <a:rPr lang="en-US" sz="2200" dirty="0"/>
              <a:t>” Audits on CLOSED WORK PERMITS</a:t>
            </a:r>
          </a:p>
          <a:p>
            <a:pPr lvl="1"/>
            <a:r>
              <a:rPr lang="en-US" sz="2200" b="1" dirty="0" smtClean="0"/>
              <a:t>FIELD AUDITS</a:t>
            </a:r>
          </a:p>
          <a:p>
            <a:pPr lvl="2"/>
            <a:r>
              <a:rPr lang="en-US" sz="2200" dirty="0" smtClean="0"/>
              <a:t>CRITICAL </a:t>
            </a:r>
            <a:r>
              <a:rPr lang="en-US" sz="2200" dirty="0"/>
              <a:t>PATH to success</a:t>
            </a:r>
          </a:p>
          <a:p>
            <a:pPr lvl="2"/>
            <a:r>
              <a:rPr lang="en-US" sz="2200" dirty="0"/>
              <a:t>MUST BE conducted by COMPETENT personnel in the </a:t>
            </a:r>
            <a:r>
              <a:rPr lang="en-US" sz="2200" dirty="0" smtClean="0"/>
              <a:t>     PERMIT</a:t>
            </a:r>
            <a:r>
              <a:rPr lang="en-US" sz="2200" dirty="0"/>
              <a:t>(s) ISSUED </a:t>
            </a:r>
            <a:r>
              <a:rPr lang="en-US" sz="2200" b="1" u="sng" dirty="0" smtClean="0"/>
              <a:t>AND</a:t>
            </a:r>
            <a:r>
              <a:rPr lang="en-US" sz="2200" dirty="0" smtClean="0"/>
              <a:t> the permitted AREA </a:t>
            </a:r>
          </a:p>
          <a:p>
            <a:pPr lvl="2"/>
            <a:r>
              <a:rPr lang="en-US" sz="2200" dirty="0" smtClean="0"/>
              <a:t>MUST </a:t>
            </a:r>
            <a:r>
              <a:rPr lang="en-US" sz="2200" dirty="0"/>
              <a:t>BE conducted by individuals who </a:t>
            </a:r>
            <a:r>
              <a:rPr lang="en-US" sz="2200" dirty="0" smtClean="0"/>
              <a:t>have </a:t>
            </a:r>
            <a:r>
              <a:rPr lang="en-US" sz="2200" dirty="0"/>
              <a:t>AUTHORITY </a:t>
            </a:r>
            <a:r>
              <a:rPr lang="en-US" sz="2200" dirty="0" smtClean="0"/>
              <a:t> to </a:t>
            </a:r>
            <a:r>
              <a:rPr lang="en-US" sz="2200" dirty="0"/>
              <a:t>take IMMEDIATE CORRECTIVE </a:t>
            </a:r>
            <a:r>
              <a:rPr lang="en-US" sz="2200" dirty="0" smtClean="0"/>
              <a:t>ACTIONS</a:t>
            </a:r>
            <a:endParaRPr lang="en-US" sz="2200" dirty="0"/>
          </a:p>
          <a:p>
            <a:pPr lvl="2"/>
            <a:r>
              <a:rPr lang="en-US" sz="2200" dirty="0"/>
              <a:t>Field Auditors MUST BE TRAINED as to what is  </a:t>
            </a:r>
            <a:r>
              <a:rPr lang="en-US" sz="2200" dirty="0" smtClean="0"/>
              <a:t>                ACCEPTABLE </a:t>
            </a:r>
            <a:r>
              <a:rPr lang="en-US" sz="2200" dirty="0"/>
              <a:t>and UNACCEPTABLE</a:t>
            </a:r>
          </a:p>
          <a:p>
            <a:pPr lvl="2"/>
            <a:r>
              <a:rPr lang="en-US" sz="2200" dirty="0"/>
              <a:t>Using an AUDIT FORM will increase </a:t>
            </a:r>
            <a:r>
              <a:rPr lang="en-US" sz="2200" dirty="0" smtClean="0"/>
              <a:t>accuracy</a:t>
            </a:r>
            <a:endParaRPr lang="en-US" sz="2000" dirty="0"/>
          </a:p>
          <a:p>
            <a:pPr marL="457200" lvl="1" indent="0">
              <a:buNone/>
            </a:pPr>
            <a:endParaRPr lang="en-US" sz="2000" dirty="0"/>
          </a:p>
          <a:p>
            <a:pPr marL="1371600" lvl="2" indent="-457200"/>
            <a:endParaRPr lang="en-US" sz="2000" dirty="0"/>
          </a:p>
        </p:txBody>
      </p:sp>
    </p:spTree>
    <p:extLst>
      <p:ext uri="{BB962C8B-B14F-4D97-AF65-F5344CB8AC3E}">
        <p14:creationId xmlns:p14="http://schemas.microsoft.com/office/powerpoint/2010/main" val="4217157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smtClean="0"/>
              <a:t>SIX SIGMA D M </a:t>
            </a:r>
            <a:r>
              <a:rPr lang="en-US" sz="3000" u="sng" dirty="0" smtClean="0"/>
              <a:t>A</a:t>
            </a:r>
            <a:r>
              <a:rPr lang="en-US" sz="3000" dirty="0" smtClean="0"/>
              <a:t> I C</a:t>
            </a:r>
            <a:endParaRPr lang="en-US" sz="3000" dirty="0"/>
          </a:p>
        </p:txBody>
      </p:sp>
      <p:sp>
        <p:nvSpPr>
          <p:cNvPr id="3" name="Content Placeholder 2"/>
          <p:cNvSpPr>
            <a:spLocks noGrp="1"/>
          </p:cNvSpPr>
          <p:nvPr>
            <p:ph idx="10"/>
          </p:nvPr>
        </p:nvSpPr>
        <p:spPr>
          <a:xfrm>
            <a:off x="16500" y="1340768"/>
            <a:ext cx="9127499" cy="5517232"/>
          </a:xfrm>
        </p:spPr>
        <p:txBody>
          <a:bodyPr>
            <a:noAutofit/>
          </a:bodyPr>
          <a:lstStyle/>
          <a:p>
            <a:r>
              <a:rPr lang="en-US" sz="2800" b="1" dirty="0"/>
              <a:t>ANALYZE</a:t>
            </a:r>
          </a:p>
          <a:p>
            <a:pPr lvl="1"/>
            <a:r>
              <a:rPr lang="en-US" b="1" dirty="0" smtClean="0"/>
              <a:t>DESK-TOP AUDITS</a:t>
            </a:r>
          </a:p>
          <a:p>
            <a:pPr lvl="2"/>
            <a:r>
              <a:rPr lang="en-US" sz="2800" dirty="0" smtClean="0"/>
              <a:t>Desk</a:t>
            </a:r>
            <a:r>
              <a:rPr lang="en-US" sz="2800" dirty="0"/>
              <a:t>-Top Audits are a CRITICAL PATH to </a:t>
            </a:r>
            <a:r>
              <a:rPr lang="en-US" sz="2800" dirty="0" smtClean="0"/>
              <a:t>       success</a:t>
            </a:r>
            <a:endParaRPr lang="en-US" sz="2800" dirty="0"/>
          </a:p>
          <a:p>
            <a:pPr lvl="2"/>
            <a:r>
              <a:rPr lang="en-US" sz="2800" dirty="0"/>
              <a:t>MUST BE conducted by COMPETENT </a:t>
            </a:r>
            <a:r>
              <a:rPr lang="en-US" sz="2800" dirty="0" smtClean="0"/>
              <a:t>            personnel </a:t>
            </a:r>
            <a:r>
              <a:rPr lang="en-US" sz="2800" dirty="0"/>
              <a:t>in the PERMIT(s) being audited</a:t>
            </a:r>
          </a:p>
          <a:p>
            <a:pPr lvl="2"/>
            <a:r>
              <a:rPr lang="en-US" sz="2800" dirty="0"/>
              <a:t>Desk-Top Auditors MUST BE TRAINED as to </a:t>
            </a:r>
            <a:r>
              <a:rPr lang="en-US" sz="2800" dirty="0" smtClean="0"/>
              <a:t> what </a:t>
            </a:r>
            <a:r>
              <a:rPr lang="en-US" sz="2800" dirty="0"/>
              <a:t>is ACCEPTABLE and UNACCEPTABLE</a:t>
            </a:r>
          </a:p>
          <a:p>
            <a:pPr marL="457200" lvl="1" indent="0">
              <a:buNone/>
            </a:pPr>
            <a:endParaRPr lang="en-US" dirty="0"/>
          </a:p>
          <a:p>
            <a:pPr marL="1371600" lvl="2" indent="-457200"/>
            <a:endParaRPr lang="en-US" sz="2800" dirty="0"/>
          </a:p>
        </p:txBody>
      </p:sp>
    </p:spTree>
    <p:extLst>
      <p:ext uri="{BB962C8B-B14F-4D97-AF65-F5344CB8AC3E}">
        <p14:creationId xmlns:p14="http://schemas.microsoft.com/office/powerpoint/2010/main" val="1779622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778"/>
            <a:ext cx="7740352" cy="1069514"/>
          </a:xfrm>
        </p:spPr>
        <p:txBody>
          <a:bodyPr/>
          <a:lstStyle/>
          <a:p>
            <a:pPr algn="ctr"/>
            <a:r>
              <a:rPr lang="en-US" dirty="0"/>
              <a:t>What is a </a:t>
            </a:r>
            <a:br>
              <a:rPr lang="en-US" dirty="0"/>
            </a:br>
            <a:r>
              <a:rPr lang="en-US" dirty="0"/>
              <a:t>Safe-Work-Permit </a:t>
            </a:r>
            <a:r>
              <a:rPr lang="en-US" dirty="0" smtClean="0"/>
              <a:t>System?</a:t>
            </a:r>
            <a:endParaRPr lang="en-US" dirty="0"/>
          </a:p>
        </p:txBody>
      </p:sp>
      <p:sp>
        <p:nvSpPr>
          <p:cNvPr id="4" name="Content Placeholder 3"/>
          <p:cNvSpPr>
            <a:spLocks noGrp="1"/>
          </p:cNvSpPr>
          <p:nvPr>
            <p:ph idx="10"/>
          </p:nvPr>
        </p:nvSpPr>
        <p:spPr>
          <a:xfrm>
            <a:off x="107504" y="1340768"/>
            <a:ext cx="8856984" cy="5400600"/>
          </a:xfrm>
        </p:spPr>
        <p:txBody>
          <a:bodyPr/>
          <a:lstStyle/>
          <a:p>
            <a:r>
              <a:rPr lang="en-US" sz="2400" dirty="0"/>
              <a:t>A Safe-Work-Permit System (SWP) is a </a:t>
            </a:r>
            <a:r>
              <a:rPr lang="en-US" sz="2400" b="1" u="sng" dirty="0">
                <a:solidFill>
                  <a:srgbClr val="0000FF"/>
                </a:solidFill>
              </a:rPr>
              <a:t>FORMAL WRITTEN SYSTEM</a:t>
            </a:r>
            <a:r>
              <a:rPr lang="en-US" sz="2400" dirty="0">
                <a:solidFill>
                  <a:srgbClr val="0000FF"/>
                </a:solidFill>
              </a:rPr>
              <a:t> </a:t>
            </a:r>
            <a:r>
              <a:rPr lang="en-US" sz="2400" dirty="0"/>
              <a:t>used to control certain types of work that are </a:t>
            </a:r>
            <a:r>
              <a:rPr lang="en-US" sz="2400" dirty="0" smtClean="0"/>
              <a:t>          considered </a:t>
            </a:r>
            <a:r>
              <a:rPr lang="en-US" sz="2400" b="1" dirty="0">
                <a:solidFill>
                  <a:srgbClr val="FF0000"/>
                </a:solidFill>
              </a:rPr>
              <a:t>NON-ROUTINE </a:t>
            </a:r>
            <a:r>
              <a:rPr lang="en-US" sz="2400" dirty="0"/>
              <a:t>and </a:t>
            </a:r>
            <a:r>
              <a:rPr lang="en-US" sz="2400" b="1" dirty="0" smtClean="0">
                <a:solidFill>
                  <a:srgbClr val="FF6600"/>
                </a:solidFill>
              </a:rPr>
              <a:t>PRESENT POTENTIAL      HAZARDS </a:t>
            </a:r>
            <a:r>
              <a:rPr lang="en-US" sz="2400" dirty="0" smtClean="0"/>
              <a:t>or </a:t>
            </a:r>
            <a:r>
              <a:rPr lang="en-US" sz="2400" dirty="0" smtClean="0"/>
              <a:t>take </a:t>
            </a:r>
            <a:r>
              <a:rPr lang="en-US" sz="2400" dirty="0"/>
              <a:t>place in </a:t>
            </a:r>
            <a:r>
              <a:rPr lang="en-US" sz="2400" b="1" dirty="0" smtClean="0">
                <a:solidFill>
                  <a:srgbClr val="FF6600"/>
                </a:solidFill>
              </a:rPr>
              <a:t>POTENTIALLY HAZARDOUS   WORK LOCATIONS</a:t>
            </a:r>
            <a:r>
              <a:rPr lang="en-US" sz="2400" dirty="0" smtClean="0"/>
              <a:t>. </a:t>
            </a:r>
            <a:endParaRPr lang="en-US" sz="2400" dirty="0"/>
          </a:p>
          <a:p>
            <a:endParaRPr lang="en-US" sz="1600" dirty="0"/>
          </a:p>
          <a:p>
            <a:r>
              <a:rPr lang="en-US" sz="2400" dirty="0"/>
              <a:t>A Safe Work Permit (SWP) is a </a:t>
            </a:r>
            <a:r>
              <a:rPr lang="en-US" sz="2400" b="1" u="sng" dirty="0"/>
              <a:t>WRITTEN</a:t>
            </a:r>
            <a:r>
              <a:rPr lang="en-US" sz="2400" dirty="0"/>
              <a:t> document which </a:t>
            </a:r>
            <a:r>
              <a:rPr lang="en-US" sz="2400" dirty="0" smtClean="0"/>
              <a:t>   </a:t>
            </a:r>
            <a:r>
              <a:rPr lang="en-US" sz="2400" b="1" dirty="0" smtClean="0">
                <a:solidFill>
                  <a:srgbClr val="0000FF"/>
                </a:solidFill>
              </a:rPr>
              <a:t>SPECIFICALLY</a:t>
            </a:r>
            <a:r>
              <a:rPr lang="en-US" sz="2400" dirty="0" smtClean="0"/>
              <a:t> </a:t>
            </a:r>
            <a:r>
              <a:rPr lang="en-US" sz="2400" b="1" dirty="0" smtClean="0">
                <a:solidFill>
                  <a:srgbClr val="0000FF"/>
                </a:solidFill>
              </a:rPr>
              <a:t>DEFINES THE WORK </a:t>
            </a:r>
            <a:r>
              <a:rPr lang="en-US" sz="2400" dirty="0" smtClean="0"/>
              <a:t>to </a:t>
            </a:r>
            <a:r>
              <a:rPr lang="en-US" sz="2400" dirty="0"/>
              <a:t>be done </a:t>
            </a:r>
            <a:r>
              <a:rPr lang="en-US" sz="2400" b="1" i="1" u="sng" dirty="0"/>
              <a:t>AND</a:t>
            </a:r>
            <a:r>
              <a:rPr lang="en-US" sz="2400" dirty="0"/>
              <a:t> the </a:t>
            </a:r>
            <a:r>
              <a:rPr lang="en-US" sz="2400" dirty="0" smtClean="0"/>
              <a:t>  </a:t>
            </a:r>
            <a:r>
              <a:rPr lang="en-US" sz="2400" b="1" dirty="0" smtClean="0">
                <a:solidFill>
                  <a:srgbClr val="0000FF"/>
                </a:solidFill>
              </a:rPr>
              <a:t>SPECIFIC PRECAUTIONS </a:t>
            </a:r>
            <a:r>
              <a:rPr lang="en-US" sz="2400" dirty="0" smtClean="0"/>
              <a:t>to </a:t>
            </a:r>
            <a:r>
              <a:rPr lang="en-US" sz="2400" dirty="0"/>
              <a:t>be taken</a:t>
            </a:r>
            <a:r>
              <a:rPr lang="en-US" sz="2400" dirty="0" smtClean="0"/>
              <a:t>.</a:t>
            </a:r>
            <a:endParaRPr lang="en-US" sz="2400" dirty="0"/>
          </a:p>
          <a:p>
            <a:endParaRPr lang="en-US" sz="1600" dirty="0"/>
          </a:p>
          <a:p>
            <a:r>
              <a:rPr lang="en-US" sz="2400" dirty="0"/>
              <a:t>We MUST recognize that SWPs are merely an </a:t>
            </a:r>
            <a:r>
              <a:rPr lang="en-US" sz="2400" dirty="0" smtClean="0"/>
              <a:t>                      </a:t>
            </a:r>
            <a:r>
              <a:rPr lang="en-US" sz="2400" b="1" dirty="0" smtClean="0">
                <a:solidFill>
                  <a:srgbClr val="FF0000"/>
                </a:solidFill>
              </a:rPr>
              <a:t>ADMINISTRATIVE CONTROL </a:t>
            </a:r>
            <a:r>
              <a:rPr lang="en-US" sz="2400" dirty="0" smtClean="0"/>
              <a:t>and </a:t>
            </a:r>
            <a:r>
              <a:rPr lang="en-US" sz="2400" dirty="0"/>
              <a:t>will </a:t>
            </a:r>
            <a:r>
              <a:rPr lang="en-US" sz="2400" b="1" u="sng" dirty="0" smtClean="0"/>
              <a:t>ONLY</a:t>
            </a:r>
            <a:r>
              <a:rPr lang="en-US" sz="2400" dirty="0" smtClean="0"/>
              <a:t> </a:t>
            </a:r>
            <a:r>
              <a:rPr lang="en-US" sz="2400" dirty="0"/>
              <a:t>bring the level of safety desired/needed when the permit-to</a:t>
            </a:r>
            <a:r>
              <a:rPr lang="en-US" sz="2400" dirty="0" smtClean="0"/>
              <a:t>-work </a:t>
            </a:r>
            <a:r>
              <a:rPr lang="en-US" sz="2400" dirty="0"/>
              <a:t>system is </a:t>
            </a:r>
            <a:r>
              <a:rPr lang="en-US" sz="2400" dirty="0" smtClean="0"/>
              <a:t> DEVELOPED</a:t>
            </a:r>
            <a:r>
              <a:rPr lang="en-US" sz="2400" dirty="0"/>
              <a:t>, </a:t>
            </a:r>
            <a:r>
              <a:rPr lang="en-US" sz="2400" dirty="0" smtClean="0"/>
              <a:t>IMPLEMENTED</a:t>
            </a:r>
            <a:r>
              <a:rPr lang="en-US" sz="2400" dirty="0"/>
              <a:t>, and MANAGED properly. </a:t>
            </a:r>
          </a:p>
        </p:txBody>
      </p:sp>
    </p:spTree>
    <p:extLst>
      <p:ext uri="{BB962C8B-B14F-4D97-AF65-F5344CB8AC3E}">
        <p14:creationId xmlns:p14="http://schemas.microsoft.com/office/powerpoint/2010/main" val="21717161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smtClean="0"/>
              <a:t>SIX SIGMA D M </a:t>
            </a:r>
            <a:r>
              <a:rPr lang="en-US" sz="3000" u="sng" dirty="0" smtClean="0"/>
              <a:t>A</a:t>
            </a:r>
            <a:r>
              <a:rPr lang="en-US" sz="3000" dirty="0" smtClean="0"/>
              <a:t> I C</a:t>
            </a:r>
            <a:endParaRPr lang="en-US" sz="3000" dirty="0"/>
          </a:p>
        </p:txBody>
      </p:sp>
      <p:sp>
        <p:nvSpPr>
          <p:cNvPr id="3" name="Content Placeholder 2"/>
          <p:cNvSpPr>
            <a:spLocks noGrp="1"/>
          </p:cNvSpPr>
          <p:nvPr>
            <p:ph idx="10"/>
          </p:nvPr>
        </p:nvSpPr>
        <p:spPr>
          <a:xfrm>
            <a:off x="16500" y="1340768"/>
            <a:ext cx="9127499" cy="5517232"/>
          </a:xfrm>
        </p:spPr>
        <p:txBody>
          <a:bodyPr>
            <a:noAutofit/>
          </a:bodyPr>
          <a:lstStyle/>
          <a:p>
            <a:r>
              <a:rPr lang="en-US" sz="2800" b="1" dirty="0"/>
              <a:t>ANALYZE</a:t>
            </a:r>
          </a:p>
          <a:p>
            <a:r>
              <a:rPr lang="en-US" sz="2800" dirty="0"/>
              <a:t>Difference between Field and Desk-Top</a:t>
            </a:r>
          </a:p>
          <a:p>
            <a:pPr lvl="1"/>
            <a:r>
              <a:rPr lang="en-US" dirty="0"/>
              <a:t>Field Audits look at ALL ASPECTS of the </a:t>
            </a:r>
            <a:r>
              <a:rPr lang="en-US" dirty="0" smtClean="0"/>
              <a:t>             permitting</a:t>
            </a:r>
            <a:endParaRPr lang="en-US" dirty="0"/>
          </a:p>
          <a:p>
            <a:pPr lvl="2"/>
            <a:r>
              <a:rPr lang="en-US" sz="2800" dirty="0"/>
              <a:t>Did the right person issue the </a:t>
            </a:r>
            <a:r>
              <a:rPr lang="en-US" sz="2800" dirty="0" smtClean="0"/>
              <a:t>permit?</a:t>
            </a:r>
            <a:endParaRPr lang="en-US" sz="2800" dirty="0"/>
          </a:p>
          <a:p>
            <a:pPr lvl="2"/>
            <a:r>
              <a:rPr lang="en-US" sz="2800" dirty="0"/>
              <a:t>Was the permit completed </a:t>
            </a:r>
            <a:r>
              <a:rPr lang="en-US" sz="2800" dirty="0" smtClean="0"/>
              <a:t>PROPERLY?</a:t>
            </a:r>
            <a:endParaRPr lang="en-US" sz="2800" dirty="0"/>
          </a:p>
          <a:p>
            <a:pPr lvl="2"/>
            <a:r>
              <a:rPr lang="en-US" sz="2800" dirty="0"/>
              <a:t>Was the permit issued </a:t>
            </a:r>
            <a:r>
              <a:rPr lang="en-US" sz="2800" dirty="0" smtClean="0"/>
              <a:t>PROPERLY?</a:t>
            </a:r>
            <a:endParaRPr lang="en-US" sz="2800" dirty="0"/>
          </a:p>
          <a:p>
            <a:pPr lvl="2"/>
            <a:r>
              <a:rPr lang="en-US" sz="2800" dirty="0"/>
              <a:t>Are the workers meeting the permit SCOPE </a:t>
            </a:r>
            <a:r>
              <a:rPr lang="en-US" sz="2800" dirty="0" smtClean="0"/>
              <a:t>    and REQUIREMENTS?</a:t>
            </a:r>
            <a:endParaRPr lang="en-US" sz="2800" dirty="0"/>
          </a:p>
          <a:p>
            <a:pPr lvl="1"/>
            <a:r>
              <a:rPr lang="en-US" dirty="0"/>
              <a:t>Desk-Top Audits </a:t>
            </a:r>
            <a:r>
              <a:rPr lang="en-US" dirty="0" smtClean="0"/>
              <a:t>ONLY look </a:t>
            </a:r>
            <a:r>
              <a:rPr lang="en-US" dirty="0"/>
              <a:t>at </a:t>
            </a:r>
            <a:r>
              <a:rPr lang="en-US" dirty="0" smtClean="0"/>
              <a:t>the </a:t>
            </a:r>
            <a:r>
              <a:rPr lang="en-US" dirty="0"/>
              <a:t>permit content and </a:t>
            </a:r>
            <a:r>
              <a:rPr lang="en-US" dirty="0" smtClean="0"/>
              <a:t>CLOSURE </a:t>
            </a:r>
            <a:r>
              <a:rPr lang="en-US" sz="2400" dirty="0" smtClean="0"/>
              <a:t>(</a:t>
            </a:r>
            <a:r>
              <a:rPr lang="en-US" sz="2400" b="1" u="sng" dirty="0" smtClean="0"/>
              <a:t>KEY</a:t>
            </a:r>
            <a:r>
              <a:rPr lang="en-US" sz="2400" dirty="0" smtClean="0"/>
              <a:t> aspect to safe work permitting)</a:t>
            </a:r>
          </a:p>
          <a:p>
            <a:pPr marL="1371600" lvl="2" indent="-457200"/>
            <a:endParaRPr lang="en-US" sz="2800" dirty="0"/>
          </a:p>
        </p:txBody>
      </p:sp>
    </p:spTree>
    <p:extLst>
      <p:ext uri="{BB962C8B-B14F-4D97-AF65-F5344CB8AC3E}">
        <p14:creationId xmlns:p14="http://schemas.microsoft.com/office/powerpoint/2010/main" val="1005303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smtClean="0"/>
              <a:t>SIX SIGMA D M A </a:t>
            </a:r>
            <a:r>
              <a:rPr lang="en-US" sz="3000" u="sng" dirty="0" smtClean="0"/>
              <a:t>I</a:t>
            </a:r>
            <a:r>
              <a:rPr lang="en-US" sz="3000" dirty="0" smtClean="0"/>
              <a:t> C</a:t>
            </a:r>
            <a:endParaRPr lang="en-US" sz="3000" dirty="0"/>
          </a:p>
        </p:txBody>
      </p:sp>
      <p:sp>
        <p:nvSpPr>
          <p:cNvPr id="3" name="Content Placeholder 2"/>
          <p:cNvSpPr>
            <a:spLocks noGrp="1"/>
          </p:cNvSpPr>
          <p:nvPr>
            <p:ph idx="10"/>
          </p:nvPr>
        </p:nvSpPr>
        <p:spPr>
          <a:xfrm>
            <a:off x="16500" y="1340768"/>
            <a:ext cx="9127499" cy="5517232"/>
          </a:xfrm>
        </p:spPr>
        <p:txBody>
          <a:bodyPr>
            <a:noAutofit/>
          </a:bodyPr>
          <a:lstStyle/>
          <a:p>
            <a:r>
              <a:rPr lang="en-US" sz="2800" b="1" dirty="0"/>
              <a:t>IMPROVE</a:t>
            </a:r>
          </a:p>
          <a:p>
            <a:pPr lvl="1"/>
            <a:r>
              <a:rPr lang="en-US" sz="2400" dirty="0" smtClean="0"/>
              <a:t>“Permit Owners” </a:t>
            </a:r>
            <a:r>
              <a:rPr lang="en-US" sz="2400" dirty="0"/>
              <a:t>review AUDIT RESULTS and examine </a:t>
            </a:r>
            <a:r>
              <a:rPr lang="en-US" sz="2400" dirty="0" smtClean="0"/>
              <a:t>    </a:t>
            </a:r>
            <a:r>
              <a:rPr lang="en-US" sz="2400" dirty="0" smtClean="0"/>
              <a:t>necessary </a:t>
            </a:r>
            <a:r>
              <a:rPr lang="en-US" sz="2400" dirty="0"/>
              <a:t>revisions to improve the permit content </a:t>
            </a:r>
            <a:r>
              <a:rPr lang="en-US" sz="2400" dirty="0" smtClean="0"/>
              <a:t>AND    permit(s) </a:t>
            </a:r>
            <a:r>
              <a:rPr lang="en-US" sz="2400" dirty="0" smtClean="0"/>
              <a:t>management</a:t>
            </a:r>
            <a:endParaRPr lang="en-US" sz="2400" dirty="0"/>
          </a:p>
          <a:p>
            <a:pPr lvl="1"/>
            <a:r>
              <a:rPr lang="en-US" sz="2400" dirty="0"/>
              <a:t>Changes to the Safe Work Permitting System MUST be </a:t>
            </a:r>
            <a:r>
              <a:rPr lang="en-US" sz="2400" dirty="0" smtClean="0"/>
              <a:t>  done </a:t>
            </a:r>
            <a:r>
              <a:rPr lang="en-US" sz="2400" dirty="0"/>
              <a:t>through a CHANGE MANAGEMENT system</a:t>
            </a:r>
          </a:p>
          <a:p>
            <a:pPr lvl="2"/>
            <a:r>
              <a:rPr lang="en-US" dirty="0"/>
              <a:t>These changes and can have HUGE RIPPLE effects </a:t>
            </a:r>
            <a:r>
              <a:rPr lang="en-US" dirty="0" smtClean="0"/>
              <a:t>  across </a:t>
            </a:r>
            <a:r>
              <a:rPr lang="en-US" dirty="0"/>
              <a:t>a workplace!!!</a:t>
            </a:r>
          </a:p>
          <a:p>
            <a:pPr lvl="2"/>
            <a:r>
              <a:rPr lang="en-US" dirty="0"/>
              <a:t>Sometimes a change in ONE (1) work permit may </a:t>
            </a:r>
            <a:r>
              <a:rPr lang="en-US" dirty="0" smtClean="0"/>
              <a:t>        IMPACT </a:t>
            </a:r>
            <a:r>
              <a:rPr lang="en-US" dirty="0"/>
              <a:t>other Work Permits and written programs, as well as contractor programs and training programs</a:t>
            </a:r>
          </a:p>
          <a:p>
            <a:pPr lvl="1"/>
            <a:r>
              <a:rPr lang="en-US" dirty="0"/>
              <a:t>MANAGE these changes WISELY</a:t>
            </a:r>
          </a:p>
        </p:txBody>
      </p:sp>
    </p:spTree>
    <p:extLst>
      <p:ext uri="{BB962C8B-B14F-4D97-AF65-F5344CB8AC3E}">
        <p14:creationId xmlns:p14="http://schemas.microsoft.com/office/powerpoint/2010/main" val="15483288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smtClean="0"/>
              <a:t>SIX SIGMA D M A I </a:t>
            </a:r>
            <a:r>
              <a:rPr lang="en-US" sz="3000" u="sng" dirty="0" smtClean="0"/>
              <a:t>C</a:t>
            </a:r>
            <a:endParaRPr lang="en-US" sz="3000" u="sng" dirty="0"/>
          </a:p>
        </p:txBody>
      </p:sp>
      <p:sp>
        <p:nvSpPr>
          <p:cNvPr id="3" name="Content Placeholder 2"/>
          <p:cNvSpPr>
            <a:spLocks noGrp="1"/>
          </p:cNvSpPr>
          <p:nvPr>
            <p:ph idx="10"/>
          </p:nvPr>
        </p:nvSpPr>
        <p:spPr>
          <a:xfrm>
            <a:off x="16500" y="1340768"/>
            <a:ext cx="9127499" cy="5517232"/>
          </a:xfrm>
        </p:spPr>
        <p:txBody>
          <a:bodyPr>
            <a:noAutofit/>
          </a:bodyPr>
          <a:lstStyle/>
          <a:p>
            <a:r>
              <a:rPr lang="en-US" sz="2800" b="1" dirty="0"/>
              <a:t>CONTROL</a:t>
            </a:r>
          </a:p>
          <a:p>
            <a:pPr lvl="1"/>
            <a:r>
              <a:rPr lang="en-US" sz="2400" dirty="0"/>
              <a:t>MOST IMPORTANT element of your safe work permitting process!!!!</a:t>
            </a:r>
          </a:p>
          <a:p>
            <a:pPr lvl="1"/>
            <a:r>
              <a:rPr lang="en-US" sz="2400" dirty="0"/>
              <a:t>Those who are allowed to issue permits should be in a </a:t>
            </a:r>
            <a:r>
              <a:rPr lang="en-US" sz="2400" dirty="0" smtClean="0"/>
              <a:t>    </a:t>
            </a:r>
            <a:r>
              <a:rPr lang="en-US" sz="2400" b="1" dirty="0" smtClean="0"/>
              <a:t>CONTROLLED </a:t>
            </a:r>
            <a:r>
              <a:rPr lang="en-US" sz="2400" b="1" dirty="0"/>
              <a:t>GROUP </a:t>
            </a:r>
            <a:r>
              <a:rPr lang="en-US" sz="2400" dirty="0"/>
              <a:t>of TOP PERFORMERS</a:t>
            </a:r>
          </a:p>
          <a:p>
            <a:pPr lvl="1"/>
            <a:r>
              <a:rPr lang="en-US" sz="2400" dirty="0"/>
              <a:t>ESTABLISH performance criteria for who can enter this </a:t>
            </a:r>
            <a:r>
              <a:rPr lang="en-US" sz="2400" dirty="0" smtClean="0"/>
              <a:t>  CONTROL </a:t>
            </a:r>
            <a:r>
              <a:rPr lang="en-US" sz="2400" dirty="0"/>
              <a:t>GROUP</a:t>
            </a:r>
          </a:p>
          <a:p>
            <a:pPr lvl="2"/>
            <a:r>
              <a:rPr lang="en-US" sz="2000" dirty="0"/>
              <a:t>Years of Experience @ the facility </a:t>
            </a:r>
            <a:r>
              <a:rPr lang="en-US" sz="2000" b="1" u="sng" dirty="0"/>
              <a:t>AND</a:t>
            </a:r>
            <a:r>
              <a:rPr lang="en-US" sz="2000" dirty="0"/>
              <a:t> in the Unit where they will be issuing permits!</a:t>
            </a:r>
          </a:p>
          <a:p>
            <a:pPr lvl="2"/>
            <a:r>
              <a:rPr lang="en-US" sz="2000" dirty="0"/>
              <a:t>Permit issues SHOULD be Supervisors, but NOT required; in fact </a:t>
            </a:r>
            <a:r>
              <a:rPr lang="en-US" sz="2000" dirty="0" smtClean="0"/>
              <a:t> in </a:t>
            </a:r>
            <a:r>
              <a:rPr lang="en-US" sz="2000" dirty="0"/>
              <a:t>my experiences Senior Operators who are on the ERT make </a:t>
            </a:r>
            <a:r>
              <a:rPr lang="en-US" sz="2000" dirty="0" smtClean="0"/>
              <a:t>   EXCELLENT </a:t>
            </a:r>
            <a:r>
              <a:rPr lang="en-US" sz="2000" dirty="0"/>
              <a:t>permit issuers!!!</a:t>
            </a:r>
          </a:p>
          <a:p>
            <a:pPr lvl="2"/>
            <a:r>
              <a:rPr lang="en-US" sz="2000" dirty="0"/>
              <a:t>Personnel who have POOR WORK PERFORMANCE reviews </a:t>
            </a:r>
            <a:r>
              <a:rPr lang="en-US" sz="2000" dirty="0" smtClean="0"/>
              <a:t>    MUST </a:t>
            </a:r>
            <a:r>
              <a:rPr lang="en-US" sz="2000" dirty="0"/>
              <a:t>NOT be permitted to in the CONTROL GROUP</a:t>
            </a:r>
          </a:p>
        </p:txBody>
      </p:sp>
      <p:sp>
        <p:nvSpPr>
          <p:cNvPr id="4" name="TextBox 3"/>
          <p:cNvSpPr txBox="1"/>
          <p:nvPr/>
        </p:nvSpPr>
        <p:spPr>
          <a:xfrm>
            <a:off x="0" y="1196752"/>
            <a:ext cx="288032" cy="5632311"/>
          </a:xfrm>
          <a:prstGeom prst="rect">
            <a:avLst/>
          </a:prstGeom>
          <a:noFill/>
        </p:spPr>
        <p:txBody>
          <a:bodyPr wrap="square" rtlCol="0">
            <a:spAutoFit/>
          </a:bodyPr>
          <a:lstStyle/>
          <a:p>
            <a:r>
              <a:rPr lang="en-US" sz="2000" b="1" dirty="0" smtClean="0">
                <a:solidFill>
                  <a:srgbClr val="FF0000"/>
                </a:solidFill>
                <a:latin typeface="Arial"/>
                <a:cs typeface="Arial"/>
              </a:rPr>
              <a:t>NO PENCIL WHIPPING</a:t>
            </a:r>
            <a:endParaRPr lang="en-US" sz="2000" b="1" dirty="0">
              <a:solidFill>
                <a:srgbClr val="FF0000"/>
              </a:solidFill>
              <a:latin typeface="Arial"/>
              <a:cs typeface="Arial"/>
            </a:endParaRPr>
          </a:p>
        </p:txBody>
      </p:sp>
    </p:spTree>
    <p:extLst>
      <p:ext uri="{BB962C8B-B14F-4D97-AF65-F5344CB8AC3E}">
        <p14:creationId xmlns:p14="http://schemas.microsoft.com/office/powerpoint/2010/main" val="30580610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Helpful Tips</a:t>
            </a:r>
          </a:p>
        </p:txBody>
      </p:sp>
      <p:sp>
        <p:nvSpPr>
          <p:cNvPr id="3" name="Content Placeholder 2"/>
          <p:cNvSpPr>
            <a:spLocks noGrp="1"/>
          </p:cNvSpPr>
          <p:nvPr>
            <p:ph idx="10"/>
          </p:nvPr>
        </p:nvSpPr>
        <p:spPr>
          <a:xfrm>
            <a:off x="16500" y="1124744"/>
            <a:ext cx="9127499" cy="5616624"/>
          </a:xfrm>
        </p:spPr>
        <p:txBody>
          <a:bodyPr>
            <a:normAutofit fontScale="85000" lnSpcReduction="10000"/>
          </a:bodyPr>
          <a:lstStyle/>
          <a:p>
            <a:r>
              <a:rPr lang="en-US" sz="2400" dirty="0"/>
              <a:t>Decide EARLY if your going to let individuals issue themselves </a:t>
            </a:r>
            <a:r>
              <a:rPr lang="en-US" sz="2400" dirty="0" smtClean="0"/>
              <a:t>permit</a:t>
            </a:r>
            <a:r>
              <a:rPr lang="en-US" sz="2400" dirty="0"/>
              <a:t>(s)</a:t>
            </a:r>
          </a:p>
          <a:p>
            <a:pPr lvl="1"/>
            <a:r>
              <a:rPr lang="en-US" sz="2400" dirty="0"/>
              <a:t>NEVER, NO WAY, in my world!</a:t>
            </a:r>
          </a:p>
          <a:p>
            <a:endParaRPr lang="en-US" sz="1300" dirty="0" smtClean="0"/>
          </a:p>
          <a:p>
            <a:r>
              <a:rPr lang="en-US" sz="2400" dirty="0" smtClean="0"/>
              <a:t>Helpful </a:t>
            </a:r>
            <a:r>
              <a:rPr lang="en-US" sz="2400" dirty="0"/>
              <a:t>to establish a gate-keeper in which ALL permits issued </a:t>
            </a:r>
            <a:r>
              <a:rPr lang="en-US" sz="2400" dirty="0" smtClean="0"/>
              <a:t>are                communicated </a:t>
            </a:r>
            <a:r>
              <a:rPr lang="en-US" sz="2400" dirty="0"/>
              <a:t>through</a:t>
            </a:r>
          </a:p>
          <a:p>
            <a:pPr lvl="1"/>
            <a:r>
              <a:rPr lang="en-US" sz="2400" dirty="0"/>
              <a:t>If you </a:t>
            </a:r>
            <a:r>
              <a:rPr lang="en-US" sz="2400" dirty="0" smtClean="0"/>
              <a:t>have 24/7 security, </a:t>
            </a:r>
            <a:r>
              <a:rPr lang="en-US" sz="2400" dirty="0"/>
              <a:t>this works well as the </a:t>
            </a:r>
            <a:r>
              <a:rPr lang="en-US" sz="2400" dirty="0" smtClean="0"/>
              <a:t>gateway</a:t>
            </a:r>
            <a:endParaRPr lang="en-US" sz="2400" dirty="0"/>
          </a:p>
          <a:p>
            <a:pPr lvl="1"/>
            <a:r>
              <a:rPr lang="en-US" sz="2400" dirty="0"/>
              <a:t>This will aid in CONTROLLING the number of HIGH RISK permits </a:t>
            </a:r>
            <a:r>
              <a:rPr lang="en-US" sz="2400" dirty="0" smtClean="0"/>
              <a:t>      issued </a:t>
            </a:r>
            <a:r>
              <a:rPr lang="en-US" sz="2400" dirty="0"/>
              <a:t>during a period of time</a:t>
            </a:r>
          </a:p>
          <a:p>
            <a:endParaRPr lang="en-US" sz="1300" dirty="0" smtClean="0"/>
          </a:p>
          <a:p>
            <a:r>
              <a:rPr lang="en-US" sz="2400" dirty="0" smtClean="0"/>
              <a:t>Permits </a:t>
            </a:r>
            <a:r>
              <a:rPr lang="en-US" sz="2400" dirty="0"/>
              <a:t>should be </a:t>
            </a:r>
            <a:r>
              <a:rPr lang="en-US" sz="2400" b="1" dirty="0"/>
              <a:t>CONTROLLED DOCUMENTS </a:t>
            </a:r>
            <a:r>
              <a:rPr lang="en-US" sz="2400" dirty="0"/>
              <a:t>to </a:t>
            </a:r>
            <a:r>
              <a:rPr lang="en-US" sz="2400" dirty="0" smtClean="0"/>
              <a:t>prevent unauthorized    revisions</a:t>
            </a:r>
            <a:endParaRPr lang="en-US" sz="2400" dirty="0"/>
          </a:p>
          <a:p>
            <a:endParaRPr lang="en-US" sz="2400" dirty="0" smtClean="0"/>
          </a:p>
          <a:p>
            <a:r>
              <a:rPr lang="en-US" sz="2400" dirty="0" smtClean="0"/>
              <a:t>ESTABLISH </a:t>
            </a:r>
            <a:r>
              <a:rPr lang="en-US" sz="2400" dirty="0"/>
              <a:t>APPROVED 3</a:t>
            </a:r>
            <a:r>
              <a:rPr lang="en-US" sz="2400" baseline="30000" dirty="0"/>
              <a:t>rd</a:t>
            </a:r>
            <a:r>
              <a:rPr lang="en-US" sz="2400" dirty="0"/>
              <a:t> Party TRAINING programs </a:t>
            </a:r>
            <a:r>
              <a:rPr lang="en-US" sz="2400" dirty="0" smtClean="0"/>
              <a:t>for permit</a:t>
            </a:r>
            <a:r>
              <a:rPr lang="en-US" sz="2400" dirty="0"/>
              <a:t>-issuers</a:t>
            </a:r>
          </a:p>
          <a:p>
            <a:pPr lvl="1"/>
            <a:r>
              <a:rPr lang="en-US" sz="2400" dirty="0"/>
              <a:t>OSHA </a:t>
            </a:r>
            <a:r>
              <a:rPr lang="en-US" sz="2400" dirty="0" smtClean="0"/>
              <a:t>OUTREACH courses are </a:t>
            </a:r>
            <a:r>
              <a:rPr lang="en-US" sz="2400" dirty="0"/>
              <a:t>in </a:t>
            </a:r>
            <a:r>
              <a:rPr lang="en-US" sz="2400" b="1" u="sng" dirty="0">
                <a:solidFill>
                  <a:srgbClr val="FF0000"/>
                </a:solidFill>
              </a:rPr>
              <a:t>NO WAY</a:t>
            </a:r>
            <a:r>
              <a:rPr lang="en-US" sz="2400" b="1" dirty="0"/>
              <a:t> </a:t>
            </a:r>
            <a:r>
              <a:rPr lang="en-US" sz="2400" dirty="0"/>
              <a:t>ADEQUATE to “qualify</a:t>
            </a:r>
            <a:r>
              <a:rPr lang="en-US" sz="2400" dirty="0" smtClean="0"/>
              <a:t>” </a:t>
            </a:r>
            <a:r>
              <a:rPr lang="en-US" sz="2400" dirty="0" smtClean="0"/>
              <a:t>  permit issuers</a:t>
            </a:r>
            <a:r>
              <a:rPr lang="en-US" sz="2400" dirty="0"/>
              <a:t>!!!!</a:t>
            </a:r>
          </a:p>
          <a:p>
            <a:endParaRPr lang="en-US" sz="1200" dirty="0" smtClean="0"/>
          </a:p>
          <a:p>
            <a:r>
              <a:rPr lang="en-US" sz="2400" dirty="0" smtClean="0"/>
              <a:t>MANAGEMENT </a:t>
            </a:r>
            <a:r>
              <a:rPr lang="en-US" sz="2400" dirty="0"/>
              <a:t>needs to understand that this management </a:t>
            </a:r>
            <a:r>
              <a:rPr lang="en-US" sz="2400" dirty="0" smtClean="0"/>
              <a:t>system </a:t>
            </a:r>
            <a:r>
              <a:rPr lang="en-US" sz="2400" dirty="0" smtClean="0"/>
              <a:t>will </a:t>
            </a:r>
            <a:r>
              <a:rPr lang="en-US" sz="2400" dirty="0" smtClean="0"/>
              <a:t>      </a:t>
            </a:r>
            <a:r>
              <a:rPr lang="en-US" sz="2400" b="1" dirty="0" smtClean="0">
                <a:solidFill>
                  <a:srgbClr val="0000FF"/>
                </a:solidFill>
              </a:rPr>
              <a:t>REQUIRE </a:t>
            </a:r>
            <a:r>
              <a:rPr lang="en-US" sz="2400" b="1" dirty="0">
                <a:solidFill>
                  <a:srgbClr val="0000FF"/>
                </a:solidFill>
              </a:rPr>
              <a:t>a lot of INITIAL TRAINING and </a:t>
            </a:r>
            <a:r>
              <a:rPr lang="en-US" sz="2400" b="1" dirty="0" smtClean="0">
                <a:solidFill>
                  <a:srgbClr val="0000FF"/>
                </a:solidFill>
              </a:rPr>
              <a:t>REFRESHER TRAINING </a:t>
            </a:r>
            <a:r>
              <a:rPr lang="en-US" sz="2400" b="1" dirty="0">
                <a:solidFill>
                  <a:srgbClr val="0000FF"/>
                </a:solidFill>
              </a:rPr>
              <a:t>for </a:t>
            </a:r>
            <a:r>
              <a:rPr lang="en-US" sz="2400" b="1" dirty="0" smtClean="0">
                <a:solidFill>
                  <a:srgbClr val="0000FF"/>
                </a:solidFill>
              </a:rPr>
              <a:t>   BOTH issuers </a:t>
            </a:r>
            <a:r>
              <a:rPr lang="en-US" sz="2400" b="1" dirty="0">
                <a:solidFill>
                  <a:srgbClr val="0000FF"/>
                </a:solidFill>
              </a:rPr>
              <a:t>AND auditors</a:t>
            </a:r>
          </a:p>
          <a:p>
            <a:endParaRPr lang="en-US" sz="2400" dirty="0"/>
          </a:p>
        </p:txBody>
      </p:sp>
    </p:spTree>
    <p:extLst>
      <p:ext uri="{BB962C8B-B14F-4D97-AF65-F5344CB8AC3E}">
        <p14:creationId xmlns:p14="http://schemas.microsoft.com/office/powerpoint/2010/main" val="8045669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Helpful Tips</a:t>
            </a:r>
          </a:p>
        </p:txBody>
      </p:sp>
      <p:sp>
        <p:nvSpPr>
          <p:cNvPr id="3" name="Content Placeholder 2"/>
          <p:cNvSpPr>
            <a:spLocks noGrp="1"/>
          </p:cNvSpPr>
          <p:nvPr>
            <p:ph idx="10"/>
          </p:nvPr>
        </p:nvSpPr>
        <p:spPr>
          <a:xfrm>
            <a:off x="16500" y="1124744"/>
            <a:ext cx="9127499" cy="5616624"/>
          </a:xfrm>
        </p:spPr>
        <p:txBody>
          <a:bodyPr>
            <a:normAutofit lnSpcReduction="10000"/>
          </a:bodyPr>
          <a:lstStyle/>
          <a:p>
            <a:r>
              <a:rPr lang="en-US" sz="3200" dirty="0"/>
              <a:t>TEST you current SWP </a:t>
            </a:r>
            <a:r>
              <a:rPr lang="en-US" sz="3200" dirty="0" smtClean="0"/>
              <a:t>programs</a:t>
            </a:r>
          </a:p>
          <a:p>
            <a:endParaRPr lang="en-US" sz="3200" dirty="0"/>
          </a:p>
          <a:p>
            <a:r>
              <a:rPr lang="en-US" sz="3200" dirty="0"/>
              <a:t>Are PRCS entry supervisors trained in the </a:t>
            </a:r>
            <a:r>
              <a:rPr lang="en-US" sz="3200" dirty="0" smtClean="0"/>
              <a:t>       LIMITATIONS </a:t>
            </a:r>
            <a:r>
              <a:rPr lang="en-US" sz="3200" dirty="0"/>
              <a:t>of direct-reading atm monitors?</a:t>
            </a:r>
          </a:p>
          <a:p>
            <a:endParaRPr lang="en-US" sz="3200" dirty="0" smtClean="0"/>
          </a:p>
          <a:p>
            <a:r>
              <a:rPr lang="en-US" sz="3200" dirty="0" smtClean="0"/>
              <a:t>Are </a:t>
            </a:r>
            <a:r>
              <a:rPr lang="en-US" sz="3200" dirty="0"/>
              <a:t>HW permit issuers trained to identify </a:t>
            </a:r>
            <a:r>
              <a:rPr lang="en-US" sz="3200" dirty="0" smtClean="0"/>
              <a:t>          equipment </a:t>
            </a:r>
            <a:r>
              <a:rPr lang="en-US" sz="3200" dirty="0"/>
              <a:t>used in HAZLOCs that would be </a:t>
            </a:r>
            <a:r>
              <a:rPr lang="en-US" sz="3200" dirty="0" smtClean="0"/>
              <a:t>     deemed </a:t>
            </a:r>
            <a:r>
              <a:rPr lang="en-US" sz="3200" dirty="0"/>
              <a:t>HW?</a:t>
            </a:r>
          </a:p>
          <a:p>
            <a:endParaRPr lang="en-US" sz="3200" dirty="0" smtClean="0"/>
          </a:p>
          <a:p>
            <a:r>
              <a:rPr lang="en-US" sz="3200" dirty="0" smtClean="0"/>
              <a:t>Are </a:t>
            </a:r>
            <a:r>
              <a:rPr lang="en-US" sz="3200" dirty="0"/>
              <a:t>Line Break permit issuers “LOTO </a:t>
            </a:r>
            <a:r>
              <a:rPr lang="en-US" sz="3200" dirty="0" smtClean="0"/>
              <a:t>                Authorized</a:t>
            </a:r>
            <a:r>
              <a:rPr lang="en-US" sz="3200" dirty="0"/>
              <a:t>” employees</a:t>
            </a:r>
            <a:r>
              <a:rPr lang="en-US" sz="3200" dirty="0" smtClean="0"/>
              <a:t>?</a:t>
            </a:r>
            <a:endParaRPr lang="en-US" sz="3200" dirty="0"/>
          </a:p>
        </p:txBody>
      </p:sp>
    </p:spTree>
    <p:extLst>
      <p:ext uri="{BB962C8B-B14F-4D97-AF65-F5344CB8AC3E}">
        <p14:creationId xmlns:p14="http://schemas.microsoft.com/office/powerpoint/2010/main" val="3594957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0"/>
          </p:nvPr>
        </p:nvSpPr>
        <p:spPr>
          <a:xfrm>
            <a:off x="16501" y="1412776"/>
            <a:ext cx="8803972" cy="5445224"/>
          </a:xfrm>
        </p:spPr>
        <p:txBody>
          <a:bodyPr/>
          <a:lstStyle/>
          <a:p>
            <a:r>
              <a:rPr lang="en-US" sz="2400" dirty="0"/>
              <a:t>“Many workers don’t see the need to follow all the rules or the permit-to-work procedures. Our job, they say, is to get stuck </a:t>
            </a:r>
            <a:r>
              <a:rPr lang="en-US" sz="2400" dirty="0" smtClean="0"/>
              <a:t> in </a:t>
            </a:r>
            <a:r>
              <a:rPr lang="en-US" sz="2400" dirty="0"/>
              <a:t>and get the job done, not fill in forms. In time this macho </a:t>
            </a:r>
            <a:r>
              <a:rPr lang="en-US" sz="2400" dirty="0" smtClean="0"/>
              <a:t>   approach </a:t>
            </a:r>
            <a:r>
              <a:rPr lang="en-US" sz="2400" dirty="0"/>
              <a:t>becomes the local custom and practice. It’s easy to point the finger at the management and assume that a </a:t>
            </a:r>
            <a:r>
              <a:rPr lang="en-US" sz="2400" dirty="0" smtClean="0"/>
              <a:t>         culture </a:t>
            </a:r>
            <a:r>
              <a:rPr lang="en-US" sz="2400" dirty="0"/>
              <a:t>of cutting corners started at the top. It is worth </a:t>
            </a:r>
            <a:r>
              <a:rPr lang="en-US" sz="2400" dirty="0" smtClean="0"/>
              <a:t>            remembering </a:t>
            </a:r>
            <a:r>
              <a:rPr lang="en-US" sz="2400" dirty="0"/>
              <a:t>that the same culture can also originate at the </a:t>
            </a:r>
            <a:r>
              <a:rPr lang="en-US" sz="2400" dirty="0" smtClean="0"/>
              <a:t> bottom</a:t>
            </a:r>
            <a:r>
              <a:rPr lang="en-US" sz="2400" dirty="0"/>
              <a:t>, driven by the desire to get the job done. The task of management is to know this and make sure it’s done </a:t>
            </a:r>
            <a:r>
              <a:rPr lang="en-US" sz="2400" dirty="0" smtClean="0"/>
              <a:t>            properly</a:t>
            </a:r>
            <a:r>
              <a:rPr lang="en-US" sz="2400" dirty="0"/>
              <a:t>.” </a:t>
            </a:r>
            <a:endParaRPr lang="en-US" sz="2400" dirty="0" smtClean="0"/>
          </a:p>
          <a:p>
            <a:r>
              <a:rPr lang="en-US" sz="2400" dirty="0" smtClean="0"/>
              <a:t>Dr</a:t>
            </a:r>
            <a:r>
              <a:rPr lang="en-US" sz="2400" dirty="0"/>
              <a:t>. Trevor Klutz, 1922-2013</a:t>
            </a:r>
          </a:p>
        </p:txBody>
      </p:sp>
    </p:spTree>
    <p:extLst>
      <p:ext uri="{BB962C8B-B14F-4D97-AF65-F5344CB8AC3E}">
        <p14:creationId xmlns:p14="http://schemas.microsoft.com/office/powerpoint/2010/main" val="2785064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778"/>
            <a:ext cx="7380312" cy="1069514"/>
          </a:xfrm>
        </p:spPr>
        <p:txBody>
          <a:bodyPr/>
          <a:lstStyle/>
          <a:p>
            <a:pPr algn="ctr"/>
            <a:r>
              <a:rPr lang="en-US" dirty="0"/>
              <a:t>When is a </a:t>
            </a:r>
            <a:br>
              <a:rPr lang="en-US" dirty="0"/>
            </a:br>
            <a:r>
              <a:rPr lang="en-US" dirty="0"/>
              <a:t>Safe-Work-Permit needed?</a:t>
            </a:r>
          </a:p>
        </p:txBody>
      </p:sp>
      <p:sp>
        <p:nvSpPr>
          <p:cNvPr id="4" name="Content Placeholder 3"/>
          <p:cNvSpPr>
            <a:spLocks noGrp="1"/>
          </p:cNvSpPr>
          <p:nvPr>
            <p:ph idx="10"/>
          </p:nvPr>
        </p:nvSpPr>
        <p:spPr>
          <a:xfrm>
            <a:off x="16500" y="1412776"/>
            <a:ext cx="9127499" cy="5445224"/>
          </a:xfrm>
        </p:spPr>
        <p:txBody>
          <a:bodyPr/>
          <a:lstStyle/>
          <a:p>
            <a:r>
              <a:rPr lang="en-US" sz="2800" dirty="0"/>
              <a:t>A SWP is needed when </a:t>
            </a:r>
            <a:r>
              <a:rPr lang="en-US" sz="2800" b="1" dirty="0" smtClean="0"/>
              <a:t>HAZARDOUS WORK            ACTIVITY </a:t>
            </a:r>
            <a:r>
              <a:rPr lang="en-US" sz="2800" dirty="0" smtClean="0"/>
              <a:t>can </a:t>
            </a:r>
            <a:r>
              <a:rPr lang="en-US" sz="2800" b="1" u="sng" dirty="0" smtClean="0"/>
              <a:t>ONLY</a:t>
            </a:r>
            <a:r>
              <a:rPr lang="en-US" sz="2800" dirty="0" smtClean="0"/>
              <a:t> </a:t>
            </a:r>
            <a:r>
              <a:rPr lang="en-US" sz="2800" dirty="0"/>
              <a:t>be carried out if </a:t>
            </a:r>
            <a:r>
              <a:rPr lang="en-US" sz="2800" u="sng" dirty="0"/>
              <a:t>normal </a:t>
            </a:r>
            <a:r>
              <a:rPr lang="en-US" sz="2800" u="sng" dirty="0" smtClean="0"/>
              <a:t>              safeguards </a:t>
            </a:r>
            <a:r>
              <a:rPr lang="en-US" sz="2800" dirty="0"/>
              <a:t>(i.e. </a:t>
            </a:r>
            <a:r>
              <a:rPr lang="en-US" sz="2800" dirty="0" smtClean="0"/>
              <a:t>written and </a:t>
            </a:r>
            <a:r>
              <a:rPr lang="en-US" sz="2800" dirty="0"/>
              <a:t>approved procedures) are </a:t>
            </a:r>
            <a:r>
              <a:rPr lang="en-US" sz="2800" b="1" u="sng" dirty="0">
                <a:solidFill>
                  <a:srgbClr val="FF0000"/>
                </a:solidFill>
              </a:rPr>
              <a:t>NOT</a:t>
            </a:r>
            <a:r>
              <a:rPr lang="en-US" sz="2800" dirty="0"/>
              <a:t> in place to </a:t>
            </a:r>
            <a:r>
              <a:rPr lang="en-US" sz="2800" b="1" dirty="0" smtClean="0">
                <a:solidFill>
                  <a:srgbClr val="0000FF"/>
                </a:solidFill>
              </a:rPr>
              <a:t>MANAGE THE RISKS </a:t>
            </a:r>
            <a:r>
              <a:rPr lang="en-US" sz="2800" dirty="0" smtClean="0"/>
              <a:t>associated     with </a:t>
            </a:r>
            <a:r>
              <a:rPr lang="en-US" sz="2800" dirty="0"/>
              <a:t>the work or </a:t>
            </a:r>
            <a:r>
              <a:rPr lang="en-US" sz="2800" dirty="0" smtClean="0"/>
              <a:t>when new </a:t>
            </a:r>
            <a:r>
              <a:rPr lang="en-US" sz="2800" dirty="0"/>
              <a:t>hazards are introduced</a:t>
            </a:r>
            <a:r>
              <a:rPr lang="en-US" sz="2800" dirty="0" smtClean="0"/>
              <a:t>/     created </a:t>
            </a:r>
            <a:r>
              <a:rPr lang="en-US" sz="2800" dirty="0"/>
              <a:t>by </a:t>
            </a:r>
            <a:r>
              <a:rPr lang="en-US" sz="2800" dirty="0" smtClean="0"/>
              <a:t> the </a:t>
            </a:r>
            <a:r>
              <a:rPr lang="en-US" sz="2800" dirty="0"/>
              <a:t>work</a:t>
            </a:r>
            <a:r>
              <a:rPr lang="en-US" sz="2800" dirty="0" smtClean="0"/>
              <a:t>.</a:t>
            </a:r>
            <a:endParaRPr lang="en-US" sz="2800" dirty="0"/>
          </a:p>
          <a:p>
            <a:endParaRPr lang="en-US" sz="2800" dirty="0" smtClean="0"/>
          </a:p>
          <a:p>
            <a:r>
              <a:rPr lang="en-US" sz="2800" dirty="0" smtClean="0"/>
              <a:t>Examples </a:t>
            </a:r>
            <a:r>
              <a:rPr lang="en-US" sz="2800" dirty="0"/>
              <a:t>are, PRCS Entry, </a:t>
            </a:r>
            <a:r>
              <a:rPr lang="en-US" sz="2800" dirty="0" smtClean="0"/>
              <a:t>Hot Work</a:t>
            </a:r>
            <a:r>
              <a:rPr lang="en-US" sz="2800" dirty="0"/>
              <a:t>, </a:t>
            </a:r>
            <a:r>
              <a:rPr lang="en-US" sz="2800" dirty="0" smtClean="0"/>
              <a:t>Working @      Heights, Live </a:t>
            </a:r>
            <a:r>
              <a:rPr lang="en-US" sz="2800" dirty="0"/>
              <a:t>electrical work, </a:t>
            </a:r>
            <a:r>
              <a:rPr lang="en-US" sz="2800" dirty="0" smtClean="0"/>
              <a:t>Excavating/Trenching,   Contractor Work, </a:t>
            </a:r>
            <a:r>
              <a:rPr lang="en-US" sz="2800" dirty="0"/>
              <a:t>and </a:t>
            </a:r>
            <a:r>
              <a:rPr lang="en-US" sz="2800" dirty="0" smtClean="0"/>
              <a:t>Line Breaking/Process</a:t>
            </a:r>
            <a:endParaRPr lang="en-US" sz="2800" dirty="0"/>
          </a:p>
        </p:txBody>
      </p:sp>
    </p:spTree>
    <p:extLst>
      <p:ext uri="{BB962C8B-B14F-4D97-AF65-F5344CB8AC3E}">
        <p14:creationId xmlns:p14="http://schemas.microsoft.com/office/powerpoint/2010/main" val="1795925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Why is there a need for a FORMAL </a:t>
            </a:r>
            <a:r>
              <a:rPr lang="en-US" sz="3200" dirty="0" smtClean="0"/>
              <a:t> management </a:t>
            </a:r>
            <a:r>
              <a:rPr lang="en-US" sz="3200" dirty="0"/>
              <a:t>system for SWPs?</a:t>
            </a:r>
          </a:p>
        </p:txBody>
      </p:sp>
      <p:sp>
        <p:nvSpPr>
          <p:cNvPr id="3" name="Content Placeholder 2"/>
          <p:cNvSpPr>
            <a:spLocks noGrp="1"/>
          </p:cNvSpPr>
          <p:nvPr>
            <p:ph idx="10"/>
          </p:nvPr>
        </p:nvSpPr>
        <p:spPr>
          <a:xfrm>
            <a:off x="16500" y="1196752"/>
            <a:ext cx="9127499" cy="5661248"/>
          </a:xfrm>
        </p:spPr>
        <p:txBody>
          <a:bodyPr>
            <a:noAutofit/>
          </a:bodyPr>
          <a:lstStyle/>
          <a:p>
            <a:r>
              <a:rPr lang="en-US" sz="2000" dirty="0"/>
              <a:t>A survey conducted by a safety agency in the UK showed that 1/3 of all </a:t>
            </a:r>
            <a:r>
              <a:rPr lang="en-US" sz="2000" dirty="0" smtClean="0"/>
              <a:t>       accidents </a:t>
            </a:r>
            <a:r>
              <a:rPr lang="en-US" sz="2000" dirty="0"/>
              <a:t>in the chemical industry </a:t>
            </a:r>
            <a:r>
              <a:rPr lang="en-US" sz="2000" dirty="0" smtClean="0"/>
              <a:t>were maintenance</a:t>
            </a:r>
            <a:r>
              <a:rPr lang="en-US" sz="2000" dirty="0"/>
              <a:t>-</a:t>
            </a:r>
            <a:r>
              <a:rPr lang="en-US" sz="2000" dirty="0" smtClean="0"/>
              <a:t>related.</a:t>
            </a:r>
            <a:endParaRPr lang="en-US" sz="2000" dirty="0" smtClean="0"/>
          </a:p>
          <a:p>
            <a:endParaRPr lang="en-US" sz="2000" dirty="0"/>
          </a:p>
          <a:p>
            <a:r>
              <a:rPr lang="en-US" sz="2000" dirty="0"/>
              <a:t>The largest single cause being </a:t>
            </a:r>
            <a:r>
              <a:rPr lang="en-US" sz="2000" b="1" dirty="0" smtClean="0">
                <a:solidFill>
                  <a:srgbClr val="FF0000"/>
                </a:solidFill>
              </a:rPr>
              <a:t>A LACK OF, OR DEFICIENCY </a:t>
            </a:r>
            <a:r>
              <a:rPr lang="en-US" sz="2000" dirty="0" smtClean="0"/>
              <a:t>in</a:t>
            </a:r>
            <a:r>
              <a:rPr lang="en-US" sz="2000" dirty="0"/>
              <a:t>, safe-work-permit</a:t>
            </a:r>
            <a:r>
              <a:rPr lang="en-US" sz="2000" dirty="0" smtClean="0"/>
              <a:t>-systems</a:t>
            </a:r>
            <a:r>
              <a:rPr lang="en-US" sz="2000" dirty="0"/>
              <a:t>.  </a:t>
            </a:r>
          </a:p>
          <a:p>
            <a:r>
              <a:rPr lang="en-US" sz="2000" dirty="0"/>
              <a:t>In a study of small and medium-sized chemical factories, </a:t>
            </a:r>
            <a:r>
              <a:rPr lang="en-US" sz="2000" dirty="0" smtClean="0"/>
              <a:t>the study </a:t>
            </a:r>
            <a:r>
              <a:rPr lang="en-US" sz="2000" dirty="0"/>
              <a:t>found:</a:t>
            </a:r>
          </a:p>
          <a:p>
            <a:pPr lvl="1"/>
            <a:r>
              <a:rPr lang="en-US" sz="2000" dirty="0"/>
              <a:t>2/3 of companies were </a:t>
            </a:r>
            <a:r>
              <a:rPr lang="en-US" sz="2000" b="1" dirty="0" smtClean="0">
                <a:solidFill>
                  <a:srgbClr val="FF0000"/>
                </a:solidFill>
              </a:rPr>
              <a:t>NOT CHECKING</a:t>
            </a:r>
            <a:r>
              <a:rPr lang="en-US" sz="2000" dirty="0" smtClean="0"/>
              <a:t> </a:t>
            </a:r>
            <a:r>
              <a:rPr lang="en-US" sz="2000" dirty="0"/>
              <a:t>safety systems adequately</a:t>
            </a:r>
          </a:p>
          <a:p>
            <a:pPr lvl="1"/>
            <a:r>
              <a:rPr lang="en-US" sz="2000" dirty="0"/>
              <a:t>2/3 of safe work permits did not adequately </a:t>
            </a:r>
            <a:r>
              <a:rPr lang="en-US" sz="2000" b="1" dirty="0" smtClean="0">
                <a:solidFill>
                  <a:srgbClr val="0000FF"/>
                </a:solidFill>
              </a:rPr>
              <a:t>IDENTIFY KNOWN AND  POTENTIAL HAZARDS</a:t>
            </a:r>
          </a:p>
          <a:p>
            <a:pPr lvl="1"/>
            <a:r>
              <a:rPr lang="en-US" sz="2000" dirty="0" smtClean="0"/>
              <a:t>Nearly </a:t>
            </a:r>
            <a:r>
              <a:rPr lang="en-US" sz="2000" dirty="0"/>
              <a:t>1/2 accidents </a:t>
            </a:r>
            <a:r>
              <a:rPr lang="en-US" sz="2000" b="1" dirty="0" smtClean="0">
                <a:solidFill>
                  <a:srgbClr val="FF0000"/>
                </a:solidFill>
              </a:rPr>
              <a:t>DEALT POORLY </a:t>
            </a:r>
            <a:r>
              <a:rPr lang="en-US" sz="2000" dirty="0" smtClean="0"/>
              <a:t>with </a:t>
            </a:r>
            <a:r>
              <a:rPr lang="en-US" sz="2000" dirty="0"/>
              <a:t>isolation of plant, </a:t>
            </a:r>
            <a:r>
              <a:rPr lang="en-US" sz="2000" dirty="0" smtClean="0"/>
              <a:t>electricalequipment</a:t>
            </a:r>
            <a:r>
              <a:rPr lang="en-US" sz="2000" dirty="0"/>
              <a:t>, </a:t>
            </a:r>
            <a:r>
              <a:rPr lang="en-US" sz="2000" dirty="0" smtClean="0"/>
              <a:t>etc</a:t>
            </a:r>
            <a:r>
              <a:rPr lang="en-US" sz="2000" dirty="0"/>
              <a:t>.</a:t>
            </a:r>
            <a:endParaRPr lang="en-US" sz="2000" dirty="0"/>
          </a:p>
          <a:p>
            <a:pPr lvl="1"/>
            <a:r>
              <a:rPr lang="en-US" sz="2000" dirty="0"/>
              <a:t>1/3 of permits were </a:t>
            </a:r>
            <a:r>
              <a:rPr lang="en-US" sz="2000" b="1" dirty="0" smtClean="0">
                <a:solidFill>
                  <a:srgbClr val="FF00FF"/>
                </a:solidFill>
              </a:rPr>
              <a:t>UNCLEAR ON WHAT PPE </a:t>
            </a:r>
            <a:r>
              <a:rPr lang="en-US" sz="2000" dirty="0" smtClean="0"/>
              <a:t>was </a:t>
            </a:r>
            <a:r>
              <a:rPr lang="en-US" sz="2000" dirty="0"/>
              <a:t>required for the specific task(s</a:t>
            </a:r>
            <a:r>
              <a:rPr lang="en-US" sz="2000" dirty="0" smtClean="0"/>
              <a:t>)</a:t>
            </a:r>
            <a:endParaRPr lang="en-US" sz="2000" dirty="0"/>
          </a:p>
          <a:p>
            <a:pPr lvl="1"/>
            <a:r>
              <a:rPr lang="en-US" sz="2000" dirty="0"/>
              <a:t>1/4 of permits did not deal adequately with </a:t>
            </a:r>
            <a:r>
              <a:rPr lang="en-US" sz="2000" b="1" dirty="0" smtClean="0">
                <a:solidFill>
                  <a:srgbClr val="800080"/>
                </a:solidFill>
              </a:rPr>
              <a:t>FORMAL HAND-BACK   OF EQUIPMENT/AREA</a:t>
            </a:r>
            <a:r>
              <a:rPr lang="en-US" sz="2000" dirty="0" smtClean="0"/>
              <a:t> </a:t>
            </a:r>
            <a:r>
              <a:rPr lang="en-US" sz="2000" dirty="0"/>
              <a:t>once maintenance work had </a:t>
            </a:r>
            <a:r>
              <a:rPr lang="en-US" sz="2000" dirty="0" smtClean="0"/>
              <a:t>finished</a:t>
            </a:r>
            <a:endParaRPr lang="en-US" sz="2000" dirty="0"/>
          </a:p>
          <a:p>
            <a:pPr lvl="1"/>
            <a:r>
              <a:rPr lang="en-US" sz="2000" dirty="0"/>
              <a:t>in many cases little thought had been given to permit form </a:t>
            </a:r>
            <a:r>
              <a:rPr lang="en-US" sz="2000" dirty="0" smtClean="0"/>
              <a:t>design</a:t>
            </a:r>
            <a:endParaRPr lang="en-US" sz="2000" dirty="0"/>
          </a:p>
        </p:txBody>
      </p:sp>
    </p:spTree>
    <p:extLst>
      <p:ext uri="{BB962C8B-B14F-4D97-AF65-F5344CB8AC3E}">
        <p14:creationId xmlns:p14="http://schemas.microsoft.com/office/powerpoint/2010/main" val="3689909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Regulatory Requirements</a:t>
            </a:r>
          </a:p>
        </p:txBody>
      </p:sp>
      <p:sp>
        <p:nvSpPr>
          <p:cNvPr id="3" name="Content Placeholder 2"/>
          <p:cNvSpPr>
            <a:spLocks noGrp="1"/>
          </p:cNvSpPr>
          <p:nvPr>
            <p:ph idx="10"/>
          </p:nvPr>
        </p:nvSpPr>
        <p:spPr>
          <a:xfrm>
            <a:off x="16500" y="1268760"/>
            <a:ext cx="9127499" cy="5589240"/>
          </a:xfrm>
        </p:spPr>
        <p:txBody>
          <a:bodyPr/>
          <a:lstStyle/>
          <a:p>
            <a:r>
              <a:rPr lang="en-US" sz="2400" dirty="0"/>
              <a:t>Many OSHA standard and Consensus Standards </a:t>
            </a:r>
            <a:r>
              <a:rPr lang="en-US" sz="2400" b="1" dirty="0" smtClean="0"/>
              <a:t>REQUIRE</a:t>
            </a:r>
            <a:r>
              <a:rPr lang="en-US" sz="2400" dirty="0" smtClean="0"/>
              <a:t>      “</a:t>
            </a:r>
            <a:r>
              <a:rPr lang="en-US" sz="2400" dirty="0"/>
              <a:t>safe work permit(s)” for specific hazardous </a:t>
            </a:r>
            <a:r>
              <a:rPr lang="en-US" sz="2400" dirty="0" smtClean="0"/>
              <a:t>work activities</a:t>
            </a:r>
            <a:r>
              <a:rPr lang="en-US" sz="2400" dirty="0"/>
              <a:t>:</a:t>
            </a:r>
          </a:p>
          <a:p>
            <a:pPr lvl="1"/>
            <a:r>
              <a:rPr lang="en-US" sz="2400" dirty="0"/>
              <a:t>Entering Permit Required Confined </a:t>
            </a:r>
            <a:r>
              <a:rPr lang="en-US" sz="2400" dirty="0" smtClean="0"/>
              <a:t>Spaces</a:t>
            </a:r>
            <a:endParaRPr lang="en-US" sz="2400" dirty="0"/>
          </a:p>
          <a:p>
            <a:pPr lvl="1"/>
            <a:r>
              <a:rPr lang="en-US" sz="2400" dirty="0"/>
              <a:t>Welding, Cutting, Brazing (e.g. </a:t>
            </a:r>
            <a:r>
              <a:rPr lang="en-US" sz="2400" dirty="0" smtClean="0"/>
              <a:t>HOTWORK)</a:t>
            </a:r>
            <a:endParaRPr lang="en-US" sz="2400" dirty="0"/>
          </a:p>
          <a:p>
            <a:pPr lvl="1"/>
            <a:r>
              <a:rPr lang="en-US" sz="2400" dirty="0"/>
              <a:t>Live Electrical Work (NFPA 70E)</a:t>
            </a:r>
          </a:p>
          <a:p>
            <a:r>
              <a:rPr lang="en-US" sz="2400" dirty="0"/>
              <a:t>BEST PRACTICES also suggest that other </a:t>
            </a:r>
            <a:r>
              <a:rPr lang="en-US" sz="2400" b="1" dirty="0">
                <a:solidFill>
                  <a:srgbClr val="FF0000"/>
                </a:solidFill>
              </a:rPr>
              <a:t>HIGH HAZARD </a:t>
            </a:r>
            <a:r>
              <a:rPr lang="en-US" sz="2400" b="1" dirty="0" smtClean="0">
                <a:solidFill>
                  <a:srgbClr val="FF0000"/>
                </a:solidFill>
              </a:rPr>
              <a:t>     ACTIVITIES</a:t>
            </a:r>
            <a:r>
              <a:rPr lang="en-US" sz="2400" dirty="0" smtClean="0"/>
              <a:t> </a:t>
            </a:r>
            <a:r>
              <a:rPr lang="en-US" sz="2400" dirty="0"/>
              <a:t>be managed via a “safe work permit”</a:t>
            </a:r>
          </a:p>
          <a:p>
            <a:pPr lvl="1"/>
            <a:r>
              <a:rPr lang="en-US" sz="2400" dirty="0"/>
              <a:t>Line Break/Process </a:t>
            </a:r>
            <a:r>
              <a:rPr lang="en-US" sz="2400" dirty="0" smtClean="0"/>
              <a:t>Opening* </a:t>
            </a:r>
            <a:r>
              <a:rPr lang="en-US" sz="2400" dirty="0"/>
              <a:t>(PSM/RMP)</a:t>
            </a:r>
          </a:p>
          <a:p>
            <a:pPr lvl="1"/>
            <a:r>
              <a:rPr lang="en-US" sz="2400" dirty="0"/>
              <a:t>Lockout/Tagout (LOTO)</a:t>
            </a:r>
          </a:p>
          <a:p>
            <a:pPr lvl="1"/>
            <a:r>
              <a:rPr lang="en-US" sz="2400" dirty="0"/>
              <a:t>Lifting personnel </a:t>
            </a:r>
            <a:r>
              <a:rPr lang="en-US" sz="2400" dirty="0" smtClean="0"/>
              <a:t>w/ Crane </a:t>
            </a:r>
            <a:r>
              <a:rPr lang="en-US" sz="2400" dirty="0"/>
              <a:t>(Critical Lifts</a:t>
            </a:r>
            <a:r>
              <a:rPr lang="en-US" sz="2400" dirty="0" smtClean="0"/>
              <a:t>)</a:t>
            </a:r>
          </a:p>
          <a:p>
            <a:pPr lvl="1"/>
            <a:r>
              <a:rPr lang="en-US" sz="2400" dirty="0" smtClean="0"/>
              <a:t>Lifting </a:t>
            </a:r>
            <a:r>
              <a:rPr lang="en-US" sz="2400" dirty="0"/>
              <a:t>over LIVE </a:t>
            </a:r>
            <a:r>
              <a:rPr lang="en-US" sz="2400" dirty="0" smtClean="0"/>
              <a:t>PSM/RMP processes (Critical Lifts)</a:t>
            </a:r>
            <a:endParaRPr lang="en-US" sz="2400" dirty="0"/>
          </a:p>
          <a:p>
            <a:pPr lvl="1"/>
            <a:r>
              <a:rPr lang="en-US" sz="2400" dirty="0"/>
              <a:t>Excavation/Trenching</a:t>
            </a:r>
          </a:p>
          <a:p>
            <a:endParaRPr lang="en-US" sz="2400" dirty="0"/>
          </a:p>
        </p:txBody>
      </p:sp>
    </p:spTree>
    <p:extLst>
      <p:ext uri="{BB962C8B-B14F-4D97-AF65-F5344CB8AC3E}">
        <p14:creationId xmlns:p14="http://schemas.microsoft.com/office/powerpoint/2010/main" val="3114886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Regulatory Requirements</a:t>
            </a:r>
          </a:p>
        </p:txBody>
      </p:sp>
      <p:sp>
        <p:nvSpPr>
          <p:cNvPr id="3" name="Content Placeholder 2"/>
          <p:cNvSpPr>
            <a:spLocks noGrp="1"/>
          </p:cNvSpPr>
          <p:nvPr>
            <p:ph idx="10"/>
          </p:nvPr>
        </p:nvSpPr>
        <p:spPr>
          <a:xfrm>
            <a:off x="16500" y="1268760"/>
            <a:ext cx="9127499" cy="5589240"/>
          </a:xfrm>
        </p:spPr>
        <p:txBody>
          <a:bodyPr/>
          <a:lstStyle/>
          <a:p>
            <a:r>
              <a:rPr lang="en-US" sz="3600" dirty="0" smtClean="0"/>
              <a:t>Permit </a:t>
            </a:r>
            <a:r>
              <a:rPr lang="en-US" sz="3600" dirty="0"/>
              <a:t>Required Confined </a:t>
            </a:r>
            <a:r>
              <a:rPr lang="en-US" sz="3600" dirty="0" smtClean="0"/>
              <a:t>Spaces </a:t>
            </a:r>
            <a:r>
              <a:rPr lang="en-US" sz="3600" dirty="0"/>
              <a:t>(PRCS)</a:t>
            </a:r>
          </a:p>
          <a:p>
            <a:pPr lvl="1"/>
            <a:r>
              <a:rPr lang="en-US" sz="3200" i="1" dirty="0"/>
              <a:t>1910.146 (e) </a:t>
            </a:r>
            <a:r>
              <a:rPr lang="en-US" sz="3200" b="1" i="1" dirty="0"/>
              <a:t>Permit system</a:t>
            </a:r>
            <a:r>
              <a:rPr lang="en-US" sz="3200" i="1" dirty="0"/>
              <a:t>. (1) Before </a:t>
            </a:r>
            <a:r>
              <a:rPr lang="en-US" sz="3200" i="1" dirty="0" smtClean="0"/>
              <a:t>   entry </a:t>
            </a:r>
            <a:r>
              <a:rPr lang="en-US" sz="3200" i="1" dirty="0"/>
              <a:t>is authorized, the employer shall </a:t>
            </a:r>
            <a:r>
              <a:rPr lang="en-US" sz="3200" i="1" dirty="0" smtClean="0"/>
              <a:t>       document </a:t>
            </a:r>
            <a:r>
              <a:rPr lang="en-US" sz="3200" i="1" dirty="0"/>
              <a:t>the completion of measures </a:t>
            </a:r>
            <a:r>
              <a:rPr lang="en-US" sz="3200" i="1" dirty="0" smtClean="0"/>
              <a:t>       required </a:t>
            </a:r>
            <a:r>
              <a:rPr lang="en-US" sz="3200" i="1" dirty="0"/>
              <a:t>by paragraph (d)(3) of this section by preparing an entry </a:t>
            </a:r>
            <a:r>
              <a:rPr lang="en-US" sz="3200" i="1" dirty="0" smtClean="0"/>
              <a:t>permit.</a:t>
            </a:r>
          </a:p>
          <a:p>
            <a:pPr lvl="1"/>
            <a:endParaRPr lang="en-US" sz="3200" b="1" i="1" dirty="0"/>
          </a:p>
          <a:p>
            <a:pPr marL="457200" lvl="1" indent="0">
              <a:buNone/>
            </a:pPr>
            <a:r>
              <a:rPr lang="en-US" sz="2800" b="1" i="1" dirty="0" smtClean="0"/>
              <a:t>PERMIT </a:t>
            </a:r>
            <a:r>
              <a:rPr lang="en-US" sz="2800" b="1" i="1" dirty="0"/>
              <a:t>SYSTEM </a:t>
            </a:r>
            <a:r>
              <a:rPr lang="en-US" sz="2800" dirty="0"/>
              <a:t>means the </a:t>
            </a:r>
            <a:r>
              <a:rPr lang="en-US" sz="2800" dirty="0" smtClean="0"/>
              <a:t>employer's written    procedure </a:t>
            </a:r>
            <a:r>
              <a:rPr lang="en-US" sz="2800" dirty="0"/>
              <a:t>for preparing and </a:t>
            </a:r>
            <a:r>
              <a:rPr lang="en-US" sz="2800" dirty="0" smtClean="0"/>
              <a:t>issuing permits </a:t>
            </a:r>
            <a:r>
              <a:rPr lang="en-US" sz="2800" dirty="0"/>
              <a:t>for </a:t>
            </a:r>
            <a:r>
              <a:rPr lang="en-US" sz="2800" dirty="0" smtClean="0"/>
              <a:t>      entry </a:t>
            </a:r>
            <a:r>
              <a:rPr lang="en-US" sz="2800" dirty="0"/>
              <a:t>and for returning the permit </a:t>
            </a:r>
            <a:r>
              <a:rPr lang="en-US" sz="2800" dirty="0" smtClean="0"/>
              <a:t>space </a:t>
            </a:r>
            <a:r>
              <a:rPr lang="en-US" sz="2800" dirty="0"/>
              <a:t>to service </a:t>
            </a:r>
            <a:r>
              <a:rPr lang="en-US" sz="2800" dirty="0" smtClean="0"/>
              <a:t>  following </a:t>
            </a:r>
            <a:r>
              <a:rPr lang="en-US" sz="2800" dirty="0"/>
              <a:t>termination of entry</a:t>
            </a:r>
            <a:r>
              <a:rPr lang="en-US" sz="2800" dirty="0" smtClean="0"/>
              <a:t>.</a:t>
            </a:r>
            <a:endParaRPr lang="en-US" sz="2400" dirty="0"/>
          </a:p>
        </p:txBody>
      </p:sp>
    </p:spTree>
    <p:extLst>
      <p:ext uri="{BB962C8B-B14F-4D97-AF65-F5344CB8AC3E}">
        <p14:creationId xmlns:p14="http://schemas.microsoft.com/office/powerpoint/2010/main" val="704406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Regulatory Requirements</a:t>
            </a:r>
          </a:p>
        </p:txBody>
      </p:sp>
      <p:sp>
        <p:nvSpPr>
          <p:cNvPr id="6" name="Content Placeholder 2"/>
          <p:cNvSpPr>
            <a:spLocks noGrp="1"/>
          </p:cNvSpPr>
          <p:nvPr>
            <p:ph idx="4294967295"/>
          </p:nvPr>
        </p:nvSpPr>
        <p:spPr>
          <a:xfrm>
            <a:off x="1" y="1114384"/>
            <a:ext cx="9144000" cy="5743616"/>
          </a:xfrm>
          <a:prstGeom prst="rect">
            <a:avLst/>
          </a:prstGeom>
        </p:spPr>
        <p:txBody>
          <a:bodyPr>
            <a:noAutofit/>
          </a:bodyPr>
          <a:lstStyle/>
          <a:p>
            <a:pPr marL="0" indent="0">
              <a:buNone/>
            </a:pPr>
            <a:r>
              <a:rPr lang="en-US" sz="3600" dirty="0" smtClean="0"/>
              <a:t>Process Safety Management (and RMP)    </a:t>
            </a:r>
            <a:r>
              <a:rPr lang="en-US" sz="3600" b="1" i="1" dirty="0" smtClean="0"/>
              <a:t>Opening process equipment or piping</a:t>
            </a:r>
            <a:r>
              <a:rPr lang="mr-IN" sz="3600" dirty="0" smtClean="0"/>
              <a:t>…</a:t>
            </a:r>
            <a:endParaRPr lang="en-US" sz="3600" dirty="0" smtClean="0"/>
          </a:p>
          <a:p>
            <a:pPr marL="0" indent="0">
              <a:buNone/>
            </a:pPr>
            <a:r>
              <a:rPr lang="en-US" sz="2500" i="1" dirty="0" smtClean="0"/>
              <a:t>(4) The employer shall develop and implement safe work          practices to provide for the control of hazards during                 operations such as lockout/tagout; confined space entry;          </a:t>
            </a:r>
            <a:r>
              <a:rPr lang="en-US" sz="2500" i="1" u="sng" dirty="0" smtClean="0"/>
              <a:t>opening process equipment or piping</a:t>
            </a:r>
            <a:r>
              <a:rPr lang="en-US" sz="2500" i="1" dirty="0" smtClean="0"/>
              <a:t>; and control over             entrance into a facility by maintenance, contractor,                     laboratory, or other support personnel. These safe work            practices shall apply to  employees and contractor employees.</a:t>
            </a:r>
          </a:p>
          <a:p>
            <a:pPr marL="0" indent="0">
              <a:buNone/>
            </a:pPr>
            <a:endParaRPr lang="en-US" sz="1100" dirty="0" smtClean="0"/>
          </a:p>
          <a:p>
            <a:pPr marL="0" indent="0">
              <a:buNone/>
            </a:pPr>
            <a:r>
              <a:rPr lang="en-US" sz="2500" b="1" i="1" dirty="0" smtClean="0"/>
              <a:t>LINE BREAKING </a:t>
            </a:r>
            <a:r>
              <a:rPr lang="en-US" sz="2500" dirty="0" smtClean="0"/>
              <a:t>means the intentional opening of a pipe, line, or duct that is or has been carrying flammable, corrosive, or     toxic material, an inert gas, or any fluid at a volume, pressure,  or temperature capable of causing injury.</a:t>
            </a:r>
            <a:endParaRPr lang="en-US" sz="2500" dirty="0"/>
          </a:p>
        </p:txBody>
      </p:sp>
    </p:spTree>
    <p:extLst>
      <p:ext uri="{BB962C8B-B14F-4D97-AF65-F5344CB8AC3E}">
        <p14:creationId xmlns:p14="http://schemas.microsoft.com/office/powerpoint/2010/main" val="1416452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Regulatory Requirements</a:t>
            </a:r>
          </a:p>
        </p:txBody>
      </p:sp>
      <p:sp>
        <p:nvSpPr>
          <p:cNvPr id="4" name="Content Placeholder 2"/>
          <p:cNvSpPr>
            <a:spLocks noGrp="1"/>
          </p:cNvSpPr>
          <p:nvPr>
            <p:ph idx="4294967295"/>
          </p:nvPr>
        </p:nvSpPr>
        <p:spPr>
          <a:xfrm>
            <a:off x="1" y="1114384"/>
            <a:ext cx="9144000" cy="5743616"/>
          </a:xfrm>
          <a:prstGeom prst="rect">
            <a:avLst/>
          </a:prstGeom>
        </p:spPr>
        <p:txBody>
          <a:bodyPr>
            <a:normAutofit lnSpcReduction="10000"/>
          </a:bodyPr>
          <a:lstStyle/>
          <a:p>
            <a:pPr marL="0" indent="0">
              <a:buNone/>
            </a:pPr>
            <a:r>
              <a:rPr lang="en-US" sz="3500" b="1" i="1" dirty="0"/>
              <a:t>Hot Work </a:t>
            </a:r>
            <a:r>
              <a:rPr lang="en-US" sz="3500" b="1" i="1" dirty="0" smtClean="0"/>
              <a:t>Permit @ </a:t>
            </a:r>
            <a:r>
              <a:rPr lang="en-US" sz="3500" i="1" dirty="0" smtClean="0"/>
              <a:t>PSM </a:t>
            </a:r>
            <a:r>
              <a:rPr lang="en-US" sz="3500" i="1" dirty="0" smtClean="0"/>
              <a:t>and RMP and      Grain Handling </a:t>
            </a:r>
            <a:r>
              <a:rPr lang="en-US" sz="3500" i="1" dirty="0" smtClean="0"/>
              <a:t>Facilities</a:t>
            </a:r>
            <a:endParaRPr lang="en-US" sz="3500" dirty="0" smtClean="0"/>
          </a:p>
          <a:p>
            <a:pPr marL="0" indent="0">
              <a:buNone/>
            </a:pPr>
            <a:endParaRPr lang="en-US" sz="2000" dirty="0" smtClean="0"/>
          </a:p>
          <a:p>
            <a:pPr marL="0" indent="0">
              <a:buNone/>
            </a:pPr>
            <a:r>
              <a:rPr lang="en-US" sz="2800" i="1" dirty="0" smtClean="0"/>
              <a:t>The implementation of a permit system for hot work is     intended to assure that employers maintain control over operations involving  hot work and to assure that            employees are aware of and utilize appropriate               safeguards when conducting these activities.</a:t>
            </a:r>
          </a:p>
          <a:p>
            <a:pPr marL="0" indent="0">
              <a:buNone/>
            </a:pPr>
            <a:r>
              <a:rPr lang="mr-IN" sz="2800" i="1" dirty="0" smtClean="0"/>
              <a:t>…</a:t>
            </a:r>
            <a:endParaRPr lang="en-US" sz="2800" i="1" dirty="0" smtClean="0"/>
          </a:p>
          <a:p>
            <a:pPr marL="0" indent="0">
              <a:buNone/>
            </a:pPr>
            <a:r>
              <a:rPr lang="en-US" sz="2800" i="1" dirty="0" smtClean="0"/>
              <a:t>It should be noted that the permit is not a record, but is  an authorization of the employer certifying that certain    safety precautions have been implemented prior to the  beginning of work operations.</a:t>
            </a:r>
          </a:p>
          <a:p>
            <a:pPr lvl="1"/>
            <a:endParaRPr lang="en-US" sz="2000" dirty="0" smtClean="0"/>
          </a:p>
          <a:p>
            <a:pPr lvl="1"/>
            <a:endParaRPr lang="en-US" sz="2000" dirty="0" smtClean="0"/>
          </a:p>
          <a:p>
            <a:endParaRPr lang="en-US" sz="2000" dirty="0" smtClean="0"/>
          </a:p>
          <a:p>
            <a:pPr lvl="1"/>
            <a:endParaRPr lang="en-US" sz="2000" dirty="0" smtClean="0"/>
          </a:p>
          <a:p>
            <a:pPr lvl="1"/>
            <a:endParaRPr lang="en-US" sz="2000" dirty="0"/>
          </a:p>
        </p:txBody>
      </p:sp>
    </p:spTree>
    <p:extLst>
      <p:ext uri="{BB962C8B-B14F-4D97-AF65-F5344CB8AC3E}">
        <p14:creationId xmlns:p14="http://schemas.microsoft.com/office/powerpoint/2010/main" val="3136188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Regulatory Requirements</a:t>
            </a:r>
          </a:p>
        </p:txBody>
      </p:sp>
      <p:sp>
        <p:nvSpPr>
          <p:cNvPr id="4" name="Content Placeholder 2"/>
          <p:cNvSpPr>
            <a:spLocks noGrp="1"/>
          </p:cNvSpPr>
          <p:nvPr>
            <p:ph idx="4294967295"/>
          </p:nvPr>
        </p:nvSpPr>
        <p:spPr>
          <a:xfrm>
            <a:off x="1" y="1484784"/>
            <a:ext cx="9144000" cy="5373216"/>
          </a:xfrm>
          <a:prstGeom prst="rect">
            <a:avLst/>
          </a:prstGeom>
        </p:spPr>
        <p:txBody>
          <a:bodyPr>
            <a:normAutofit/>
          </a:bodyPr>
          <a:lstStyle/>
          <a:p>
            <a:pPr marL="0" indent="0">
              <a:buNone/>
            </a:pPr>
            <a:r>
              <a:rPr lang="en-US" sz="4000" dirty="0"/>
              <a:t>1910.333(c) and NFPA 70E </a:t>
            </a:r>
            <a:r>
              <a:rPr lang="mr-IN" sz="4000" dirty="0" smtClean="0"/>
              <a:t>–</a:t>
            </a:r>
            <a:r>
              <a:rPr lang="en-US" sz="4000" dirty="0" smtClean="0"/>
              <a:t>Electrical </a:t>
            </a:r>
            <a:r>
              <a:rPr lang="en-US" sz="4000" dirty="0"/>
              <a:t>Safety Related </a:t>
            </a:r>
            <a:r>
              <a:rPr lang="en-US" sz="4000" dirty="0" smtClean="0"/>
              <a:t>Work Practices</a:t>
            </a:r>
            <a:endParaRPr lang="en-US" sz="4000" dirty="0"/>
          </a:p>
          <a:p>
            <a:pPr lvl="1"/>
            <a:r>
              <a:rPr lang="en-US" sz="3600" dirty="0"/>
              <a:t>Work practices to be used </a:t>
            </a:r>
            <a:r>
              <a:rPr lang="en-US" sz="3600" dirty="0" smtClean="0"/>
              <a:t>when work </a:t>
            </a:r>
            <a:r>
              <a:rPr lang="en-US" sz="3600" dirty="0"/>
              <a:t>is performed on or </a:t>
            </a:r>
            <a:r>
              <a:rPr lang="en-US" sz="3600" dirty="0" smtClean="0"/>
              <a:t>near electric </a:t>
            </a:r>
            <a:r>
              <a:rPr lang="en-US" sz="3600" dirty="0" smtClean="0"/>
              <a:t>circuits</a:t>
            </a:r>
            <a:endParaRPr lang="en-US" dirty="0" smtClean="0"/>
          </a:p>
          <a:p>
            <a:pPr lvl="1"/>
            <a:endParaRPr lang="en-US" dirty="0" smtClean="0"/>
          </a:p>
          <a:p>
            <a:endParaRPr lang="en-US" sz="2800" dirty="0" smtClean="0"/>
          </a:p>
          <a:p>
            <a:pPr lvl="1"/>
            <a:endParaRPr lang="en-US" dirty="0" smtClean="0"/>
          </a:p>
          <a:p>
            <a:pPr lvl="1"/>
            <a:endParaRPr lang="en-US" dirty="0"/>
          </a:p>
        </p:txBody>
      </p:sp>
    </p:spTree>
    <p:extLst>
      <p:ext uri="{BB962C8B-B14F-4D97-AF65-F5344CB8AC3E}">
        <p14:creationId xmlns:p14="http://schemas.microsoft.com/office/powerpoint/2010/main" val="34496472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821</TotalTime>
  <Words>2242</Words>
  <Application>Microsoft Macintosh PowerPoint</Application>
  <PresentationFormat>On-screen Show (4:3)</PresentationFormat>
  <Paragraphs>204</Paragraphs>
  <Slides>25</Slides>
  <Notes>0</Notes>
  <HiddenSlides>0</HiddenSlides>
  <MMClips>0</MMClip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Office Theme</vt:lpstr>
      <vt:lpstr>Custom Design</vt:lpstr>
      <vt:lpstr>PowerPoint Presentation</vt:lpstr>
      <vt:lpstr>What is a  Safe-Work-Permit System?</vt:lpstr>
      <vt:lpstr>When is a  Safe-Work-Permit needed?</vt:lpstr>
      <vt:lpstr>Why is there a need for a FORMAL  management system for SWPs?</vt:lpstr>
      <vt:lpstr>Regulatory Requirements</vt:lpstr>
      <vt:lpstr>Regulatory Requirements</vt:lpstr>
      <vt:lpstr>Regulatory Requirements</vt:lpstr>
      <vt:lpstr>Regulatory Requirements</vt:lpstr>
      <vt:lpstr>Regulatory Requirements</vt:lpstr>
      <vt:lpstr>Regulatory Requirements</vt:lpstr>
      <vt:lpstr>Best Practices</vt:lpstr>
      <vt:lpstr>Reality in PSM Covered         Process(s)</vt:lpstr>
      <vt:lpstr>KEY POINTS for a  Safe Work Permit Management System</vt:lpstr>
      <vt:lpstr>KEY POINTS for a  Safe Work Permit Management System</vt:lpstr>
      <vt:lpstr>KEY POINTS for a  Safe Work Permit Management System</vt:lpstr>
      <vt:lpstr>KEY POINTS for a  Safe Work Permit Management System</vt:lpstr>
      <vt:lpstr>SIX SIGMA D M A I C</vt:lpstr>
      <vt:lpstr>SIX SIGMA D M A I C</vt:lpstr>
      <vt:lpstr>SIX SIGMA D M A I C</vt:lpstr>
      <vt:lpstr>SIX SIGMA D M A I C</vt:lpstr>
      <vt:lpstr>SIX SIGMA D M A I C</vt:lpstr>
      <vt:lpstr>SIX SIGMA D M A I C</vt:lpstr>
      <vt:lpstr>Helpful Tips</vt:lpstr>
      <vt:lpstr>Helpful Tips</vt:lpstr>
      <vt:lpstr>QUESTIONS?</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Registered User</dc:creator>
  <cp:lastModifiedBy>Bryan Haywood</cp:lastModifiedBy>
  <cp:revision>85</cp:revision>
  <dcterms:created xsi:type="dcterms:W3CDTF">2014-04-01T16:35:38Z</dcterms:created>
  <dcterms:modified xsi:type="dcterms:W3CDTF">2017-03-08T16:15:22Z</dcterms:modified>
</cp:coreProperties>
</file>