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76" r:id="rId15"/>
    <p:sldId id="270" r:id="rId16"/>
    <p:sldId id="271" r:id="rId17"/>
    <p:sldId id="272" r:id="rId18"/>
    <p:sldId id="278" r:id="rId19"/>
    <p:sldId id="273" r:id="rId20"/>
    <p:sldId id="274" r:id="rId21"/>
    <p:sldId id="275"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yan Haywood" initials="BH"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00FFFF"/>
    <a:srgbClr val="00FF00"/>
    <a:srgbClr val="FF00FF"/>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51" autoAdjust="0"/>
    <p:restoredTop sz="98956" autoAdjust="0"/>
  </p:normalViewPr>
  <p:slideViewPr>
    <p:cSldViewPr>
      <p:cViewPr>
        <p:scale>
          <a:sx n="108" d="100"/>
          <a:sy n="108" d="100"/>
        </p:scale>
        <p:origin x="-1104" y="-11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152705" cy="152705"/>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commentAuthors" Target="commentAuthors.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11FEF1-6DE9-A84D-954D-B4792D4A90C1}" type="datetimeFigureOut">
              <a:rPr lang="en-US" smtClean="0"/>
              <a:t>6/9/17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D0A301-EA81-6849-9884-FD3539474AA6}" type="slidenum">
              <a:rPr lang="en-US" smtClean="0"/>
              <a:t>‹#›</a:t>
            </a:fld>
            <a:endParaRPr lang="en-US" dirty="0"/>
          </a:p>
        </p:txBody>
      </p:sp>
    </p:spTree>
    <p:extLst>
      <p:ext uri="{BB962C8B-B14F-4D97-AF65-F5344CB8AC3E}">
        <p14:creationId xmlns:p14="http://schemas.microsoft.com/office/powerpoint/2010/main" val="97294015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5195" y="3123590"/>
            <a:ext cx="7329840" cy="1832460"/>
          </a:xfrm>
          <a:effectLst>
            <a:outerShdw blurRad="50800" dist="38100" dir="2700000" algn="tl" rotWithShape="0">
              <a:prstClr val="black">
                <a:alpha val="40000"/>
              </a:prstClr>
            </a:outerShdw>
          </a:effectLst>
        </p:spPr>
        <p:txBody>
          <a:bodyPr>
            <a:normAutofit/>
          </a:bodyPr>
          <a:lstStyle>
            <a:lvl1pPr algn="r">
              <a:defRPr sz="3600">
                <a:solidFill>
                  <a:srgbClr val="FFC000"/>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1212490" y="1596540"/>
            <a:ext cx="7482545" cy="1068935"/>
          </a:xfrm>
        </p:spPr>
        <p:txBody>
          <a:bodyPr>
            <a:normAutofit/>
          </a:bodyPr>
          <a:lstStyle>
            <a:lvl1pPr marL="0" indent="0" algn="r">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noAutofit/>
          </a:bodyPr>
          <a:lstStyle>
            <a:lvl1pPr algn="l">
              <a:defRPr sz="4400">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212488" y="1443835"/>
            <a:ext cx="7931511" cy="503926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2490" y="833015"/>
            <a:ext cx="7016195" cy="610820"/>
          </a:xfrm>
        </p:spPr>
        <p:txBody>
          <a:bodyPr>
            <a:normAutofit/>
          </a:bodyPr>
          <a:lstStyle>
            <a:lvl1pPr algn="l">
              <a:defRPr sz="3600">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596540"/>
            <a:ext cx="6413610"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59785" y="833015"/>
            <a:ext cx="5955495" cy="610820"/>
          </a:xfrm>
        </p:spPr>
        <p:txBody>
          <a:bodyPr>
            <a:normAutofit/>
          </a:bodyPr>
          <a:lstStyle>
            <a:lvl1pPr algn="l">
              <a:defRPr sz="3600">
                <a:solidFill>
                  <a:srgbClr val="FFC000"/>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59784" y="1730202"/>
            <a:ext cx="3582073"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059784" y="2360065"/>
            <a:ext cx="3582073"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247790" y="1730202"/>
            <a:ext cx="3583480"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247790" y="2360065"/>
            <a:ext cx="3583480"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6/9/17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 Id="rId15"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199" y="1600200"/>
            <a:ext cx="854324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5" name="Picture 4" descr="SafTEngLogo.gif"/>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626100" y="6628243"/>
            <a:ext cx="1517900" cy="229756"/>
          </a:xfrm>
          <a:prstGeom prst="rect">
            <a:avLst/>
          </a:prstGeom>
        </p:spPr>
      </p:pic>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6589" y="2818180"/>
            <a:ext cx="4877409" cy="2290575"/>
          </a:xfrm>
        </p:spPr>
        <p:txBody>
          <a:bodyPr>
            <a:noAutofit/>
          </a:bodyPr>
          <a:lstStyle/>
          <a:p>
            <a:pPr algn="ctr"/>
            <a:r>
              <a:rPr lang="en-US" sz="5400" dirty="0"/>
              <a:t>Managing </a:t>
            </a:r>
            <a:br>
              <a:rPr lang="en-US" sz="5400" dirty="0"/>
            </a:br>
            <a:r>
              <a:rPr lang="en-US" sz="5400" dirty="0"/>
              <a:t>Safe Work </a:t>
            </a:r>
            <a:r>
              <a:rPr lang="en-US" sz="5400" dirty="0" smtClean="0"/>
              <a:t>Permits</a:t>
            </a:r>
            <a:endParaRPr lang="en-US" sz="5400" dirty="0"/>
          </a:p>
        </p:txBody>
      </p:sp>
    </p:spTree>
    <p:extLst>
      <p:ext uri="{BB962C8B-B14F-4D97-AF65-F5344CB8AC3E}">
        <p14:creationId xmlns:p14="http://schemas.microsoft.com/office/powerpoint/2010/main" val="3639203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sz="3200" dirty="0"/>
              <a:t>1910.333(c) and NFPA </a:t>
            </a:r>
            <a:r>
              <a:rPr lang="en-US" sz="3200" dirty="0" smtClean="0"/>
              <a:t>70E</a:t>
            </a:r>
            <a:endParaRPr lang="en-US" sz="3200" dirty="0"/>
          </a:p>
        </p:txBody>
      </p:sp>
      <p:sp>
        <p:nvSpPr>
          <p:cNvPr id="3" name="Content Placeholder 2"/>
          <p:cNvSpPr>
            <a:spLocks noGrp="1"/>
          </p:cNvSpPr>
          <p:nvPr>
            <p:ph idx="1"/>
          </p:nvPr>
        </p:nvSpPr>
        <p:spPr>
          <a:xfrm>
            <a:off x="4419296" y="1443835"/>
            <a:ext cx="4733856" cy="5344675"/>
          </a:xfrm>
        </p:spPr>
        <p:txBody>
          <a:bodyPr>
            <a:noAutofit/>
          </a:bodyPr>
          <a:lstStyle/>
          <a:p>
            <a:pPr marL="0" indent="0">
              <a:buNone/>
            </a:pPr>
            <a:r>
              <a:rPr lang="en-US" sz="2000" dirty="0" smtClean="0"/>
              <a:t>Electrical </a:t>
            </a:r>
            <a:r>
              <a:rPr lang="en-US" sz="2000" dirty="0"/>
              <a:t>Safety Related Work Practices</a:t>
            </a:r>
            <a:endParaRPr lang="en-US" sz="2000" dirty="0"/>
          </a:p>
          <a:p>
            <a:pPr marL="400050" lvl="1" indent="0">
              <a:buNone/>
            </a:pPr>
            <a:endParaRPr lang="en-US" sz="400" i="1" dirty="0" smtClean="0"/>
          </a:p>
          <a:p>
            <a:pPr marL="400050" lvl="1" indent="0">
              <a:buNone/>
            </a:pPr>
            <a:r>
              <a:rPr lang="en-US" sz="2000" i="1" dirty="0" smtClean="0"/>
              <a:t>130.2</a:t>
            </a:r>
            <a:r>
              <a:rPr lang="en-US" sz="2000" i="1" dirty="0"/>
              <a:t>(B) Energized Electrical Work Permit.</a:t>
            </a:r>
          </a:p>
          <a:p>
            <a:pPr marL="400050" lvl="1" indent="0">
              <a:buNone/>
            </a:pPr>
            <a:r>
              <a:rPr lang="en-US" sz="2000" i="1" dirty="0"/>
              <a:t>130.2(B)(1) When Required.</a:t>
            </a:r>
          </a:p>
          <a:p>
            <a:pPr marL="400050" lvl="1" indent="0">
              <a:buNone/>
            </a:pPr>
            <a:r>
              <a:rPr lang="en-US" sz="2000" i="1" dirty="0"/>
              <a:t>When energized work is permitted in accordance with 130.2(A), an energized electrical work permit shall be required under the following conditions</a:t>
            </a:r>
            <a:r>
              <a:rPr lang="en-US" sz="2000" i="1" dirty="0" smtClean="0"/>
              <a:t>:</a:t>
            </a:r>
            <a:endParaRPr lang="en-US" sz="2000" i="1" dirty="0"/>
          </a:p>
          <a:p>
            <a:pPr marL="400050" lvl="1" indent="0">
              <a:buNone/>
            </a:pPr>
            <a:r>
              <a:rPr lang="en-US" sz="2000" i="1" dirty="0"/>
              <a:t>(1</a:t>
            </a:r>
            <a:r>
              <a:rPr lang="en-US" sz="2000" i="1" dirty="0" smtClean="0"/>
              <a:t>) When </a:t>
            </a:r>
            <a:r>
              <a:rPr lang="en-US" sz="2000" i="1" dirty="0"/>
              <a:t>work is performed within the restricted approach boundary</a:t>
            </a:r>
          </a:p>
          <a:p>
            <a:pPr marL="400050" lvl="1" indent="0">
              <a:buNone/>
            </a:pPr>
            <a:r>
              <a:rPr lang="en-US" sz="2000" i="1" dirty="0"/>
              <a:t>(2</a:t>
            </a:r>
            <a:r>
              <a:rPr lang="en-US" sz="2000" i="1" dirty="0" smtClean="0"/>
              <a:t>) When </a:t>
            </a:r>
            <a:r>
              <a:rPr lang="en-US" sz="2000" i="1" dirty="0"/>
              <a:t>the employee interacts with the equipment when conductors or circuit parts are not exposed but an increased likelihood of injury from an exposure to an arc flash hazard exists</a:t>
            </a:r>
            <a:endParaRPr lang="en-US" sz="2000" i="1" dirty="0"/>
          </a:p>
        </p:txBody>
      </p:sp>
      <p:pic>
        <p:nvPicPr>
          <p:cNvPr id="4" name="Picture 3" descr="Screen Shot 2017-06-09 at 3.39.0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491" y="2054655"/>
            <a:ext cx="3353933" cy="4497935"/>
          </a:xfrm>
          <a:prstGeom prst="rect">
            <a:avLst/>
          </a:prstGeom>
        </p:spPr>
      </p:pic>
    </p:spTree>
    <p:extLst>
      <p:ext uri="{BB962C8B-B14F-4D97-AF65-F5344CB8AC3E}">
        <p14:creationId xmlns:p14="http://schemas.microsoft.com/office/powerpoint/2010/main" val="3111365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sz="3200" dirty="0"/>
              <a:t>CONTRACTORS </a:t>
            </a:r>
            <a:r>
              <a:rPr lang="en-US" sz="3200" dirty="0" smtClean="0"/>
              <a:t>&amp; PSM</a:t>
            </a:r>
            <a:r>
              <a:rPr lang="en-US" sz="3200" dirty="0"/>
              <a:t>/RMP Process(s)</a:t>
            </a:r>
            <a:endParaRPr lang="en-US" sz="3200" dirty="0"/>
          </a:p>
        </p:txBody>
      </p:sp>
      <p:sp>
        <p:nvSpPr>
          <p:cNvPr id="3" name="Content Placeholder 2"/>
          <p:cNvSpPr>
            <a:spLocks noGrp="1"/>
          </p:cNvSpPr>
          <p:nvPr>
            <p:ph idx="1"/>
          </p:nvPr>
        </p:nvSpPr>
        <p:spPr>
          <a:xfrm>
            <a:off x="1365195" y="1596540"/>
            <a:ext cx="7787955" cy="5344675"/>
          </a:xfrm>
        </p:spPr>
        <p:txBody>
          <a:bodyPr>
            <a:normAutofit fontScale="92500"/>
          </a:bodyPr>
          <a:lstStyle/>
          <a:p>
            <a:pPr marL="400050" lvl="1" indent="0">
              <a:buNone/>
            </a:pPr>
            <a:r>
              <a:rPr lang="en-US" dirty="0" smtClean="0"/>
              <a:t>1910.119(f)(4)(</a:t>
            </a:r>
            <a:r>
              <a:rPr lang="en-US" dirty="0"/>
              <a:t>iv) </a:t>
            </a:r>
            <a:r>
              <a:rPr lang="en-US" i="1" dirty="0"/>
              <a:t>The employer shall </a:t>
            </a:r>
            <a:r>
              <a:rPr lang="en-US" b="1" i="1" dirty="0" smtClean="0">
                <a:solidFill>
                  <a:srgbClr val="FFFF00"/>
                </a:solidFill>
              </a:rPr>
              <a:t>DEVELOP</a:t>
            </a:r>
            <a:r>
              <a:rPr lang="en-US" i="1" dirty="0" smtClean="0"/>
              <a:t> </a:t>
            </a:r>
            <a:r>
              <a:rPr lang="en-US" i="1" dirty="0"/>
              <a:t>and </a:t>
            </a:r>
            <a:r>
              <a:rPr lang="en-US" b="1" i="1" dirty="0" smtClean="0">
                <a:solidFill>
                  <a:srgbClr val="FFFF00"/>
                </a:solidFill>
              </a:rPr>
              <a:t>IMPLEMENT</a:t>
            </a:r>
            <a:r>
              <a:rPr lang="en-US" i="1" dirty="0" smtClean="0"/>
              <a:t> </a:t>
            </a:r>
            <a:r>
              <a:rPr lang="en-US" i="1" dirty="0"/>
              <a:t>safe work practices … to </a:t>
            </a:r>
            <a:r>
              <a:rPr lang="en-US" b="1" i="1" dirty="0" smtClean="0">
                <a:solidFill>
                  <a:srgbClr val="FF0000"/>
                </a:solidFill>
              </a:rPr>
              <a:t>CONTROL</a:t>
            </a:r>
            <a:r>
              <a:rPr lang="en-US" i="1" dirty="0" smtClean="0"/>
              <a:t> </a:t>
            </a:r>
            <a:r>
              <a:rPr lang="en-US" i="1" dirty="0"/>
              <a:t>the ENTRANCE, PRESENCE and EXIT of contract employers and contract employees in covered  process areas</a:t>
            </a:r>
            <a:r>
              <a:rPr lang="en-US" i="1" dirty="0" smtClean="0"/>
              <a:t>.</a:t>
            </a:r>
            <a:endParaRPr lang="en-US" i="1" dirty="0"/>
          </a:p>
          <a:p>
            <a:pPr marL="0" indent="0">
              <a:buNone/>
            </a:pPr>
            <a:endParaRPr lang="en-US" dirty="0"/>
          </a:p>
          <a:p>
            <a:pPr marL="400050" lvl="1" indent="0">
              <a:buNone/>
            </a:pPr>
            <a:r>
              <a:rPr lang="en-US" sz="2600" i="1" dirty="0" smtClean="0"/>
              <a:t>A </a:t>
            </a:r>
            <a:r>
              <a:rPr lang="en-US" sz="2600" b="1" i="1" u="sng" dirty="0" smtClean="0"/>
              <a:t>PERMIT SYSTEM </a:t>
            </a:r>
            <a:r>
              <a:rPr lang="en-US" sz="2600" i="1" dirty="0" smtClean="0"/>
              <a:t>or </a:t>
            </a:r>
            <a:r>
              <a:rPr lang="en-US" sz="2600" i="1" dirty="0"/>
              <a:t>work authorization system for these activities would also be helpful to all affected employers. The use of a </a:t>
            </a:r>
            <a:r>
              <a:rPr lang="en-US" sz="2600" b="1" i="1" dirty="0" smtClean="0">
                <a:solidFill>
                  <a:srgbClr val="FFFF00"/>
                </a:solidFill>
              </a:rPr>
              <a:t>WORK AUTHORIZATION SYSTEM </a:t>
            </a:r>
            <a:r>
              <a:rPr lang="en-US" sz="2600" i="1" dirty="0" smtClean="0"/>
              <a:t>keeps </a:t>
            </a:r>
            <a:r>
              <a:rPr lang="en-US" sz="2600" i="1" dirty="0"/>
              <a:t>an employer informed of contract employee activities, and as a benefit the employer will have better coordination and more management control over the work being performed in the process area.</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2489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a:t>
            </a:r>
            <a:endParaRPr lang="en-US" dirty="0"/>
          </a:p>
        </p:txBody>
      </p:sp>
      <p:sp>
        <p:nvSpPr>
          <p:cNvPr id="3" name="Content Placeholder 2"/>
          <p:cNvSpPr>
            <a:spLocks noGrp="1"/>
          </p:cNvSpPr>
          <p:nvPr>
            <p:ph idx="1"/>
          </p:nvPr>
        </p:nvSpPr>
        <p:spPr>
          <a:xfrm>
            <a:off x="1670605" y="1443835"/>
            <a:ext cx="7473394" cy="5039265"/>
          </a:xfrm>
        </p:spPr>
        <p:txBody>
          <a:bodyPr>
            <a:normAutofit/>
          </a:bodyPr>
          <a:lstStyle/>
          <a:p>
            <a:pPr marL="0" indent="0">
              <a:buNone/>
            </a:pPr>
            <a:r>
              <a:rPr lang="en-US" sz="3600" dirty="0"/>
              <a:t>Excavation/</a:t>
            </a:r>
            <a:r>
              <a:rPr lang="en-US" sz="3600" dirty="0" smtClean="0"/>
              <a:t>Trenching</a:t>
            </a:r>
            <a:endParaRPr lang="en-US" sz="3600" dirty="0"/>
          </a:p>
          <a:p>
            <a:pPr marL="0" indent="0">
              <a:buNone/>
            </a:pPr>
            <a:endParaRPr lang="en-US" sz="3600" dirty="0"/>
          </a:p>
          <a:p>
            <a:pPr marL="0" indent="0">
              <a:buNone/>
            </a:pPr>
            <a:r>
              <a:rPr lang="en-US" sz="3600" dirty="0" smtClean="0"/>
              <a:t>Working </a:t>
            </a:r>
            <a:r>
              <a:rPr lang="en-US" sz="3600" dirty="0"/>
              <a:t>@ </a:t>
            </a:r>
            <a:r>
              <a:rPr lang="en-US" sz="3600" dirty="0" smtClean="0"/>
              <a:t>Heights</a:t>
            </a:r>
            <a:endParaRPr lang="en-US" sz="3600" dirty="0"/>
          </a:p>
          <a:p>
            <a:pPr marL="0" indent="0">
              <a:buNone/>
            </a:pPr>
            <a:endParaRPr lang="en-US" sz="3600" dirty="0" smtClean="0"/>
          </a:p>
          <a:p>
            <a:pPr marL="0" indent="0">
              <a:buNone/>
            </a:pPr>
            <a:r>
              <a:rPr lang="en-US" sz="3600" dirty="0" smtClean="0"/>
              <a:t>Cranes</a:t>
            </a:r>
            <a:r>
              <a:rPr lang="en-US" sz="3600" dirty="0"/>
              <a:t>/Aerial </a:t>
            </a:r>
            <a:r>
              <a:rPr lang="en-US" sz="3600" dirty="0" smtClean="0"/>
              <a:t>Lifts</a:t>
            </a:r>
            <a:endParaRPr lang="en-US" sz="3600" dirty="0"/>
          </a:p>
          <a:p>
            <a:pPr marL="0" indent="0">
              <a:buNone/>
            </a:pPr>
            <a:endParaRPr lang="en-US" sz="3600" dirty="0"/>
          </a:p>
          <a:p>
            <a:pPr marL="0" indent="0">
              <a:buNone/>
            </a:pPr>
            <a:r>
              <a:rPr lang="en-US" sz="3600" dirty="0" smtClean="0"/>
              <a:t>LOTO</a:t>
            </a:r>
            <a:endParaRPr lang="en-US" sz="3600" dirty="0"/>
          </a:p>
        </p:txBody>
      </p:sp>
    </p:spTree>
    <p:extLst>
      <p:ext uri="{BB962C8B-B14F-4D97-AF65-F5344CB8AC3E}">
        <p14:creationId xmlns:p14="http://schemas.microsoft.com/office/powerpoint/2010/main" val="3180900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noAutofit/>
          </a:bodyPr>
          <a:lstStyle/>
          <a:p>
            <a:r>
              <a:rPr lang="en-US" sz="3200" dirty="0"/>
              <a:t>Reality in </a:t>
            </a:r>
            <a:r>
              <a:rPr lang="en-US" sz="3200" dirty="0" smtClean="0"/>
              <a:t>PSM/RMP </a:t>
            </a:r>
            <a:r>
              <a:rPr lang="en-US" sz="3200" dirty="0"/>
              <a:t>Covered Process(s</a:t>
            </a:r>
            <a:r>
              <a:rPr lang="en-US" sz="3200" dirty="0" smtClean="0"/>
              <a:t>)</a:t>
            </a:r>
            <a:endParaRPr lang="en-US" sz="3200"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A </a:t>
            </a:r>
            <a:r>
              <a:rPr lang="en-US" dirty="0"/>
              <a:t>Contractor </a:t>
            </a:r>
            <a:r>
              <a:rPr lang="en-US" dirty="0" smtClean="0"/>
              <a:t>installing welded pipe in a “pipe rack” </a:t>
            </a:r>
            <a:r>
              <a:rPr lang="en-US" dirty="0"/>
              <a:t>within a PSM/RMP covered process </a:t>
            </a:r>
            <a:r>
              <a:rPr lang="en-US" dirty="0" smtClean="0"/>
              <a:t>may require </a:t>
            </a:r>
            <a:r>
              <a:rPr lang="en-US" dirty="0"/>
              <a:t>them to be part of </a:t>
            </a:r>
          </a:p>
          <a:p>
            <a:pPr marL="514350" indent="-514350">
              <a:buFont typeface="+mj-lt"/>
              <a:buAutoNum type="arabicPeriod"/>
            </a:pPr>
            <a:r>
              <a:rPr lang="en-US" dirty="0" smtClean="0"/>
              <a:t>Contractor Work Permit</a:t>
            </a:r>
          </a:p>
          <a:p>
            <a:pPr marL="514350" indent="-514350">
              <a:buFont typeface="+mj-lt"/>
              <a:buAutoNum type="arabicPeriod"/>
            </a:pPr>
            <a:r>
              <a:rPr lang="en-US" dirty="0" smtClean="0"/>
              <a:t>LOTO Permit, </a:t>
            </a:r>
          </a:p>
          <a:p>
            <a:pPr marL="514350" indent="-514350">
              <a:buFont typeface="+mj-lt"/>
              <a:buAutoNum type="arabicPeriod"/>
            </a:pPr>
            <a:r>
              <a:rPr lang="en-US" dirty="0" smtClean="0"/>
              <a:t>Line </a:t>
            </a:r>
            <a:r>
              <a:rPr lang="en-US" dirty="0"/>
              <a:t>B</a:t>
            </a:r>
            <a:r>
              <a:rPr lang="en-US" dirty="0" smtClean="0"/>
              <a:t>reak Permit, </a:t>
            </a:r>
          </a:p>
          <a:p>
            <a:pPr marL="514350" indent="-514350">
              <a:buFont typeface="+mj-lt"/>
              <a:buAutoNum type="arabicPeriod"/>
            </a:pPr>
            <a:r>
              <a:rPr lang="en-US" dirty="0" smtClean="0"/>
              <a:t>Hot </a:t>
            </a:r>
            <a:r>
              <a:rPr lang="en-US" dirty="0"/>
              <a:t>Work </a:t>
            </a:r>
            <a:r>
              <a:rPr lang="en-US" dirty="0" smtClean="0"/>
              <a:t>Permit</a:t>
            </a:r>
          </a:p>
          <a:p>
            <a:pPr marL="514350" indent="-514350">
              <a:buFont typeface="+mj-lt"/>
              <a:buAutoNum type="arabicPeriod"/>
            </a:pPr>
            <a:r>
              <a:rPr lang="en-US" dirty="0" smtClean="0"/>
              <a:t>Aerial </a:t>
            </a:r>
            <a:r>
              <a:rPr lang="en-US" dirty="0"/>
              <a:t>Lift </a:t>
            </a:r>
            <a:r>
              <a:rPr lang="en-US" dirty="0" smtClean="0"/>
              <a:t>/Working @ Heights Permit</a:t>
            </a:r>
          </a:p>
          <a:p>
            <a:pPr marL="514350" indent="-514350">
              <a:buFont typeface="+mj-lt"/>
              <a:buAutoNum type="arabicPeriod"/>
            </a:pPr>
            <a:endParaRPr lang="en-US" dirty="0"/>
          </a:p>
          <a:p>
            <a:pPr marL="0" indent="0">
              <a:buNone/>
            </a:pPr>
            <a:r>
              <a:rPr lang="en-US" dirty="0" smtClean="0"/>
              <a:t>This work may REQUIRE  </a:t>
            </a:r>
            <a:r>
              <a:rPr lang="en-US" dirty="0"/>
              <a:t>five (5) SEPARATE work permits, often times issued by different individuals.</a:t>
            </a:r>
          </a:p>
          <a:p>
            <a:pPr marL="0" indent="0">
              <a:buNone/>
            </a:pPr>
            <a:endParaRPr lang="en-US" dirty="0"/>
          </a:p>
          <a:p>
            <a:pPr marL="0" indent="0" algn="ctr">
              <a:buNone/>
            </a:pPr>
            <a:r>
              <a:rPr lang="en-US" sz="4100" b="1" dirty="0"/>
              <a:t>LAYERS of </a:t>
            </a:r>
            <a:endParaRPr lang="en-US" sz="4100" b="1" dirty="0" smtClean="0"/>
          </a:p>
          <a:p>
            <a:pPr marL="0" indent="0" algn="ctr">
              <a:buNone/>
            </a:pPr>
            <a:r>
              <a:rPr lang="en-US" sz="4100" b="1" dirty="0" smtClean="0"/>
              <a:t>[</a:t>
            </a:r>
            <a:r>
              <a:rPr lang="en-US" sz="4100" b="1" dirty="0"/>
              <a:t>ADMINISTRATIVE] PROTECTION!</a:t>
            </a:r>
          </a:p>
        </p:txBody>
      </p:sp>
    </p:spTree>
    <p:extLst>
      <p:ext uri="{BB962C8B-B14F-4D97-AF65-F5344CB8AC3E}">
        <p14:creationId xmlns:p14="http://schemas.microsoft.com/office/powerpoint/2010/main" val="214580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65195" y="2512770"/>
            <a:ext cx="7329840" cy="1832460"/>
          </a:xfrm>
        </p:spPr>
        <p:txBody>
          <a:bodyPr>
            <a:noAutofit/>
          </a:bodyPr>
          <a:lstStyle/>
          <a:p>
            <a:pPr algn="ctr"/>
            <a:r>
              <a:rPr lang="en-US" sz="4000" dirty="0">
                <a:solidFill>
                  <a:srgbClr val="FFFF00"/>
                </a:solidFill>
              </a:rPr>
              <a:t>Developing</a:t>
            </a:r>
            <a:r>
              <a:rPr lang="en-US" sz="4000" dirty="0">
                <a:solidFill>
                  <a:schemeClr val="bg1"/>
                </a:solidFill>
              </a:rPr>
              <a:t>,</a:t>
            </a:r>
            <a:r>
              <a:rPr lang="en-US" sz="4000" dirty="0"/>
              <a:t> </a:t>
            </a:r>
            <a:r>
              <a:rPr lang="en-US" sz="4000" dirty="0">
                <a:solidFill>
                  <a:srgbClr val="FF00FF"/>
                </a:solidFill>
              </a:rPr>
              <a:t>Implementing</a:t>
            </a:r>
            <a:r>
              <a:rPr lang="en-US" sz="4000" dirty="0">
                <a:solidFill>
                  <a:srgbClr val="FFFFFF"/>
                </a:solidFill>
              </a:rPr>
              <a:t>,</a:t>
            </a:r>
            <a:r>
              <a:rPr lang="en-US" sz="4000" dirty="0"/>
              <a:t> </a:t>
            </a:r>
            <a:r>
              <a:rPr lang="en-US" sz="4000" dirty="0">
                <a:solidFill>
                  <a:srgbClr val="00FFFF"/>
                </a:solidFill>
              </a:rPr>
              <a:t>Managing</a:t>
            </a:r>
            <a:r>
              <a:rPr lang="en-US" sz="4000" dirty="0"/>
              <a:t> </a:t>
            </a:r>
            <a:r>
              <a:rPr lang="en-US" sz="4000" dirty="0" smtClean="0"/>
              <a:t/>
            </a:r>
            <a:br>
              <a:rPr lang="en-US" sz="4000" dirty="0" smtClean="0"/>
            </a:br>
            <a:r>
              <a:rPr lang="en-US" sz="4000" dirty="0" smtClean="0"/>
              <a:t>a </a:t>
            </a:r>
            <a:r>
              <a:rPr lang="en-US" sz="4000" dirty="0"/>
              <a:t>Safe Work Permit </a:t>
            </a:r>
            <a:r>
              <a:rPr lang="en-US" sz="4000" dirty="0" smtClean="0"/>
              <a:t/>
            </a:r>
            <a:br>
              <a:rPr lang="en-US" sz="4000" dirty="0" smtClean="0"/>
            </a:br>
            <a:r>
              <a:rPr lang="en-US" sz="4000" dirty="0" smtClean="0"/>
              <a:t>Management </a:t>
            </a:r>
            <a:r>
              <a:rPr lang="en-US" sz="4000" dirty="0"/>
              <a:t>System</a:t>
            </a:r>
            <a:br>
              <a:rPr lang="en-US" sz="4000" dirty="0"/>
            </a:br>
            <a:endParaRPr lang="en-US" sz="4000" dirty="0"/>
          </a:p>
        </p:txBody>
      </p:sp>
    </p:spTree>
    <p:extLst>
      <p:ext uri="{BB962C8B-B14F-4D97-AF65-F5344CB8AC3E}">
        <p14:creationId xmlns:p14="http://schemas.microsoft.com/office/powerpoint/2010/main" val="3519581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lstStyle/>
          <a:p>
            <a:r>
              <a:rPr lang="en-US" sz="4200" dirty="0" smtClean="0"/>
              <a:t>Step #1 - DEFINE the scope</a:t>
            </a:r>
            <a:endParaRPr lang="en-US" sz="4200" dirty="0"/>
          </a:p>
        </p:txBody>
      </p:sp>
      <p:sp>
        <p:nvSpPr>
          <p:cNvPr id="3" name="Content Placeholder 2"/>
          <p:cNvSpPr>
            <a:spLocks noGrp="1"/>
          </p:cNvSpPr>
          <p:nvPr>
            <p:ph idx="1"/>
          </p:nvPr>
        </p:nvSpPr>
        <p:spPr/>
        <p:txBody>
          <a:bodyPr>
            <a:normAutofit fontScale="92500"/>
          </a:bodyPr>
          <a:lstStyle/>
          <a:p>
            <a:r>
              <a:rPr lang="en-US" sz="4000" dirty="0" smtClean="0"/>
              <a:t>Establish which activities will be </a:t>
            </a:r>
            <a:r>
              <a:rPr lang="en-US" sz="4000" dirty="0" smtClean="0"/>
              <a:t>“</a:t>
            </a:r>
            <a:r>
              <a:rPr lang="en-US" sz="4000" b="1" dirty="0" smtClean="0">
                <a:solidFill>
                  <a:srgbClr val="FFFF00"/>
                </a:solidFill>
              </a:rPr>
              <a:t>PERMITTED</a:t>
            </a:r>
            <a:r>
              <a:rPr lang="en-US" sz="4000" dirty="0" smtClean="0"/>
              <a:t>” </a:t>
            </a:r>
            <a:r>
              <a:rPr lang="en-US" sz="4000" dirty="0" smtClean="0"/>
              <a:t>activities</a:t>
            </a:r>
          </a:p>
          <a:p>
            <a:pPr lvl="1"/>
            <a:r>
              <a:rPr lang="en-US" sz="3200" dirty="0" smtClean="0"/>
              <a:t>Consider </a:t>
            </a:r>
            <a:r>
              <a:rPr lang="en-US" sz="3200" dirty="0" smtClean="0"/>
              <a:t>Regulatory </a:t>
            </a:r>
            <a:r>
              <a:rPr lang="en-US" sz="3200" dirty="0"/>
              <a:t>R</a:t>
            </a:r>
            <a:r>
              <a:rPr lang="en-US" sz="3200" dirty="0" smtClean="0"/>
              <a:t>equirements </a:t>
            </a:r>
            <a:r>
              <a:rPr lang="en-US" sz="3200" dirty="0" smtClean="0"/>
              <a:t>and Best Practices</a:t>
            </a:r>
          </a:p>
          <a:p>
            <a:endParaRPr lang="en-US" sz="4000" dirty="0" smtClean="0"/>
          </a:p>
          <a:p>
            <a:r>
              <a:rPr lang="en-US" sz="4000" dirty="0" smtClean="0"/>
              <a:t>Establish ownership of EACH </a:t>
            </a:r>
            <a:r>
              <a:rPr lang="en-US" sz="4000" dirty="0" smtClean="0"/>
              <a:t>PERMIT </a:t>
            </a:r>
            <a:r>
              <a:rPr lang="en-US" sz="4000" dirty="0" smtClean="0"/>
              <a:t>to ensure permit is 100% </a:t>
            </a:r>
            <a:r>
              <a:rPr lang="en-US" sz="4000" dirty="0" smtClean="0"/>
              <a:t>compliant </a:t>
            </a:r>
            <a:r>
              <a:rPr lang="en-US" sz="4000" dirty="0" smtClean="0"/>
              <a:t>with </a:t>
            </a:r>
            <a:r>
              <a:rPr lang="en-US" sz="4000" dirty="0" smtClean="0"/>
              <a:t>respect to CONTENT</a:t>
            </a:r>
            <a:endParaRPr lang="en-US" sz="4000" dirty="0" smtClean="0"/>
          </a:p>
          <a:p>
            <a:endParaRPr lang="en-US" sz="4000" dirty="0" smtClean="0"/>
          </a:p>
        </p:txBody>
      </p:sp>
    </p:spTree>
    <p:extLst>
      <p:ext uri="{BB962C8B-B14F-4D97-AF65-F5344CB8AC3E}">
        <p14:creationId xmlns:p14="http://schemas.microsoft.com/office/powerpoint/2010/main" val="203496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8551480" cy="610820"/>
          </a:xfrm>
        </p:spPr>
        <p:txBody>
          <a:bodyPr/>
          <a:lstStyle/>
          <a:p>
            <a:r>
              <a:rPr lang="en-US" sz="4000" dirty="0" smtClean="0"/>
              <a:t>STEP #2 </a:t>
            </a:r>
            <a:r>
              <a:rPr lang="mr-IN" sz="4000" dirty="0" smtClean="0"/>
              <a:t>–</a:t>
            </a:r>
            <a:r>
              <a:rPr lang="en-US" sz="4000" dirty="0" smtClean="0"/>
              <a:t> DEFINE “competency”</a:t>
            </a:r>
            <a:endParaRPr lang="en-US" sz="4000" dirty="0"/>
          </a:p>
        </p:txBody>
      </p:sp>
      <p:sp>
        <p:nvSpPr>
          <p:cNvPr id="3" name="Content Placeholder 2"/>
          <p:cNvSpPr>
            <a:spLocks noGrp="1"/>
          </p:cNvSpPr>
          <p:nvPr>
            <p:ph idx="1"/>
          </p:nvPr>
        </p:nvSpPr>
        <p:spPr>
          <a:xfrm>
            <a:off x="1212488" y="1443835"/>
            <a:ext cx="7931511" cy="5344675"/>
          </a:xfrm>
        </p:spPr>
        <p:txBody>
          <a:bodyPr>
            <a:normAutofit fontScale="92500"/>
          </a:bodyPr>
          <a:lstStyle/>
          <a:p>
            <a:r>
              <a:rPr lang="en-US" sz="3900" dirty="0" smtClean="0"/>
              <a:t>Establish </a:t>
            </a:r>
            <a:r>
              <a:rPr lang="en-US" sz="3900" b="1" u="sng" dirty="0" smtClean="0"/>
              <a:t>WHO</a:t>
            </a:r>
            <a:r>
              <a:rPr lang="en-US" sz="3900" dirty="0" smtClean="0"/>
              <a:t> can </a:t>
            </a:r>
            <a:r>
              <a:rPr lang="en-US" sz="3900" dirty="0" smtClean="0"/>
              <a:t>be </a:t>
            </a:r>
            <a:r>
              <a:rPr lang="en-US" sz="3900" dirty="0" smtClean="0"/>
              <a:t>a </a:t>
            </a:r>
            <a:r>
              <a:rPr lang="en-US" sz="3900" dirty="0" smtClean="0"/>
              <a:t>“</a:t>
            </a:r>
            <a:r>
              <a:rPr lang="en-US" sz="3900" b="1" dirty="0" smtClean="0">
                <a:solidFill>
                  <a:srgbClr val="FFFF00"/>
                </a:solidFill>
              </a:rPr>
              <a:t>PERMIT ISSUER/APPROVER</a:t>
            </a:r>
            <a:r>
              <a:rPr lang="en-US" sz="3900" dirty="0" smtClean="0"/>
              <a:t>”</a:t>
            </a:r>
            <a:endParaRPr lang="en-US" sz="3900" dirty="0" smtClean="0"/>
          </a:p>
          <a:p>
            <a:pPr lvl="1"/>
            <a:r>
              <a:rPr lang="en-US" sz="3600" b="1" dirty="0" smtClean="0"/>
              <a:t>DEFINE</a:t>
            </a:r>
            <a:r>
              <a:rPr lang="en-US" sz="3600" dirty="0" smtClean="0"/>
              <a:t> </a:t>
            </a:r>
            <a:r>
              <a:rPr lang="en-US" sz="3600" dirty="0" smtClean="0"/>
              <a:t>the </a:t>
            </a:r>
            <a:r>
              <a:rPr lang="en-US" sz="3600" b="1" dirty="0" smtClean="0">
                <a:solidFill>
                  <a:srgbClr val="00FF00"/>
                </a:solidFill>
              </a:rPr>
              <a:t>SKILLS</a:t>
            </a:r>
            <a:r>
              <a:rPr lang="en-US" sz="3600" dirty="0" smtClean="0"/>
              <a:t>, </a:t>
            </a:r>
            <a:r>
              <a:rPr lang="en-US" sz="3600" b="1" dirty="0" smtClean="0">
                <a:solidFill>
                  <a:srgbClr val="FF00FF"/>
                </a:solidFill>
              </a:rPr>
              <a:t>EXPERIENCE</a:t>
            </a:r>
            <a:r>
              <a:rPr lang="en-US" sz="3600" dirty="0" smtClean="0"/>
              <a:t>, </a:t>
            </a:r>
            <a:r>
              <a:rPr lang="en-US" sz="3600" dirty="0" smtClean="0"/>
              <a:t>and </a:t>
            </a:r>
            <a:r>
              <a:rPr lang="en-US" sz="3600" b="1" dirty="0" smtClean="0">
                <a:solidFill>
                  <a:srgbClr val="00FFFF"/>
                </a:solidFill>
              </a:rPr>
              <a:t>KNOWLEDGE</a:t>
            </a:r>
            <a:r>
              <a:rPr lang="en-US" sz="3600" dirty="0" smtClean="0"/>
              <a:t> </a:t>
            </a:r>
            <a:r>
              <a:rPr lang="en-US" sz="3600" dirty="0" smtClean="0"/>
              <a:t>for </a:t>
            </a:r>
            <a:r>
              <a:rPr lang="en-US" sz="3600" b="1" u="sng" dirty="0" smtClean="0"/>
              <a:t>EACH</a:t>
            </a:r>
            <a:r>
              <a:rPr lang="en-US" sz="3600" dirty="0" smtClean="0"/>
              <a:t> SAFE WORK PERMIT</a:t>
            </a:r>
          </a:p>
          <a:p>
            <a:pPr lvl="2"/>
            <a:r>
              <a:rPr lang="en-US" sz="3200" dirty="0" smtClean="0"/>
              <a:t>Realize that being competent to issue one type of permit </a:t>
            </a:r>
            <a:r>
              <a:rPr lang="en-US" sz="3200" dirty="0" smtClean="0"/>
              <a:t>in one area does </a:t>
            </a:r>
            <a:r>
              <a:rPr lang="en-US" sz="3200" b="1" u="sng" dirty="0" smtClean="0">
                <a:solidFill>
                  <a:srgbClr val="FF0000"/>
                </a:solidFill>
              </a:rPr>
              <a:t>NOT</a:t>
            </a:r>
            <a:r>
              <a:rPr lang="en-US" sz="3200" dirty="0" smtClean="0"/>
              <a:t> make one competent in all </a:t>
            </a:r>
            <a:r>
              <a:rPr lang="en-US" sz="3200" dirty="0" smtClean="0"/>
              <a:t>permits in all areas!</a:t>
            </a:r>
            <a:endParaRPr lang="en-US" sz="3200" dirty="0" smtClean="0"/>
          </a:p>
          <a:p>
            <a:pPr lvl="1"/>
            <a:r>
              <a:rPr lang="en-US" sz="3600" dirty="0" smtClean="0"/>
              <a:t>Keep regulatory requirements in </a:t>
            </a:r>
            <a:r>
              <a:rPr lang="en-US" sz="3600" dirty="0" smtClean="0"/>
              <a:t>mind </a:t>
            </a:r>
            <a:endParaRPr lang="en-US" sz="3600" dirty="0" smtClean="0"/>
          </a:p>
        </p:txBody>
      </p:sp>
    </p:spTree>
    <p:extLst>
      <p:ext uri="{BB962C8B-B14F-4D97-AF65-F5344CB8AC3E}">
        <p14:creationId xmlns:p14="http://schemas.microsoft.com/office/powerpoint/2010/main" val="3600938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lstStyle/>
          <a:p>
            <a:r>
              <a:rPr lang="en-US" sz="3200" dirty="0" smtClean="0"/>
              <a:t>STEP #3 </a:t>
            </a:r>
            <a:r>
              <a:rPr lang="mr-IN" sz="3200" dirty="0" smtClean="0"/>
              <a:t>–</a:t>
            </a:r>
            <a:r>
              <a:rPr lang="en-US" sz="3200" dirty="0" smtClean="0"/>
              <a:t> </a:t>
            </a:r>
            <a:r>
              <a:rPr lang="en-US" sz="3200" dirty="0" smtClean="0"/>
              <a:t>Develop TRAINING programs </a:t>
            </a:r>
            <a:endParaRPr lang="en-US" sz="3200" dirty="0"/>
          </a:p>
        </p:txBody>
      </p:sp>
      <p:sp>
        <p:nvSpPr>
          <p:cNvPr id="3" name="Content Placeholder 2"/>
          <p:cNvSpPr>
            <a:spLocks noGrp="1"/>
          </p:cNvSpPr>
          <p:nvPr>
            <p:ph idx="1"/>
          </p:nvPr>
        </p:nvSpPr>
        <p:spPr>
          <a:xfrm>
            <a:off x="907080" y="1596540"/>
            <a:ext cx="8236919" cy="5039265"/>
          </a:xfrm>
        </p:spPr>
        <p:txBody>
          <a:bodyPr>
            <a:normAutofit fontScale="92500" lnSpcReduction="10000"/>
          </a:bodyPr>
          <a:lstStyle/>
          <a:p>
            <a:r>
              <a:rPr lang="en-US" b="1" dirty="0" smtClean="0"/>
              <a:t>DEVELOP training program(s) for EACH Permit</a:t>
            </a:r>
          </a:p>
          <a:p>
            <a:pPr lvl="1"/>
            <a:r>
              <a:rPr lang="en-US" b="1" dirty="0" smtClean="0"/>
              <a:t>Include </a:t>
            </a:r>
            <a:r>
              <a:rPr lang="en-US" b="1" dirty="0" smtClean="0">
                <a:solidFill>
                  <a:srgbClr val="FF9E1D"/>
                </a:solidFill>
              </a:rPr>
              <a:t>TESTING</a:t>
            </a:r>
            <a:r>
              <a:rPr lang="en-US" b="1" dirty="0" smtClean="0"/>
              <a:t> w/ Pass/Fail limits</a:t>
            </a:r>
          </a:p>
          <a:p>
            <a:pPr lvl="1"/>
            <a:r>
              <a:rPr lang="en-US" b="1" dirty="0" smtClean="0"/>
              <a:t>Include </a:t>
            </a:r>
            <a:r>
              <a:rPr lang="en-US" b="1" dirty="0" smtClean="0">
                <a:solidFill>
                  <a:srgbClr val="FFFF00"/>
                </a:solidFill>
              </a:rPr>
              <a:t>REQUIRED MINIMUM REFRESHER </a:t>
            </a:r>
            <a:r>
              <a:rPr lang="en-US" b="1" dirty="0" smtClean="0"/>
              <a:t>frequencies (i.e. annual, every 3 years, etc.)</a:t>
            </a:r>
          </a:p>
          <a:p>
            <a:pPr lvl="2"/>
            <a:r>
              <a:rPr lang="en-US" b="1" dirty="0" smtClean="0"/>
              <a:t>Refresher frequencies may </a:t>
            </a:r>
            <a:r>
              <a:rPr lang="en-US" b="1" u="sng" dirty="0" smtClean="0"/>
              <a:t>NOT</a:t>
            </a:r>
            <a:r>
              <a:rPr lang="en-US" b="1" dirty="0" smtClean="0"/>
              <a:t> be the same for all SWPs</a:t>
            </a:r>
            <a:endParaRPr lang="en-US" b="1" dirty="0" smtClean="0"/>
          </a:p>
          <a:p>
            <a:pPr lvl="2"/>
            <a:r>
              <a:rPr lang="en-US" b="1" dirty="0" smtClean="0"/>
              <a:t>Include other triggers for REFRESHER training (such as failing audit results)</a:t>
            </a:r>
          </a:p>
          <a:p>
            <a:pPr lvl="1"/>
            <a:r>
              <a:rPr lang="en-US" b="1" dirty="0" smtClean="0"/>
              <a:t>Training programs should include a </a:t>
            </a:r>
            <a:r>
              <a:rPr lang="en-US" b="1" dirty="0" smtClean="0">
                <a:solidFill>
                  <a:srgbClr val="00FFFF"/>
                </a:solidFill>
              </a:rPr>
              <a:t>PROBATIONARY PERIOD </a:t>
            </a:r>
            <a:r>
              <a:rPr lang="en-US" b="1" dirty="0" smtClean="0"/>
              <a:t>where students issue permits </a:t>
            </a:r>
            <a:r>
              <a:rPr lang="en-US" b="1" dirty="0" smtClean="0">
                <a:solidFill>
                  <a:srgbClr val="FF0000"/>
                </a:solidFill>
              </a:rPr>
              <a:t>UNDER TRAINED APPROVERS</a:t>
            </a:r>
          </a:p>
          <a:p>
            <a:pPr lvl="1"/>
            <a:r>
              <a:rPr lang="en-US" b="1" dirty="0" smtClean="0">
                <a:solidFill>
                  <a:srgbClr val="FF0000"/>
                </a:solidFill>
              </a:rPr>
              <a:t>MOST IMPORTANT </a:t>
            </a:r>
            <a:r>
              <a:rPr lang="mr-IN" b="1" dirty="0" smtClean="0">
                <a:solidFill>
                  <a:srgbClr val="FF0000"/>
                </a:solidFill>
              </a:rPr>
              <a:t>–</a:t>
            </a:r>
            <a:r>
              <a:rPr lang="en-US" b="1" dirty="0" smtClean="0">
                <a:solidFill>
                  <a:srgbClr val="FF0000"/>
                </a:solidFill>
              </a:rPr>
              <a:t> </a:t>
            </a:r>
            <a:r>
              <a:rPr lang="en-US" dirty="0" smtClean="0"/>
              <a:t>permit training needs to explain ALL permit requirements and WHY they are what they are (e.g. why 35’ on HW permits?)</a:t>
            </a:r>
            <a:endParaRPr lang="en-US" dirty="0" smtClean="0"/>
          </a:p>
        </p:txBody>
      </p:sp>
    </p:spTree>
    <p:extLst>
      <p:ext uri="{BB962C8B-B14F-4D97-AF65-F5344CB8AC3E}">
        <p14:creationId xmlns:p14="http://schemas.microsoft.com/office/powerpoint/2010/main" val="4005982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lstStyle/>
          <a:p>
            <a:r>
              <a:rPr lang="en-US" sz="3200" dirty="0" smtClean="0"/>
              <a:t>STEP </a:t>
            </a:r>
            <a:r>
              <a:rPr lang="en-US" sz="3200" dirty="0" smtClean="0"/>
              <a:t>#4 </a:t>
            </a:r>
            <a:r>
              <a:rPr lang="mr-IN" sz="3200" dirty="0" smtClean="0"/>
              <a:t>–</a:t>
            </a:r>
            <a:r>
              <a:rPr lang="en-US" sz="3200" dirty="0" smtClean="0"/>
              <a:t> MANAGE/MEASURE Permits  </a:t>
            </a:r>
            <a:endParaRPr lang="en-US" sz="3200" dirty="0"/>
          </a:p>
        </p:txBody>
      </p:sp>
      <p:sp>
        <p:nvSpPr>
          <p:cNvPr id="3" name="Content Placeholder 2"/>
          <p:cNvSpPr>
            <a:spLocks noGrp="1"/>
          </p:cNvSpPr>
          <p:nvPr>
            <p:ph idx="1"/>
          </p:nvPr>
        </p:nvSpPr>
        <p:spPr>
          <a:xfrm>
            <a:off x="1059786" y="1596540"/>
            <a:ext cx="8084214" cy="5039265"/>
          </a:xfrm>
        </p:spPr>
        <p:txBody>
          <a:bodyPr>
            <a:normAutofit fontScale="92500" lnSpcReduction="20000"/>
          </a:bodyPr>
          <a:lstStyle/>
          <a:p>
            <a:r>
              <a:rPr lang="en-US" sz="3200" b="1" dirty="0" smtClean="0">
                <a:solidFill>
                  <a:srgbClr val="00FF00"/>
                </a:solidFill>
              </a:rPr>
              <a:t>LIMIT</a:t>
            </a:r>
            <a:r>
              <a:rPr lang="en-US" sz="3200" dirty="0" smtClean="0"/>
              <a:t> the # of permits issued in each area/unit </a:t>
            </a:r>
            <a:r>
              <a:rPr lang="en-US" sz="3200" dirty="0" smtClean="0"/>
              <a:t>at </a:t>
            </a:r>
            <a:r>
              <a:rPr lang="en-US" sz="3200" dirty="0" smtClean="0"/>
              <a:t>same </a:t>
            </a:r>
            <a:r>
              <a:rPr lang="en-US" sz="3200" dirty="0" smtClean="0"/>
              <a:t>time - </a:t>
            </a:r>
            <a:r>
              <a:rPr lang="en-US" sz="3200" b="1" dirty="0" smtClean="0">
                <a:solidFill>
                  <a:srgbClr val="FF0000"/>
                </a:solidFill>
              </a:rPr>
              <a:t>CONTROL RISKS</a:t>
            </a:r>
          </a:p>
          <a:p>
            <a:pPr marL="457200" lvl="1" indent="0" algn="ctr">
              <a:buNone/>
            </a:pPr>
            <a:r>
              <a:rPr lang="en-US" sz="4300" b="1" dirty="0" smtClean="0">
                <a:solidFill>
                  <a:srgbClr val="FF0000"/>
                </a:solidFill>
              </a:rPr>
              <a:t>More SWPs issued = HIGHER RISKS</a:t>
            </a:r>
            <a:endParaRPr lang="en-US" sz="4300" dirty="0" smtClean="0"/>
          </a:p>
          <a:p>
            <a:pPr lvl="1"/>
            <a:r>
              <a:rPr lang="en-US" sz="3200" dirty="0" smtClean="0"/>
              <a:t>Most facilities have limited ERT capabilities to respond (Fire/HAZMAT/Rescue)</a:t>
            </a:r>
          </a:p>
          <a:p>
            <a:pPr lvl="2"/>
            <a:r>
              <a:rPr lang="en-US" sz="2800" dirty="0" smtClean="0"/>
              <a:t>Hotwork</a:t>
            </a:r>
          </a:p>
          <a:p>
            <a:pPr lvl="2"/>
            <a:r>
              <a:rPr lang="en-US" sz="2800" dirty="0" smtClean="0"/>
              <a:t>Line Break/Process Openings</a:t>
            </a:r>
          </a:p>
          <a:p>
            <a:pPr lvl="2"/>
            <a:r>
              <a:rPr lang="en-US" sz="2800" dirty="0" smtClean="0"/>
              <a:t>PRCS Entries</a:t>
            </a:r>
          </a:p>
          <a:p>
            <a:pPr lvl="1"/>
            <a:endParaRPr lang="en-US" sz="3200" dirty="0"/>
          </a:p>
          <a:p>
            <a:pPr lvl="1"/>
            <a:r>
              <a:rPr lang="en-US" sz="3200" b="1" dirty="0" smtClean="0"/>
              <a:t>CRITICAL</a:t>
            </a:r>
            <a:r>
              <a:rPr lang="en-US" sz="3200" dirty="0" smtClean="0"/>
              <a:t> during Shutdowns/</a:t>
            </a:r>
            <a:r>
              <a:rPr lang="en-US" sz="3200" dirty="0" smtClean="0"/>
              <a:t>Outages</a:t>
            </a:r>
          </a:p>
          <a:p>
            <a:pPr lvl="1"/>
            <a:r>
              <a:rPr lang="en-US" sz="3200" dirty="0" smtClean="0"/>
              <a:t>Site emergency CANCELS/VOIDS ALL SWPs</a:t>
            </a:r>
            <a:endParaRPr lang="en-US" sz="3200" dirty="0" smtClean="0"/>
          </a:p>
        </p:txBody>
      </p:sp>
    </p:spTree>
    <p:extLst>
      <p:ext uri="{BB962C8B-B14F-4D97-AF65-F5344CB8AC3E}">
        <p14:creationId xmlns:p14="http://schemas.microsoft.com/office/powerpoint/2010/main" val="2406021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a:t>
            </a:r>
            <a:r>
              <a:rPr lang="en-US" dirty="0" smtClean="0"/>
              <a:t>#5 </a:t>
            </a:r>
            <a:r>
              <a:rPr lang="mr-IN" dirty="0" smtClean="0"/>
              <a:t>–</a:t>
            </a:r>
            <a:r>
              <a:rPr lang="en-US" dirty="0" smtClean="0"/>
              <a:t> Audit Permits</a:t>
            </a:r>
            <a:endParaRPr lang="en-US" dirty="0"/>
          </a:p>
        </p:txBody>
      </p:sp>
      <p:sp>
        <p:nvSpPr>
          <p:cNvPr id="3" name="Content Placeholder 2"/>
          <p:cNvSpPr>
            <a:spLocks noGrp="1"/>
          </p:cNvSpPr>
          <p:nvPr>
            <p:ph idx="1"/>
          </p:nvPr>
        </p:nvSpPr>
        <p:spPr>
          <a:xfrm>
            <a:off x="1212488" y="1596540"/>
            <a:ext cx="7931511" cy="5039265"/>
          </a:xfrm>
        </p:spPr>
        <p:txBody>
          <a:bodyPr>
            <a:normAutofit fontScale="92500" lnSpcReduction="20000"/>
          </a:bodyPr>
          <a:lstStyle/>
          <a:p>
            <a:r>
              <a:rPr lang="en-US" sz="3600" b="1" dirty="0" smtClean="0">
                <a:solidFill>
                  <a:srgbClr val="FF9E1D"/>
                </a:solidFill>
              </a:rPr>
              <a:t>FIELD AUDITS </a:t>
            </a:r>
            <a:r>
              <a:rPr lang="en-US" sz="3600" dirty="0" smtClean="0"/>
              <a:t>are CRITICAL</a:t>
            </a:r>
          </a:p>
          <a:p>
            <a:pPr lvl="1"/>
            <a:r>
              <a:rPr lang="en-US" sz="3600" dirty="0" smtClean="0"/>
              <a:t>Permit(s) issued properly?</a:t>
            </a:r>
          </a:p>
          <a:p>
            <a:pPr lvl="2"/>
            <a:r>
              <a:rPr lang="en-US" sz="3200" dirty="0" smtClean="0"/>
              <a:t>Person “authorized”</a:t>
            </a:r>
          </a:p>
          <a:p>
            <a:pPr lvl="2"/>
            <a:r>
              <a:rPr lang="en-US" sz="3200" dirty="0" smtClean="0"/>
              <a:t>Permit completely filled out</a:t>
            </a:r>
          </a:p>
          <a:p>
            <a:pPr lvl="1"/>
            <a:r>
              <a:rPr lang="en-US" sz="3600" dirty="0" smtClean="0"/>
              <a:t>Personnel working under permit properly?</a:t>
            </a:r>
          </a:p>
          <a:p>
            <a:pPr lvl="2"/>
            <a:r>
              <a:rPr lang="en-US" sz="3200" dirty="0" smtClean="0"/>
              <a:t>Working within scope of work?</a:t>
            </a:r>
          </a:p>
          <a:p>
            <a:pPr lvl="2"/>
            <a:r>
              <a:rPr lang="en-US" sz="3200" dirty="0" smtClean="0"/>
              <a:t>Working within the permitted area?</a:t>
            </a:r>
          </a:p>
          <a:p>
            <a:pPr lvl="2"/>
            <a:r>
              <a:rPr lang="en-US" sz="3200" dirty="0" smtClean="0"/>
              <a:t>Personnel wearing required PPE?</a:t>
            </a:r>
          </a:p>
          <a:p>
            <a:pPr lvl="2"/>
            <a:r>
              <a:rPr lang="en-US" sz="3200" dirty="0" smtClean="0"/>
              <a:t>Personnel understand emergency protocols?</a:t>
            </a:r>
          </a:p>
          <a:p>
            <a:pPr marL="457200" lvl="1" indent="0">
              <a:buNone/>
            </a:pPr>
            <a:endParaRPr lang="en-US" sz="3600" dirty="0"/>
          </a:p>
        </p:txBody>
      </p:sp>
    </p:spTree>
    <p:extLst>
      <p:ext uri="{BB962C8B-B14F-4D97-AF65-F5344CB8AC3E}">
        <p14:creationId xmlns:p14="http://schemas.microsoft.com/office/powerpoint/2010/main" val="66280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lstStyle/>
          <a:p>
            <a:r>
              <a:rPr lang="en-US" sz="4000" dirty="0" smtClean="0"/>
              <a:t>What is a “Safe Work Permit</a:t>
            </a:r>
            <a:r>
              <a:rPr lang="en-US" sz="4000" dirty="0" smtClean="0"/>
              <a:t>”?</a:t>
            </a:r>
            <a:endParaRPr lang="en-US" sz="4000" dirty="0"/>
          </a:p>
        </p:txBody>
      </p:sp>
      <p:sp>
        <p:nvSpPr>
          <p:cNvPr id="3" name="Content Placeholder 2"/>
          <p:cNvSpPr>
            <a:spLocks noGrp="1"/>
          </p:cNvSpPr>
          <p:nvPr>
            <p:ph idx="1"/>
          </p:nvPr>
        </p:nvSpPr>
        <p:spPr/>
        <p:txBody>
          <a:bodyPr>
            <a:noAutofit/>
          </a:bodyPr>
          <a:lstStyle/>
          <a:p>
            <a:r>
              <a:rPr lang="en-US" sz="3200" dirty="0"/>
              <a:t>A Safe Work Permit (SWP) is a </a:t>
            </a:r>
            <a:r>
              <a:rPr lang="en-US" sz="3200" b="1" dirty="0">
                <a:solidFill>
                  <a:srgbClr val="FF00FF"/>
                </a:solidFill>
              </a:rPr>
              <a:t>WRITTEN</a:t>
            </a:r>
            <a:r>
              <a:rPr lang="en-US" sz="3200" dirty="0"/>
              <a:t> document which </a:t>
            </a:r>
            <a:r>
              <a:rPr lang="en-US" sz="3200" b="1" dirty="0">
                <a:solidFill>
                  <a:srgbClr val="FF00FF"/>
                </a:solidFill>
              </a:rPr>
              <a:t>SPECIFICALLY DEFINES THE WORK </a:t>
            </a:r>
            <a:r>
              <a:rPr lang="en-US" sz="3200" dirty="0"/>
              <a:t>to be done </a:t>
            </a:r>
            <a:r>
              <a:rPr lang="en-US" sz="3200" b="1" u="sng" dirty="0">
                <a:solidFill>
                  <a:srgbClr val="FFFF00"/>
                </a:solidFill>
              </a:rPr>
              <a:t>AND</a:t>
            </a:r>
            <a:r>
              <a:rPr lang="en-US" sz="3200" dirty="0"/>
              <a:t> the </a:t>
            </a:r>
            <a:r>
              <a:rPr lang="en-US" sz="3200" b="1" dirty="0">
                <a:solidFill>
                  <a:srgbClr val="FF00FF"/>
                </a:solidFill>
              </a:rPr>
              <a:t>SPECIFIC PRECAUTIONS </a:t>
            </a:r>
            <a:r>
              <a:rPr lang="en-US" sz="3200" dirty="0"/>
              <a:t>to be taken</a:t>
            </a:r>
            <a:r>
              <a:rPr lang="en-US" sz="3200" dirty="0" smtClean="0"/>
              <a:t>.</a:t>
            </a:r>
          </a:p>
          <a:p>
            <a:pPr marL="0" indent="0" algn="ctr">
              <a:buNone/>
            </a:pPr>
            <a:endParaRPr lang="en-US" b="1" dirty="0" smtClean="0"/>
          </a:p>
          <a:p>
            <a:pPr marL="0" indent="0" algn="ctr">
              <a:buNone/>
            </a:pPr>
            <a:r>
              <a:rPr lang="en-US" b="1" dirty="0" smtClean="0"/>
              <a:t>We </a:t>
            </a:r>
            <a:r>
              <a:rPr lang="en-US" b="1" dirty="0"/>
              <a:t>MUST recognize that a SWP is merely an </a:t>
            </a:r>
            <a:r>
              <a:rPr lang="en-US" b="1" dirty="0">
                <a:solidFill>
                  <a:srgbClr val="00FF00"/>
                </a:solidFill>
              </a:rPr>
              <a:t>ADMINISTRATIVE CONTROL </a:t>
            </a:r>
            <a:r>
              <a:rPr lang="en-US" b="1" dirty="0"/>
              <a:t>and will </a:t>
            </a:r>
            <a:r>
              <a:rPr lang="en-US" b="1" u="sng" dirty="0"/>
              <a:t>ONLY</a:t>
            </a:r>
            <a:r>
              <a:rPr lang="en-US" b="1" dirty="0"/>
              <a:t> bring the level of safety </a:t>
            </a:r>
            <a:r>
              <a:rPr lang="en-US" b="1" dirty="0" smtClean="0"/>
              <a:t>desired when </a:t>
            </a:r>
            <a:r>
              <a:rPr lang="en-US" b="1" dirty="0"/>
              <a:t>the permit-to-work system is </a:t>
            </a:r>
            <a:r>
              <a:rPr lang="en-US" b="1" dirty="0">
                <a:solidFill>
                  <a:srgbClr val="FFFF00"/>
                </a:solidFill>
              </a:rPr>
              <a:t>DEVELOPED</a:t>
            </a:r>
            <a:r>
              <a:rPr lang="en-US" b="1" dirty="0"/>
              <a:t>, </a:t>
            </a:r>
            <a:r>
              <a:rPr lang="en-US" b="1" dirty="0">
                <a:solidFill>
                  <a:srgbClr val="FF6600"/>
                </a:solidFill>
              </a:rPr>
              <a:t>IMPLEMENTED</a:t>
            </a:r>
            <a:r>
              <a:rPr lang="en-US" b="1" dirty="0"/>
              <a:t>, and </a:t>
            </a:r>
            <a:r>
              <a:rPr lang="en-US" b="1" dirty="0">
                <a:solidFill>
                  <a:srgbClr val="0000FF"/>
                </a:solidFill>
              </a:rPr>
              <a:t>MANAGED</a:t>
            </a:r>
            <a:r>
              <a:rPr lang="en-US" b="1" dirty="0"/>
              <a:t> properly!</a:t>
            </a:r>
          </a:p>
          <a:p>
            <a:endParaRPr lang="en-US" sz="3200" dirty="0"/>
          </a:p>
          <a:p>
            <a:endParaRPr lang="en-US" sz="3200" dirty="0"/>
          </a:p>
          <a:p>
            <a:endParaRPr lang="en-US" sz="3200" dirty="0"/>
          </a:p>
          <a:p>
            <a:endParaRPr lang="en-US" sz="3200" dirty="0"/>
          </a:p>
        </p:txBody>
      </p:sp>
    </p:spTree>
    <p:extLst>
      <p:ext uri="{BB962C8B-B14F-4D97-AF65-F5344CB8AC3E}">
        <p14:creationId xmlns:p14="http://schemas.microsoft.com/office/powerpoint/2010/main" val="2141547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a:t>
            </a:r>
            <a:r>
              <a:rPr lang="en-US" dirty="0" smtClean="0"/>
              <a:t>#5 </a:t>
            </a:r>
            <a:r>
              <a:rPr lang="mr-IN" dirty="0" smtClean="0"/>
              <a:t>–</a:t>
            </a:r>
            <a:r>
              <a:rPr lang="en-US" dirty="0" smtClean="0"/>
              <a:t> Audit Permits</a:t>
            </a:r>
            <a:endParaRPr lang="en-US" dirty="0"/>
          </a:p>
        </p:txBody>
      </p:sp>
      <p:sp>
        <p:nvSpPr>
          <p:cNvPr id="3" name="Content Placeholder 2"/>
          <p:cNvSpPr>
            <a:spLocks noGrp="1"/>
          </p:cNvSpPr>
          <p:nvPr>
            <p:ph idx="1"/>
          </p:nvPr>
        </p:nvSpPr>
        <p:spPr>
          <a:xfrm>
            <a:off x="1212488" y="1596540"/>
            <a:ext cx="7931511" cy="5039265"/>
          </a:xfrm>
        </p:spPr>
        <p:txBody>
          <a:bodyPr>
            <a:normAutofit/>
          </a:bodyPr>
          <a:lstStyle/>
          <a:p>
            <a:r>
              <a:rPr lang="en-US" sz="3600" b="1" dirty="0" smtClean="0">
                <a:solidFill>
                  <a:srgbClr val="FF9E1D"/>
                </a:solidFill>
              </a:rPr>
              <a:t>DESK-TOP AUDITS </a:t>
            </a:r>
            <a:r>
              <a:rPr lang="en-US" sz="3600" dirty="0" smtClean="0"/>
              <a:t>are CRITICAL</a:t>
            </a:r>
          </a:p>
          <a:p>
            <a:pPr lvl="1"/>
            <a:r>
              <a:rPr lang="en-US" sz="3600" dirty="0" smtClean="0"/>
              <a:t>Permit(s) ISSUED properly?</a:t>
            </a:r>
          </a:p>
          <a:p>
            <a:pPr lvl="1"/>
            <a:r>
              <a:rPr lang="en-US" sz="3600" dirty="0" smtClean="0"/>
              <a:t>Permits CLOSED properly?</a:t>
            </a:r>
          </a:p>
          <a:p>
            <a:endParaRPr lang="en-US" sz="3600" dirty="0"/>
          </a:p>
          <a:p>
            <a:r>
              <a:rPr lang="en-US" sz="3600" dirty="0" smtClean="0"/>
              <a:t>KEEP SCORE!</a:t>
            </a:r>
          </a:p>
          <a:p>
            <a:pPr lvl="1"/>
            <a:r>
              <a:rPr lang="en-US" sz="3600" dirty="0" smtClean="0"/>
              <a:t>Trend your findings</a:t>
            </a:r>
          </a:p>
        </p:txBody>
      </p:sp>
    </p:spTree>
    <p:extLst>
      <p:ext uri="{BB962C8B-B14F-4D97-AF65-F5344CB8AC3E}">
        <p14:creationId xmlns:p14="http://schemas.microsoft.com/office/powerpoint/2010/main" val="4127988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a:t>
            </a:r>
            <a:r>
              <a:rPr lang="en-US" dirty="0" smtClean="0"/>
              <a:t>#6 </a:t>
            </a:r>
            <a:r>
              <a:rPr lang="mr-IN" dirty="0" smtClean="0"/>
              <a:t>–</a:t>
            </a:r>
            <a:r>
              <a:rPr lang="en-US" dirty="0" smtClean="0"/>
              <a:t> IMPROVE process</a:t>
            </a:r>
            <a:endParaRPr lang="en-US" dirty="0"/>
          </a:p>
        </p:txBody>
      </p:sp>
      <p:sp>
        <p:nvSpPr>
          <p:cNvPr id="3" name="Content Placeholder 2"/>
          <p:cNvSpPr>
            <a:spLocks noGrp="1"/>
          </p:cNvSpPr>
          <p:nvPr>
            <p:ph idx="1"/>
          </p:nvPr>
        </p:nvSpPr>
        <p:spPr/>
        <p:txBody>
          <a:bodyPr>
            <a:normAutofit/>
          </a:bodyPr>
          <a:lstStyle/>
          <a:p>
            <a:r>
              <a:rPr lang="en-US" sz="3200" dirty="0" smtClean="0"/>
              <a:t>Based on data from the field audits and desk-top audits DEVELOP an IMPROVEMENT PLAN</a:t>
            </a:r>
          </a:p>
          <a:p>
            <a:r>
              <a:rPr lang="en-US" sz="3200" dirty="0" smtClean="0"/>
              <a:t>Plan may include:</a:t>
            </a:r>
          </a:p>
          <a:p>
            <a:pPr lvl="1"/>
            <a:r>
              <a:rPr lang="en-US" sz="3200" dirty="0" smtClean="0"/>
              <a:t>Revising program(s) and permit(s)</a:t>
            </a:r>
          </a:p>
          <a:p>
            <a:pPr lvl="1"/>
            <a:r>
              <a:rPr lang="en-US" sz="3200" dirty="0" smtClean="0"/>
              <a:t>Revising “competency” for authorizers</a:t>
            </a:r>
          </a:p>
          <a:p>
            <a:pPr lvl="1"/>
            <a:r>
              <a:rPr lang="en-US" sz="3200" dirty="0" smtClean="0"/>
              <a:t>Retraining authorizers</a:t>
            </a:r>
          </a:p>
          <a:p>
            <a:pPr lvl="1"/>
            <a:r>
              <a:rPr lang="en-US" sz="3200" dirty="0" smtClean="0"/>
              <a:t>Retraining receivers</a:t>
            </a:r>
            <a:endParaRPr lang="en-US" sz="3200" dirty="0"/>
          </a:p>
        </p:txBody>
      </p:sp>
    </p:spTree>
    <p:extLst>
      <p:ext uri="{BB962C8B-B14F-4D97-AF65-F5344CB8AC3E}">
        <p14:creationId xmlns:p14="http://schemas.microsoft.com/office/powerpoint/2010/main" val="2518332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1212488" y="1443835"/>
            <a:ext cx="7931511" cy="5344675"/>
          </a:xfrm>
        </p:spPr>
        <p:txBody>
          <a:bodyPr>
            <a:normAutofit lnSpcReduction="10000"/>
          </a:bodyPr>
          <a:lstStyle/>
          <a:p>
            <a:r>
              <a:rPr lang="en-US" b="1" dirty="0" smtClean="0"/>
              <a:t>STEP 1</a:t>
            </a:r>
            <a:r>
              <a:rPr lang="en-US" dirty="0" smtClean="0"/>
              <a:t> </a:t>
            </a:r>
            <a:r>
              <a:rPr lang="mr-IN" dirty="0" smtClean="0"/>
              <a:t>–</a:t>
            </a:r>
            <a:r>
              <a:rPr lang="en-US" dirty="0" smtClean="0"/>
              <a:t> </a:t>
            </a:r>
            <a:r>
              <a:rPr lang="en-US" sz="2400" dirty="0" smtClean="0"/>
              <a:t>DEFINE the SCOPE of your SWP mgt system</a:t>
            </a:r>
          </a:p>
          <a:p>
            <a:endParaRPr lang="en-US" b="1" dirty="0" smtClean="0"/>
          </a:p>
          <a:p>
            <a:r>
              <a:rPr lang="en-US" b="1" dirty="0" smtClean="0"/>
              <a:t>STEP 2</a:t>
            </a:r>
            <a:r>
              <a:rPr lang="en-US" dirty="0" smtClean="0"/>
              <a:t> </a:t>
            </a:r>
            <a:r>
              <a:rPr lang="mr-IN" dirty="0" smtClean="0"/>
              <a:t>–</a:t>
            </a:r>
            <a:r>
              <a:rPr lang="en-US" dirty="0" smtClean="0"/>
              <a:t> </a:t>
            </a:r>
            <a:r>
              <a:rPr lang="en-US" sz="2400" dirty="0" smtClean="0"/>
              <a:t>DEFINE COMPETENCY of Permit Approvers</a:t>
            </a:r>
          </a:p>
          <a:p>
            <a:endParaRPr lang="en-US" b="1" dirty="0" smtClean="0"/>
          </a:p>
          <a:p>
            <a:r>
              <a:rPr lang="en-US" b="1" dirty="0" smtClean="0"/>
              <a:t>STEP 3</a:t>
            </a:r>
            <a:r>
              <a:rPr lang="en-US" dirty="0" smtClean="0"/>
              <a:t> </a:t>
            </a:r>
            <a:r>
              <a:rPr lang="mr-IN" dirty="0" smtClean="0"/>
              <a:t>–</a:t>
            </a:r>
            <a:r>
              <a:rPr lang="en-US" dirty="0" smtClean="0"/>
              <a:t> </a:t>
            </a:r>
            <a:r>
              <a:rPr lang="en-US" sz="2400" dirty="0" smtClean="0"/>
              <a:t>Develop TRAINING PROGRAM</a:t>
            </a:r>
            <a:endParaRPr lang="en-US" dirty="0" smtClean="0"/>
          </a:p>
          <a:p>
            <a:endParaRPr lang="en-US" b="1" dirty="0" smtClean="0"/>
          </a:p>
          <a:p>
            <a:r>
              <a:rPr lang="en-US" b="1" dirty="0" smtClean="0"/>
              <a:t>STEP 4</a:t>
            </a:r>
            <a:r>
              <a:rPr lang="en-US" dirty="0" smtClean="0"/>
              <a:t> </a:t>
            </a:r>
            <a:r>
              <a:rPr lang="mr-IN" dirty="0" smtClean="0"/>
              <a:t>–</a:t>
            </a:r>
            <a:r>
              <a:rPr lang="en-US" dirty="0" smtClean="0"/>
              <a:t> </a:t>
            </a:r>
            <a:r>
              <a:rPr lang="en-US" sz="2400" dirty="0" smtClean="0"/>
              <a:t>MANAGE permits DAILY</a:t>
            </a:r>
            <a:endParaRPr lang="en-US" dirty="0" smtClean="0"/>
          </a:p>
          <a:p>
            <a:endParaRPr lang="en-US" b="1" dirty="0" smtClean="0"/>
          </a:p>
          <a:p>
            <a:r>
              <a:rPr lang="en-US" b="1" dirty="0" smtClean="0"/>
              <a:t>STEP 5</a:t>
            </a:r>
            <a:r>
              <a:rPr lang="en-US" dirty="0" smtClean="0"/>
              <a:t> </a:t>
            </a:r>
            <a:r>
              <a:rPr lang="mr-IN" dirty="0" smtClean="0"/>
              <a:t>–</a:t>
            </a:r>
            <a:r>
              <a:rPr lang="en-US" dirty="0" smtClean="0"/>
              <a:t> </a:t>
            </a:r>
            <a:r>
              <a:rPr lang="en-US" sz="2400" dirty="0" smtClean="0"/>
              <a:t>AUDIT, AUDIT, AUDIT, AUDIT and then AUDIT!</a:t>
            </a:r>
          </a:p>
          <a:p>
            <a:endParaRPr lang="en-US" b="1" dirty="0" smtClean="0"/>
          </a:p>
          <a:p>
            <a:r>
              <a:rPr lang="en-US" b="1" dirty="0" smtClean="0"/>
              <a:t>STEP 6</a:t>
            </a:r>
            <a:r>
              <a:rPr lang="en-US" dirty="0" smtClean="0"/>
              <a:t> </a:t>
            </a:r>
            <a:r>
              <a:rPr lang="mr-IN" dirty="0" smtClean="0"/>
              <a:t>–</a:t>
            </a:r>
            <a:r>
              <a:rPr lang="en-US" dirty="0" smtClean="0"/>
              <a:t> </a:t>
            </a:r>
            <a:r>
              <a:rPr lang="en-US" sz="2400" dirty="0" smtClean="0"/>
              <a:t>IMPROVEMENT PLAN based on data from audits</a:t>
            </a:r>
            <a:endParaRPr lang="en-US" sz="2400" dirty="0"/>
          </a:p>
        </p:txBody>
      </p:sp>
    </p:spTree>
    <p:extLst>
      <p:ext uri="{BB962C8B-B14F-4D97-AF65-F5344CB8AC3E}">
        <p14:creationId xmlns:p14="http://schemas.microsoft.com/office/powerpoint/2010/main" val="216676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noAutofit/>
          </a:bodyPr>
          <a:lstStyle/>
          <a:p>
            <a:r>
              <a:rPr lang="en-US" sz="3200" dirty="0" smtClean="0"/>
              <a:t>What is a “SWP Management System</a:t>
            </a:r>
            <a:r>
              <a:rPr lang="en-US" sz="3200" dirty="0" smtClean="0"/>
              <a:t>”?</a:t>
            </a:r>
            <a:endParaRPr lang="en-US" sz="3200" b="1" dirty="0"/>
          </a:p>
        </p:txBody>
      </p:sp>
      <p:sp>
        <p:nvSpPr>
          <p:cNvPr id="3" name="Content Placeholder 2"/>
          <p:cNvSpPr>
            <a:spLocks noGrp="1"/>
          </p:cNvSpPr>
          <p:nvPr>
            <p:ph idx="1"/>
          </p:nvPr>
        </p:nvSpPr>
        <p:spPr>
          <a:xfrm>
            <a:off x="1212489" y="1648068"/>
            <a:ext cx="7787956" cy="4987738"/>
          </a:xfrm>
        </p:spPr>
        <p:txBody>
          <a:bodyPr>
            <a:normAutofit/>
          </a:bodyPr>
          <a:lstStyle/>
          <a:p>
            <a:pPr marL="0" indent="0">
              <a:buNone/>
            </a:pPr>
            <a:r>
              <a:rPr lang="en-US" sz="3200" dirty="0"/>
              <a:t>A Safe-Work-Permit </a:t>
            </a:r>
            <a:r>
              <a:rPr lang="en-US" sz="3200" dirty="0" smtClean="0"/>
              <a:t>Management System </a:t>
            </a:r>
            <a:r>
              <a:rPr lang="en-US" sz="3200" dirty="0"/>
              <a:t>is a </a:t>
            </a:r>
            <a:r>
              <a:rPr lang="en-US" sz="3200" b="1" u="sng" dirty="0">
                <a:solidFill>
                  <a:srgbClr val="FF00FF"/>
                </a:solidFill>
              </a:rPr>
              <a:t>FORMAL </a:t>
            </a:r>
            <a:r>
              <a:rPr lang="en-US" sz="3200" b="1" u="sng" dirty="0" smtClean="0">
                <a:solidFill>
                  <a:srgbClr val="FF00FF"/>
                </a:solidFill>
              </a:rPr>
              <a:t>- WRITTEN </a:t>
            </a:r>
            <a:r>
              <a:rPr lang="en-US" sz="3200" b="1" dirty="0">
                <a:solidFill>
                  <a:srgbClr val="FF00FF"/>
                </a:solidFill>
              </a:rPr>
              <a:t>MANAGEMENT SYSTEM </a:t>
            </a:r>
            <a:r>
              <a:rPr lang="en-US" sz="3200" dirty="0"/>
              <a:t>used to control certain types of work  that are </a:t>
            </a:r>
            <a:r>
              <a:rPr lang="en-US" sz="3200" dirty="0" smtClean="0"/>
              <a:t>considered</a:t>
            </a:r>
            <a:r>
              <a:rPr lang="mr-IN" sz="3200" dirty="0" smtClean="0"/>
              <a:t>…</a:t>
            </a:r>
            <a:r>
              <a:rPr lang="en-US" sz="3200" dirty="0" smtClean="0"/>
              <a:t> </a:t>
            </a:r>
          </a:p>
          <a:p>
            <a:r>
              <a:rPr lang="en-US" sz="3200" b="1" dirty="0" smtClean="0">
                <a:solidFill>
                  <a:srgbClr val="FFFF00"/>
                </a:solidFill>
              </a:rPr>
              <a:t>NON</a:t>
            </a:r>
            <a:r>
              <a:rPr lang="en-US" sz="3200" b="1" dirty="0">
                <a:solidFill>
                  <a:srgbClr val="FFFF00"/>
                </a:solidFill>
              </a:rPr>
              <a:t>-</a:t>
            </a:r>
            <a:r>
              <a:rPr lang="en-US" sz="3200" b="1" dirty="0" smtClean="0">
                <a:solidFill>
                  <a:srgbClr val="FFFF00"/>
                </a:solidFill>
              </a:rPr>
              <a:t>ROUTINE, </a:t>
            </a:r>
            <a:r>
              <a:rPr lang="en-US" sz="3200" dirty="0" smtClean="0"/>
              <a:t>and/or </a:t>
            </a:r>
          </a:p>
          <a:p>
            <a:r>
              <a:rPr lang="en-US" sz="3200" dirty="0" smtClean="0"/>
              <a:t>prese</a:t>
            </a:r>
            <a:r>
              <a:rPr lang="en-US" sz="3200" dirty="0" smtClean="0"/>
              <a:t>nt</a:t>
            </a:r>
            <a:r>
              <a:rPr lang="en-US" sz="3200" b="1" dirty="0" smtClean="0">
                <a:solidFill>
                  <a:srgbClr val="FFFF00"/>
                </a:solidFill>
              </a:rPr>
              <a:t> </a:t>
            </a:r>
            <a:r>
              <a:rPr lang="en-US" sz="3200" b="1" dirty="0" smtClean="0">
                <a:solidFill>
                  <a:srgbClr val="FF9E1D"/>
                </a:solidFill>
              </a:rPr>
              <a:t>POTENTIAL SERIOUS HAZARDS</a:t>
            </a:r>
            <a:r>
              <a:rPr lang="en-US" sz="3200" dirty="0" smtClean="0"/>
              <a:t>,</a:t>
            </a:r>
            <a:r>
              <a:rPr lang="en-US" sz="3200" b="1" dirty="0" smtClean="0">
                <a:solidFill>
                  <a:srgbClr val="FFFF00"/>
                </a:solidFill>
              </a:rPr>
              <a:t> </a:t>
            </a:r>
            <a:r>
              <a:rPr lang="en-US" sz="3200" dirty="0" smtClean="0">
                <a:solidFill>
                  <a:srgbClr val="FFFFFF"/>
                </a:solidFill>
              </a:rPr>
              <a:t>and/</a:t>
            </a:r>
            <a:r>
              <a:rPr lang="en-US" sz="3200" dirty="0" smtClean="0"/>
              <a:t>or </a:t>
            </a:r>
          </a:p>
          <a:p>
            <a:r>
              <a:rPr lang="en-US" sz="3200" dirty="0" smtClean="0"/>
              <a:t>take </a:t>
            </a:r>
            <a:r>
              <a:rPr lang="en-US" sz="3200" dirty="0"/>
              <a:t>place in </a:t>
            </a:r>
            <a:r>
              <a:rPr lang="en-US" sz="3200" b="1" dirty="0">
                <a:solidFill>
                  <a:srgbClr val="FF0000"/>
                </a:solidFill>
              </a:rPr>
              <a:t>POTENTIALLY HAZARDOUS WORK </a:t>
            </a:r>
            <a:r>
              <a:rPr lang="en-US" sz="3200" b="1" dirty="0" smtClean="0">
                <a:solidFill>
                  <a:srgbClr val="FF0000"/>
                </a:solidFill>
              </a:rPr>
              <a:t>LOCATIONS</a:t>
            </a:r>
            <a:endParaRPr lang="en-US" sz="3200" dirty="0"/>
          </a:p>
          <a:p>
            <a:pPr marL="0" indent="0">
              <a:buNone/>
            </a:pPr>
            <a:endParaRPr lang="en-US" sz="3200" dirty="0"/>
          </a:p>
          <a:p>
            <a:pPr marL="0" indent="0">
              <a:buNone/>
            </a:pPr>
            <a:endParaRPr lang="en-US" sz="3200" dirty="0"/>
          </a:p>
        </p:txBody>
      </p:sp>
    </p:spTree>
    <p:extLst>
      <p:ext uri="{BB962C8B-B14F-4D97-AF65-F5344CB8AC3E}">
        <p14:creationId xmlns:p14="http://schemas.microsoft.com/office/powerpoint/2010/main" val="2238332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When is a Safe-Work-Permit needed?</a:t>
            </a:r>
          </a:p>
        </p:txBody>
      </p:sp>
      <p:sp>
        <p:nvSpPr>
          <p:cNvPr id="3" name="Content Placeholder 2"/>
          <p:cNvSpPr>
            <a:spLocks noGrp="1"/>
          </p:cNvSpPr>
          <p:nvPr>
            <p:ph idx="1"/>
          </p:nvPr>
        </p:nvSpPr>
        <p:spPr/>
        <p:txBody>
          <a:bodyPr>
            <a:normAutofit/>
          </a:bodyPr>
          <a:lstStyle/>
          <a:p>
            <a:r>
              <a:rPr lang="en-US" dirty="0"/>
              <a:t>A SWP is needed when </a:t>
            </a:r>
            <a:r>
              <a:rPr lang="en-US" b="1" dirty="0">
                <a:solidFill>
                  <a:srgbClr val="FF00FF"/>
                </a:solidFill>
              </a:rPr>
              <a:t>HAZARDOUS WORK ACTIVITY </a:t>
            </a:r>
            <a:r>
              <a:rPr lang="en-US" dirty="0"/>
              <a:t>can </a:t>
            </a:r>
            <a:r>
              <a:rPr lang="en-US" b="1" u="sng" dirty="0"/>
              <a:t>ONLY</a:t>
            </a:r>
            <a:r>
              <a:rPr lang="en-US" dirty="0"/>
              <a:t> be carried out if normal safeguards (i.e. written and approved procedures) are </a:t>
            </a:r>
            <a:r>
              <a:rPr lang="en-US" b="1" dirty="0">
                <a:solidFill>
                  <a:srgbClr val="FFFF00"/>
                </a:solidFill>
              </a:rPr>
              <a:t>NOT</a:t>
            </a:r>
            <a:r>
              <a:rPr lang="en-US" dirty="0"/>
              <a:t> in place to </a:t>
            </a:r>
            <a:r>
              <a:rPr lang="en-US" b="1" dirty="0">
                <a:solidFill>
                  <a:srgbClr val="FF0000"/>
                </a:solidFill>
              </a:rPr>
              <a:t>MANAGE THE RISKS </a:t>
            </a:r>
            <a:r>
              <a:rPr lang="en-US" dirty="0"/>
              <a:t>associated with the work or when </a:t>
            </a:r>
            <a:r>
              <a:rPr lang="en-US" b="1" dirty="0" smtClean="0">
                <a:solidFill>
                  <a:srgbClr val="FF9E1D"/>
                </a:solidFill>
              </a:rPr>
              <a:t>NEW HAZARDS </a:t>
            </a:r>
            <a:r>
              <a:rPr lang="en-US" dirty="0" smtClean="0"/>
              <a:t>are </a:t>
            </a:r>
            <a:r>
              <a:rPr lang="en-US" dirty="0"/>
              <a:t>introduced/ created by the </a:t>
            </a:r>
            <a:r>
              <a:rPr lang="en-US" dirty="0" smtClean="0"/>
              <a:t>work.</a:t>
            </a:r>
            <a:endParaRPr lang="en-US" dirty="0"/>
          </a:p>
          <a:p>
            <a:pPr marL="0" indent="0">
              <a:buNone/>
            </a:pPr>
            <a:r>
              <a:rPr lang="en-US" dirty="0" smtClean="0"/>
              <a:t>Examples </a:t>
            </a:r>
            <a:r>
              <a:rPr lang="en-US" dirty="0"/>
              <a:t>are: </a:t>
            </a:r>
            <a:endParaRPr lang="en-US" dirty="0" smtClean="0"/>
          </a:p>
          <a:p>
            <a:pPr marL="857250" lvl="2" indent="0">
              <a:buNone/>
            </a:pPr>
            <a:endParaRPr lang="en-US" dirty="0" smtClean="0">
              <a:solidFill>
                <a:srgbClr val="FF9E1D"/>
              </a:solidFill>
            </a:endParaRPr>
          </a:p>
          <a:p>
            <a:pPr marL="857250" lvl="2" indent="0">
              <a:buNone/>
            </a:pPr>
            <a:endParaRPr lang="en-US" dirty="0">
              <a:solidFill>
                <a:srgbClr val="996633"/>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86045885"/>
              </p:ext>
            </p:extLst>
          </p:nvPr>
        </p:nvGraphicFramePr>
        <p:xfrm>
          <a:off x="1517900" y="4650640"/>
          <a:ext cx="7482545" cy="1828800"/>
        </p:xfrm>
        <a:graphic>
          <a:graphicData uri="http://schemas.openxmlformats.org/drawingml/2006/table">
            <a:tbl>
              <a:tblPr firstRow="1" bandRow="1">
                <a:tableStyleId>{2D5ABB26-0587-4C30-8999-92F81FD0307C}</a:tableStyleId>
              </a:tblPr>
              <a:tblGrid>
                <a:gridCol w="4428445"/>
                <a:gridCol w="3054100"/>
              </a:tblGrid>
              <a:tr h="30541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400" b="1" dirty="0" smtClean="0">
                          <a:solidFill>
                            <a:srgbClr val="996633"/>
                          </a:solidFill>
                        </a:rPr>
                        <a:t>Line Breaking/Opening Process</a:t>
                      </a:r>
                    </a:p>
                  </a:txBody>
                  <a:tcPr/>
                </a:tc>
                <a:tc>
                  <a:txBody>
                    <a:bodyPr/>
                    <a:lstStyle/>
                    <a:p>
                      <a:r>
                        <a:rPr lang="en-US" sz="2400" b="1" dirty="0" smtClean="0">
                          <a:solidFill>
                            <a:srgbClr val="00FF00"/>
                          </a:solidFill>
                        </a:rPr>
                        <a:t>Excavating/Trenching</a:t>
                      </a:r>
                      <a:endParaRPr lang="en-US" sz="2400" b="1" dirty="0"/>
                    </a:p>
                  </a:txBody>
                  <a:tcPr/>
                </a:tc>
              </a:tr>
              <a:tr h="370840">
                <a:tc>
                  <a:txBody>
                    <a:bodyPr/>
                    <a:lstStyle/>
                    <a:p>
                      <a:r>
                        <a:rPr lang="en-US" sz="2400" b="1" dirty="0" smtClean="0">
                          <a:solidFill>
                            <a:srgbClr val="FF00FF"/>
                          </a:solidFill>
                        </a:rPr>
                        <a:t>Contractor Work</a:t>
                      </a:r>
                      <a:endParaRPr lang="en-US" sz="2400" b="1" dirty="0"/>
                    </a:p>
                  </a:txBody>
                  <a:tcPr/>
                </a:tc>
                <a:tc>
                  <a:txBody>
                    <a:bodyPr/>
                    <a:lstStyle/>
                    <a:p>
                      <a:r>
                        <a:rPr lang="en-US" sz="2400" b="1" dirty="0" smtClean="0">
                          <a:solidFill>
                            <a:srgbClr val="FF9E1D"/>
                          </a:solidFill>
                        </a:rPr>
                        <a:t>PRCS Entry</a:t>
                      </a:r>
                      <a:endParaRPr lang="en-US" sz="2400" b="1" dirty="0"/>
                    </a:p>
                  </a:txBody>
                  <a:tcPr/>
                </a:tc>
              </a:tr>
              <a:tr h="370840">
                <a:tc>
                  <a:txBody>
                    <a:bodyPr/>
                    <a:lstStyle/>
                    <a:p>
                      <a:r>
                        <a:rPr lang="en-US" sz="2400" b="1" dirty="0" smtClean="0">
                          <a:solidFill>
                            <a:srgbClr val="FF0000"/>
                          </a:solidFill>
                        </a:rPr>
                        <a:t>Hot Work</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solidFill>
                            <a:srgbClr val="FFFF00"/>
                          </a:solidFill>
                        </a:rPr>
                        <a:t>Live electrical work</a:t>
                      </a:r>
                      <a:endParaRPr lang="en-US" sz="2400" b="1" dirty="0" smtClean="0"/>
                    </a:p>
                  </a:txBody>
                  <a:tcPr/>
                </a:tc>
              </a:tr>
              <a:tr h="370840">
                <a:tc>
                  <a:txBody>
                    <a:bodyPr/>
                    <a:lstStyle/>
                    <a:p>
                      <a:r>
                        <a:rPr lang="en-US" sz="2400" b="1" dirty="0" smtClean="0">
                          <a:solidFill>
                            <a:srgbClr val="00FFFF"/>
                          </a:solidFill>
                        </a:rPr>
                        <a:t>Working @ Heights</a:t>
                      </a:r>
                      <a:endParaRPr lang="en-US" sz="2400" b="1" dirty="0"/>
                    </a:p>
                  </a:txBody>
                  <a:tcPr/>
                </a:tc>
                <a:tc>
                  <a:txBody>
                    <a:bodyPr/>
                    <a:lstStyle/>
                    <a:p>
                      <a:endParaRPr lang="en-US" sz="2400" b="1" dirty="0"/>
                    </a:p>
                  </a:txBody>
                  <a:tcPr/>
                </a:tc>
              </a:tr>
            </a:tbl>
          </a:graphicData>
        </a:graphic>
      </p:graphicFrame>
    </p:spTree>
    <p:extLst>
      <p:ext uri="{BB962C8B-B14F-4D97-AF65-F5344CB8AC3E}">
        <p14:creationId xmlns:p14="http://schemas.microsoft.com/office/powerpoint/2010/main" val="145446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lstStyle/>
          <a:p>
            <a:r>
              <a:rPr lang="en-US" sz="2600" dirty="0"/>
              <a:t>Why is there a need for a </a:t>
            </a:r>
            <a:r>
              <a:rPr lang="en-US" sz="2600" dirty="0" smtClean="0"/>
              <a:t>management system?</a:t>
            </a:r>
            <a:endParaRPr lang="en-US" sz="2600" dirty="0"/>
          </a:p>
        </p:txBody>
      </p:sp>
      <p:sp>
        <p:nvSpPr>
          <p:cNvPr id="3" name="Content Placeholder 2"/>
          <p:cNvSpPr>
            <a:spLocks noGrp="1"/>
          </p:cNvSpPr>
          <p:nvPr>
            <p:ph idx="1"/>
          </p:nvPr>
        </p:nvSpPr>
        <p:spPr>
          <a:xfrm>
            <a:off x="907080" y="1443834"/>
            <a:ext cx="8236920" cy="5344676"/>
          </a:xfrm>
        </p:spPr>
        <p:txBody>
          <a:bodyPr>
            <a:noAutofit/>
          </a:bodyPr>
          <a:lstStyle/>
          <a:p>
            <a:r>
              <a:rPr lang="en-US" sz="2400" dirty="0"/>
              <a:t>A </a:t>
            </a:r>
            <a:r>
              <a:rPr lang="en-US" sz="2400" dirty="0" smtClean="0"/>
              <a:t>safety survey conducted by a safety agency showed that 1/3 of all accidents in the chemical industry were maintenance-related.</a:t>
            </a:r>
            <a:endParaRPr lang="en-US" sz="2400" dirty="0"/>
          </a:p>
          <a:p>
            <a:r>
              <a:rPr lang="en-US" sz="2400" dirty="0"/>
              <a:t>The largest single cause being </a:t>
            </a:r>
            <a:r>
              <a:rPr lang="en-US" sz="2400" b="1" dirty="0">
                <a:solidFill>
                  <a:srgbClr val="FF0000"/>
                </a:solidFill>
              </a:rPr>
              <a:t>A LACK OF, OR DEFICIENCY </a:t>
            </a:r>
            <a:r>
              <a:rPr lang="en-US" sz="2400" dirty="0"/>
              <a:t>in, </a:t>
            </a:r>
            <a:r>
              <a:rPr lang="en-US" sz="2400" b="1" dirty="0" smtClean="0">
                <a:solidFill>
                  <a:srgbClr val="FFFF00"/>
                </a:solidFill>
              </a:rPr>
              <a:t>SAFE-WORK-PERMIT-SYSTEMS</a:t>
            </a:r>
          </a:p>
          <a:p>
            <a:pPr lvl="1"/>
            <a:r>
              <a:rPr lang="en-US" sz="2100" dirty="0" smtClean="0"/>
              <a:t>2</a:t>
            </a:r>
            <a:r>
              <a:rPr lang="en-US" sz="2100" dirty="0"/>
              <a:t>/3 of companies were </a:t>
            </a:r>
            <a:r>
              <a:rPr lang="en-US" sz="2100" b="1" dirty="0">
                <a:solidFill>
                  <a:srgbClr val="FF0000"/>
                </a:solidFill>
              </a:rPr>
              <a:t>NOT CHECKING</a:t>
            </a:r>
            <a:r>
              <a:rPr lang="en-US" sz="2100" dirty="0"/>
              <a:t> safety systems adequately</a:t>
            </a:r>
          </a:p>
          <a:p>
            <a:pPr lvl="1"/>
            <a:r>
              <a:rPr lang="en-US" sz="2100" dirty="0"/>
              <a:t>2/3 of safe work permits did not adequately </a:t>
            </a:r>
            <a:r>
              <a:rPr lang="en-US" sz="2100" b="1" dirty="0">
                <a:solidFill>
                  <a:srgbClr val="FF00FF"/>
                </a:solidFill>
              </a:rPr>
              <a:t>IDENTIFY KNOWN AND  POTENTIAL HAZARDS</a:t>
            </a:r>
          </a:p>
          <a:p>
            <a:pPr lvl="1"/>
            <a:r>
              <a:rPr lang="en-US" sz="2100" dirty="0" smtClean="0"/>
              <a:t>1</a:t>
            </a:r>
            <a:r>
              <a:rPr lang="en-US" sz="2100" dirty="0"/>
              <a:t>/3 of permits were </a:t>
            </a:r>
            <a:r>
              <a:rPr lang="en-US" sz="2100" b="1" dirty="0">
                <a:solidFill>
                  <a:srgbClr val="FF00FF"/>
                </a:solidFill>
              </a:rPr>
              <a:t>UNCLEAR ON WHAT PPE </a:t>
            </a:r>
            <a:r>
              <a:rPr lang="en-US" sz="2100" dirty="0"/>
              <a:t>was required for the specific task(s)</a:t>
            </a:r>
          </a:p>
          <a:p>
            <a:pPr lvl="1"/>
            <a:r>
              <a:rPr lang="en-US" sz="2100" dirty="0"/>
              <a:t>1/4 of permits did not deal adequately with </a:t>
            </a:r>
            <a:r>
              <a:rPr lang="en-US" sz="2100" b="1" dirty="0">
                <a:solidFill>
                  <a:srgbClr val="00FFFF"/>
                </a:solidFill>
              </a:rPr>
              <a:t>FORMAL HAND-</a:t>
            </a:r>
            <a:r>
              <a:rPr lang="en-US" sz="2100" b="1" dirty="0" smtClean="0">
                <a:solidFill>
                  <a:srgbClr val="00FFFF"/>
                </a:solidFill>
              </a:rPr>
              <a:t>BACK </a:t>
            </a:r>
            <a:r>
              <a:rPr lang="en-US" sz="2100" b="1" dirty="0">
                <a:solidFill>
                  <a:srgbClr val="00FFFF"/>
                </a:solidFill>
              </a:rPr>
              <a:t>OF EQUIPMENT/AREA</a:t>
            </a:r>
            <a:r>
              <a:rPr lang="en-US" sz="2100" dirty="0"/>
              <a:t> once maintenance work had finished</a:t>
            </a:r>
          </a:p>
          <a:p>
            <a:pPr lvl="1"/>
            <a:r>
              <a:rPr lang="en-US" sz="2100" dirty="0" smtClean="0"/>
              <a:t>In </a:t>
            </a:r>
            <a:r>
              <a:rPr lang="en-US" sz="2100" dirty="0"/>
              <a:t>many cases little thought had been given to permit form </a:t>
            </a:r>
            <a:r>
              <a:rPr lang="en-US" sz="2100" dirty="0" smtClean="0"/>
              <a:t>design</a:t>
            </a:r>
          </a:p>
          <a:p>
            <a:pPr marL="457200" lvl="1" indent="0">
              <a:buNone/>
            </a:pPr>
            <a:endParaRPr lang="en-US" sz="1200" dirty="0" smtClean="0"/>
          </a:p>
          <a:p>
            <a:pPr marL="457200" lvl="1" indent="0">
              <a:buNone/>
            </a:pPr>
            <a:r>
              <a:rPr lang="en-US" sz="1200" dirty="0"/>
              <a:t> </a:t>
            </a:r>
            <a:r>
              <a:rPr lang="en-US" sz="1200" dirty="0" smtClean="0"/>
              <a:t>Source: UK’s Health &amp; Safety Executive (HSE)</a:t>
            </a:r>
            <a:endParaRPr lang="en-US" sz="1200" dirty="0"/>
          </a:p>
        </p:txBody>
      </p:sp>
    </p:spTree>
    <p:extLst>
      <p:ext uri="{BB962C8B-B14F-4D97-AF65-F5344CB8AC3E}">
        <p14:creationId xmlns:p14="http://schemas.microsoft.com/office/powerpoint/2010/main" val="227179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Regulatory Requirements</a:t>
            </a:r>
          </a:p>
        </p:txBody>
      </p:sp>
      <p:sp>
        <p:nvSpPr>
          <p:cNvPr id="3" name="Content Placeholder 2"/>
          <p:cNvSpPr>
            <a:spLocks noGrp="1"/>
          </p:cNvSpPr>
          <p:nvPr>
            <p:ph idx="1"/>
          </p:nvPr>
        </p:nvSpPr>
        <p:spPr>
          <a:xfrm>
            <a:off x="1059786" y="1443834"/>
            <a:ext cx="8084214" cy="5344675"/>
          </a:xfrm>
        </p:spPr>
        <p:txBody>
          <a:bodyPr>
            <a:normAutofit fontScale="92500" lnSpcReduction="10000"/>
          </a:bodyPr>
          <a:lstStyle/>
          <a:p>
            <a:r>
              <a:rPr lang="en-US" sz="2400" dirty="0" smtClean="0"/>
              <a:t>Some </a:t>
            </a:r>
            <a:r>
              <a:rPr lang="en-US" sz="2400" dirty="0"/>
              <a:t>OSHA standards and Consensus Standards </a:t>
            </a:r>
            <a:r>
              <a:rPr lang="en-US" sz="2400" b="1" dirty="0">
                <a:solidFill>
                  <a:srgbClr val="FF0000"/>
                </a:solidFill>
              </a:rPr>
              <a:t>REQUIRE</a:t>
            </a:r>
            <a:r>
              <a:rPr lang="en-US" sz="2400" dirty="0"/>
              <a:t>      “safe work permit(s)” for specific hazardous work activities:</a:t>
            </a:r>
          </a:p>
          <a:p>
            <a:pPr lvl="1"/>
            <a:r>
              <a:rPr lang="en-US" sz="2400" dirty="0"/>
              <a:t>Entering Permit Required Confined Spaces</a:t>
            </a:r>
          </a:p>
          <a:p>
            <a:pPr lvl="1"/>
            <a:r>
              <a:rPr lang="en-US" sz="2400" dirty="0"/>
              <a:t>Welding, Cutting, Brazing (e.g. HOTWORK)</a:t>
            </a:r>
          </a:p>
          <a:p>
            <a:pPr lvl="1"/>
            <a:r>
              <a:rPr lang="en-US" sz="2400" dirty="0"/>
              <a:t>Live Electrical Work (NFPA 70E)</a:t>
            </a:r>
          </a:p>
          <a:p>
            <a:endParaRPr lang="en-US" sz="2400" dirty="0" smtClean="0"/>
          </a:p>
          <a:p>
            <a:r>
              <a:rPr lang="en-US" sz="2400" dirty="0" smtClean="0"/>
              <a:t>BEST </a:t>
            </a:r>
            <a:r>
              <a:rPr lang="en-US" sz="2400" dirty="0"/>
              <a:t>PRACTICES also suggest that other </a:t>
            </a:r>
            <a:r>
              <a:rPr lang="en-US" sz="2400" b="1" dirty="0">
                <a:solidFill>
                  <a:srgbClr val="FF0000"/>
                </a:solidFill>
              </a:rPr>
              <a:t>HIGH HAZARD      ACTIVITIES</a:t>
            </a:r>
            <a:r>
              <a:rPr lang="en-US" sz="2400" dirty="0"/>
              <a:t> be managed via a “safe work permit”</a:t>
            </a:r>
          </a:p>
          <a:p>
            <a:pPr lvl="1"/>
            <a:r>
              <a:rPr lang="en-US" sz="2400" dirty="0"/>
              <a:t>Line Break/Process Opening* (PSM/RMP)</a:t>
            </a:r>
          </a:p>
          <a:p>
            <a:pPr lvl="1"/>
            <a:r>
              <a:rPr lang="en-US" sz="2400" dirty="0"/>
              <a:t>Lockout/Tagout (LOTO)</a:t>
            </a:r>
          </a:p>
          <a:p>
            <a:pPr lvl="1"/>
            <a:r>
              <a:rPr lang="en-US" sz="2400" dirty="0"/>
              <a:t>Cranes (Critical Lifts)</a:t>
            </a:r>
          </a:p>
          <a:p>
            <a:pPr lvl="2"/>
            <a:r>
              <a:rPr lang="en-US" sz="2100" dirty="0" smtClean="0"/>
              <a:t>Lifting personnel</a:t>
            </a:r>
          </a:p>
          <a:p>
            <a:pPr lvl="2"/>
            <a:r>
              <a:rPr lang="en-US" sz="2100" dirty="0"/>
              <a:t>E</a:t>
            </a:r>
            <a:r>
              <a:rPr lang="en-US" sz="2100" dirty="0" smtClean="0"/>
              <a:t>xceeding 75% capacity</a:t>
            </a:r>
            <a:endParaRPr lang="en-US" sz="2100" dirty="0"/>
          </a:p>
          <a:p>
            <a:pPr lvl="2"/>
            <a:r>
              <a:rPr lang="en-US" sz="2100" dirty="0" smtClean="0"/>
              <a:t>Lifting </a:t>
            </a:r>
            <a:r>
              <a:rPr lang="en-US" sz="2100" dirty="0"/>
              <a:t>over LIVE PSM/RMP processes </a:t>
            </a:r>
            <a:endParaRPr lang="en-US" sz="2100" dirty="0" smtClean="0"/>
          </a:p>
          <a:p>
            <a:pPr lvl="1"/>
            <a:r>
              <a:rPr lang="en-US" sz="2400" dirty="0" smtClean="0"/>
              <a:t>Excavation</a:t>
            </a:r>
            <a:r>
              <a:rPr lang="en-US" sz="2400" dirty="0"/>
              <a:t>/</a:t>
            </a:r>
            <a:r>
              <a:rPr lang="en-US" sz="2400" dirty="0" smtClean="0"/>
              <a:t>Trenching</a:t>
            </a:r>
            <a:endParaRPr lang="en-US" sz="2400" dirty="0"/>
          </a:p>
        </p:txBody>
      </p:sp>
    </p:spTree>
    <p:extLst>
      <p:ext uri="{BB962C8B-B14F-4D97-AF65-F5344CB8AC3E}">
        <p14:creationId xmlns:p14="http://schemas.microsoft.com/office/powerpoint/2010/main" val="3816833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6"/>
            <a:ext cx="7482545" cy="610820"/>
          </a:xfrm>
        </p:spPr>
        <p:txBody>
          <a:bodyPr/>
          <a:lstStyle/>
          <a:p>
            <a:r>
              <a:rPr lang="en-US" sz="3200" dirty="0"/>
              <a:t>Permit Required Confined Spaces (PRCS)</a:t>
            </a:r>
            <a:endParaRPr lang="en-US" sz="3200" dirty="0"/>
          </a:p>
        </p:txBody>
      </p:sp>
      <p:sp>
        <p:nvSpPr>
          <p:cNvPr id="3" name="Content Placeholder 2"/>
          <p:cNvSpPr>
            <a:spLocks noGrp="1"/>
          </p:cNvSpPr>
          <p:nvPr>
            <p:ph idx="1"/>
          </p:nvPr>
        </p:nvSpPr>
        <p:spPr>
          <a:xfrm>
            <a:off x="1365195" y="1443835"/>
            <a:ext cx="7778804" cy="5039265"/>
          </a:xfrm>
        </p:spPr>
        <p:txBody>
          <a:bodyPr>
            <a:normAutofit/>
          </a:bodyPr>
          <a:lstStyle/>
          <a:p>
            <a:pPr marL="0" indent="0">
              <a:buNone/>
            </a:pPr>
            <a:r>
              <a:rPr lang="en-US" sz="3200" i="1" dirty="0" smtClean="0"/>
              <a:t>1910.146 </a:t>
            </a:r>
            <a:r>
              <a:rPr lang="en-US" sz="3200" i="1" dirty="0"/>
              <a:t>(e) </a:t>
            </a:r>
            <a:r>
              <a:rPr lang="en-US" sz="3200" b="1" i="1" dirty="0">
                <a:solidFill>
                  <a:srgbClr val="FF0000"/>
                </a:solidFill>
              </a:rPr>
              <a:t>Permit </a:t>
            </a:r>
            <a:r>
              <a:rPr lang="en-US" sz="3200" b="1" i="1" dirty="0" smtClean="0">
                <a:solidFill>
                  <a:srgbClr val="FF0000"/>
                </a:solidFill>
              </a:rPr>
              <a:t>system</a:t>
            </a:r>
          </a:p>
          <a:p>
            <a:pPr marL="1257300" lvl="2" indent="-457200">
              <a:buAutoNum type="arabicParenBoth"/>
            </a:pPr>
            <a:r>
              <a:rPr lang="en-US" sz="2800" i="1" dirty="0" smtClean="0"/>
              <a:t>Before </a:t>
            </a:r>
            <a:r>
              <a:rPr lang="en-US" sz="2800" i="1" dirty="0"/>
              <a:t>entry is authorized, the employer shall document the completion of measures required by paragraph (d)(3) of this section by preparing an entry permit</a:t>
            </a:r>
            <a:r>
              <a:rPr lang="en-US" sz="2800" i="1" dirty="0" smtClean="0"/>
              <a:t>.</a:t>
            </a:r>
            <a:endParaRPr lang="en-US" sz="2800" i="1" dirty="0"/>
          </a:p>
          <a:p>
            <a:endParaRPr lang="en-US" dirty="0"/>
          </a:p>
          <a:p>
            <a:pPr marL="0" indent="0">
              <a:buNone/>
            </a:pPr>
            <a:r>
              <a:rPr lang="en-US" i="1" dirty="0"/>
              <a:t>PERMIT SYSTEM </a:t>
            </a:r>
            <a:r>
              <a:rPr lang="en-US" dirty="0"/>
              <a:t>means the employer's </a:t>
            </a:r>
            <a:r>
              <a:rPr lang="en-US" b="1" dirty="0" smtClean="0">
                <a:solidFill>
                  <a:srgbClr val="FF0000"/>
                </a:solidFill>
              </a:rPr>
              <a:t>WRITTEN PROCEDURE</a:t>
            </a:r>
            <a:r>
              <a:rPr lang="en-US" dirty="0" smtClean="0"/>
              <a:t> </a:t>
            </a:r>
            <a:r>
              <a:rPr lang="en-US" dirty="0"/>
              <a:t>for </a:t>
            </a:r>
            <a:r>
              <a:rPr lang="en-US" b="1" i="1" u="sng" dirty="0"/>
              <a:t>preparing</a:t>
            </a:r>
            <a:r>
              <a:rPr lang="en-US" dirty="0"/>
              <a:t> and </a:t>
            </a:r>
            <a:r>
              <a:rPr lang="en-US" b="1" u="sng" dirty="0"/>
              <a:t>issuing</a:t>
            </a:r>
            <a:r>
              <a:rPr lang="en-US" dirty="0"/>
              <a:t> permits for entry and for returning the permit space to service following termination of entry.</a:t>
            </a:r>
          </a:p>
        </p:txBody>
      </p:sp>
    </p:spTree>
    <p:extLst>
      <p:ext uri="{BB962C8B-B14F-4D97-AF65-F5344CB8AC3E}">
        <p14:creationId xmlns:p14="http://schemas.microsoft.com/office/powerpoint/2010/main" val="3299223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i="1" dirty="0"/>
              <a:t>Opening process equipment or </a:t>
            </a:r>
            <a:r>
              <a:rPr lang="en-US" sz="3200" i="1" dirty="0" smtClean="0"/>
              <a:t>piping</a:t>
            </a:r>
            <a:endParaRPr lang="en-US" sz="3200" dirty="0"/>
          </a:p>
        </p:txBody>
      </p:sp>
      <p:sp>
        <p:nvSpPr>
          <p:cNvPr id="3" name="Content Placeholder 2"/>
          <p:cNvSpPr>
            <a:spLocks noGrp="1"/>
          </p:cNvSpPr>
          <p:nvPr>
            <p:ph idx="1"/>
          </p:nvPr>
        </p:nvSpPr>
        <p:spPr>
          <a:xfrm>
            <a:off x="1221639" y="1596540"/>
            <a:ext cx="7931511" cy="5344675"/>
          </a:xfrm>
        </p:spPr>
        <p:txBody>
          <a:bodyPr>
            <a:normAutofit fontScale="85000" lnSpcReduction="20000"/>
          </a:bodyPr>
          <a:lstStyle/>
          <a:p>
            <a:pPr marL="0" indent="0">
              <a:buNone/>
            </a:pPr>
            <a:r>
              <a:rPr lang="en-US" dirty="0"/>
              <a:t>Process Safety Management (and RMP</a:t>
            </a:r>
            <a:r>
              <a:rPr lang="en-US" dirty="0" smtClean="0"/>
              <a:t>)</a:t>
            </a:r>
            <a:endParaRPr lang="en-US" dirty="0"/>
          </a:p>
          <a:p>
            <a:endParaRPr lang="en-US" dirty="0"/>
          </a:p>
          <a:p>
            <a:pPr marL="400050" lvl="1" indent="0">
              <a:buNone/>
            </a:pPr>
            <a:r>
              <a:rPr lang="en-US" i="1" dirty="0" smtClean="0"/>
              <a:t>1910.119(f)(</a:t>
            </a:r>
            <a:r>
              <a:rPr lang="en-US" i="1" dirty="0"/>
              <a:t>4) The employer shall </a:t>
            </a:r>
            <a:r>
              <a:rPr lang="en-US" b="1" i="1" u="sng" dirty="0" smtClean="0"/>
              <a:t>DEVELOP</a:t>
            </a:r>
            <a:r>
              <a:rPr lang="en-US" i="1" dirty="0" smtClean="0"/>
              <a:t> </a:t>
            </a:r>
            <a:r>
              <a:rPr lang="en-US" i="1" dirty="0"/>
              <a:t>and </a:t>
            </a:r>
            <a:r>
              <a:rPr lang="en-US" b="1" i="1" u="sng" dirty="0" smtClean="0"/>
              <a:t>IMPLEMENT</a:t>
            </a:r>
            <a:r>
              <a:rPr lang="en-US" i="1" dirty="0" smtClean="0"/>
              <a:t> </a:t>
            </a:r>
            <a:r>
              <a:rPr lang="en-US" i="1" dirty="0"/>
              <a:t>safe work practices to provide for the </a:t>
            </a:r>
            <a:r>
              <a:rPr lang="en-US" b="1" i="1" dirty="0" smtClean="0"/>
              <a:t>CONTROL OF HAZARDS </a:t>
            </a:r>
            <a:r>
              <a:rPr lang="en-US" i="1" dirty="0" smtClean="0"/>
              <a:t>during </a:t>
            </a:r>
            <a:r>
              <a:rPr lang="en-US" i="1" dirty="0"/>
              <a:t>operations such as </a:t>
            </a:r>
            <a:endParaRPr lang="en-US" i="1" dirty="0" smtClean="0"/>
          </a:p>
          <a:p>
            <a:pPr marL="1257300" lvl="2" indent="-457200">
              <a:buFont typeface="+mj-lt"/>
              <a:buAutoNum type="arabicPeriod"/>
            </a:pPr>
            <a:r>
              <a:rPr lang="en-US" i="1" dirty="0" smtClean="0"/>
              <a:t>lockout</a:t>
            </a:r>
            <a:r>
              <a:rPr lang="en-US" i="1" dirty="0"/>
              <a:t>/tagout; </a:t>
            </a:r>
            <a:endParaRPr lang="en-US" i="1" dirty="0" smtClean="0"/>
          </a:p>
          <a:p>
            <a:pPr marL="1257300" lvl="2" indent="-457200">
              <a:buFont typeface="+mj-lt"/>
              <a:buAutoNum type="arabicPeriod"/>
            </a:pPr>
            <a:r>
              <a:rPr lang="en-US" b="1" i="1" dirty="0" smtClean="0">
                <a:solidFill>
                  <a:srgbClr val="00FFFF"/>
                </a:solidFill>
              </a:rPr>
              <a:t>confined </a:t>
            </a:r>
            <a:r>
              <a:rPr lang="en-US" b="1" i="1" dirty="0">
                <a:solidFill>
                  <a:srgbClr val="00FFFF"/>
                </a:solidFill>
              </a:rPr>
              <a:t>space entry</a:t>
            </a:r>
            <a:r>
              <a:rPr lang="en-US" i="1" dirty="0"/>
              <a:t>; </a:t>
            </a:r>
            <a:endParaRPr lang="en-US" i="1" dirty="0" smtClean="0"/>
          </a:p>
          <a:p>
            <a:pPr marL="1257300" lvl="2" indent="-457200">
              <a:buFont typeface="+mj-lt"/>
              <a:buAutoNum type="arabicPeriod"/>
            </a:pPr>
            <a:r>
              <a:rPr lang="en-US" b="1" i="1" dirty="0" smtClean="0">
                <a:solidFill>
                  <a:srgbClr val="FF0000"/>
                </a:solidFill>
              </a:rPr>
              <a:t>opening </a:t>
            </a:r>
            <a:r>
              <a:rPr lang="en-US" b="1" i="1" dirty="0">
                <a:solidFill>
                  <a:srgbClr val="FF0000"/>
                </a:solidFill>
              </a:rPr>
              <a:t>process equipment or piping</a:t>
            </a:r>
            <a:r>
              <a:rPr lang="en-US" i="1" dirty="0"/>
              <a:t>; and </a:t>
            </a:r>
            <a:endParaRPr lang="en-US" i="1" dirty="0" smtClean="0"/>
          </a:p>
          <a:p>
            <a:pPr marL="1257300" lvl="2" indent="-457200">
              <a:buFont typeface="+mj-lt"/>
              <a:buAutoNum type="arabicPeriod"/>
            </a:pPr>
            <a:r>
              <a:rPr lang="en-US" b="1" i="1" dirty="0" smtClean="0">
                <a:solidFill>
                  <a:srgbClr val="FFFF00"/>
                </a:solidFill>
              </a:rPr>
              <a:t>control </a:t>
            </a:r>
            <a:r>
              <a:rPr lang="en-US" b="1" i="1" dirty="0">
                <a:solidFill>
                  <a:srgbClr val="FFFF00"/>
                </a:solidFill>
              </a:rPr>
              <a:t>over entrance into a facility by </a:t>
            </a:r>
            <a:r>
              <a:rPr lang="en-US" b="1" i="1" dirty="0" smtClean="0">
                <a:solidFill>
                  <a:srgbClr val="FFFF00"/>
                </a:solidFill>
              </a:rPr>
              <a:t>support personnel</a:t>
            </a:r>
            <a:endParaRPr lang="en-US" b="1" i="1" dirty="0">
              <a:solidFill>
                <a:srgbClr val="FFFF00"/>
              </a:solidFill>
            </a:endParaRPr>
          </a:p>
          <a:p>
            <a:endParaRPr lang="en-US" dirty="0"/>
          </a:p>
          <a:p>
            <a:pPr marL="400050" lvl="1" indent="0">
              <a:buNone/>
            </a:pPr>
            <a:r>
              <a:rPr lang="en-US" b="1" i="1" u="sng" dirty="0"/>
              <a:t>LINE BREAKING </a:t>
            </a:r>
            <a:r>
              <a:rPr lang="en-US" dirty="0"/>
              <a:t>means the intentional opening of a pipe, line, or duct that is or has been carrying flammable, corrosive, </a:t>
            </a:r>
            <a:r>
              <a:rPr lang="en-US" dirty="0" smtClean="0"/>
              <a:t>or toxic </a:t>
            </a:r>
            <a:r>
              <a:rPr lang="en-US" dirty="0"/>
              <a:t>material, an inert gas, or any fluid at a volume, pressure,  or temperature capable of causing injury.</a:t>
            </a:r>
          </a:p>
        </p:txBody>
      </p:sp>
    </p:spTree>
    <p:extLst>
      <p:ext uri="{BB962C8B-B14F-4D97-AF65-F5344CB8AC3E}">
        <p14:creationId xmlns:p14="http://schemas.microsoft.com/office/powerpoint/2010/main" val="900464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sz="2400" dirty="0"/>
              <a:t>Hot Work Permit </a:t>
            </a:r>
            <a:r>
              <a:rPr lang="en-US" sz="2400" dirty="0" smtClean="0"/>
              <a:t>- </a:t>
            </a:r>
            <a:r>
              <a:rPr lang="en-US" sz="2400" dirty="0">
                <a:solidFill>
                  <a:srgbClr val="FF00FF"/>
                </a:solidFill>
              </a:rPr>
              <a:t>PSM/RMP </a:t>
            </a:r>
            <a:r>
              <a:rPr lang="en-US" sz="2400" dirty="0"/>
              <a:t>and </a:t>
            </a:r>
            <a:r>
              <a:rPr lang="en-US" sz="2400" dirty="0">
                <a:solidFill>
                  <a:srgbClr val="FF00FF"/>
                </a:solidFill>
              </a:rPr>
              <a:t>Grain </a:t>
            </a:r>
            <a:r>
              <a:rPr lang="en-US" sz="2400" dirty="0" smtClean="0">
                <a:solidFill>
                  <a:srgbClr val="FF00FF"/>
                </a:solidFill>
              </a:rPr>
              <a:t>Handling</a:t>
            </a:r>
            <a:endParaRPr lang="en-US" sz="2400" dirty="0">
              <a:solidFill>
                <a:srgbClr val="FF00FF"/>
              </a:solidFill>
            </a:endParaRPr>
          </a:p>
        </p:txBody>
      </p:sp>
      <p:sp>
        <p:nvSpPr>
          <p:cNvPr id="3" name="Content Placeholder 2"/>
          <p:cNvSpPr>
            <a:spLocks noGrp="1"/>
          </p:cNvSpPr>
          <p:nvPr>
            <p:ph idx="1"/>
          </p:nvPr>
        </p:nvSpPr>
        <p:spPr>
          <a:xfrm>
            <a:off x="1365195" y="1596540"/>
            <a:ext cx="7787955" cy="5344675"/>
          </a:xfrm>
        </p:spPr>
        <p:txBody>
          <a:bodyPr>
            <a:normAutofit lnSpcReduction="10000"/>
          </a:bodyPr>
          <a:lstStyle/>
          <a:p>
            <a:pPr marL="0" indent="0">
              <a:buNone/>
            </a:pPr>
            <a:r>
              <a:rPr lang="en-US" i="1" dirty="0" smtClean="0"/>
              <a:t>The </a:t>
            </a:r>
            <a:r>
              <a:rPr lang="en-US" i="1" dirty="0"/>
              <a:t>implementation of a </a:t>
            </a:r>
            <a:r>
              <a:rPr lang="en-US" b="1" i="1" u="sng" dirty="0" smtClean="0"/>
              <a:t>PERMIT SYSTEM </a:t>
            </a:r>
            <a:r>
              <a:rPr lang="en-US" i="1" dirty="0" smtClean="0"/>
              <a:t>for </a:t>
            </a:r>
            <a:r>
              <a:rPr lang="en-US" i="1" dirty="0"/>
              <a:t>hot work is intended to assure that employers maintain control over operations involving  hot work and to assure that employees are aware of and utilize appropriate safeguards when conducting these activities</a:t>
            </a:r>
            <a:r>
              <a:rPr lang="en-US" i="1" dirty="0" smtClean="0"/>
              <a:t>.</a:t>
            </a:r>
            <a:endParaRPr lang="en-US" i="1" dirty="0"/>
          </a:p>
          <a:p>
            <a:pPr marL="0" indent="0">
              <a:buNone/>
            </a:pPr>
            <a:r>
              <a:rPr lang="en-US" dirty="0"/>
              <a:t>…</a:t>
            </a:r>
          </a:p>
          <a:p>
            <a:pPr marL="0" indent="0">
              <a:buNone/>
            </a:pPr>
            <a:r>
              <a:rPr lang="en-US" i="1" dirty="0" smtClean="0"/>
              <a:t>It </a:t>
            </a:r>
            <a:r>
              <a:rPr lang="en-US" i="1" dirty="0"/>
              <a:t>should be noted that the permit is not a record, but is an </a:t>
            </a:r>
            <a:r>
              <a:rPr lang="en-US" b="1" i="1" dirty="0" smtClean="0"/>
              <a:t>AUTHORIZATION</a:t>
            </a:r>
            <a:r>
              <a:rPr lang="en-US" i="1" dirty="0" smtClean="0"/>
              <a:t> </a:t>
            </a:r>
            <a:r>
              <a:rPr lang="en-US" i="1" dirty="0"/>
              <a:t>of the employer certifying that certain safety precautions have been implemented prior to the  beginning of work operations.</a:t>
            </a:r>
          </a:p>
        </p:txBody>
      </p:sp>
    </p:spTree>
    <p:extLst>
      <p:ext uri="{BB962C8B-B14F-4D97-AF65-F5344CB8AC3E}">
        <p14:creationId xmlns:p14="http://schemas.microsoft.com/office/powerpoint/2010/main" val="1871160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26308</TotalTime>
  <Words>1491</Words>
  <Application>Microsoft Macintosh PowerPoint</Application>
  <PresentationFormat>On-screen Show (4:3)</PresentationFormat>
  <Paragraphs>162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Managing  Safe Work Permits</vt:lpstr>
      <vt:lpstr>What is a “Safe Work Permit”?</vt:lpstr>
      <vt:lpstr>What is a “SWP Management System”?</vt:lpstr>
      <vt:lpstr>When is a Safe-Work-Permit needed?</vt:lpstr>
      <vt:lpstr>Why is there a need for a management system?</vt:lpstr>
      <vt:lpstr>Regulatory Requirements</vt:lpstr>
      <vt:lpstr>Permit Required Confined Spaces (PRCS)</vt:lpstr>
      <vt:lpstr>Opening process equipment or piping</vt:lpstr>
      <vt:lpstr>Hot Work Permit - PSM/RMP and Grain Handling</vt:lpstr>
      <vt:lpstr>1910.333(c) and NFPA 70E</vt:lpstr>
      <vt:lpstr>CONTRACTORS &amp; PSM/RMP Process(s)</vt:lpstr>
      <vt:lpstr>Best Practices</vt:lpstr>
      <vt:lpstr>Reality in PSM/RMP Covered Process(s)</vt:lpstr>
      <vt:lpstr>Developing, Implementing, Managing  a Safe Work Permit  Management System </vt:lpstr>
      <vt:lpstr>Step #1 - DEFINE the scope</vt:lpstr>
      <vt:lpstr>STEP #2 – DEFINE “competency”</vt:lpstr>
      <vt:lpstr>STEP #3 – Develop TRAINING programs </vt:lpstr>
      <vt:lpstr>STEP #4 – MANAGE/MEASURE Permits  </vt:lpstr>
      <vt:lpstr>Step #5 – Audit Permits</vt:lpstr>
      <vt:lpstr>Step #5 – Audit Permits</vt:lpstr>
      <vt:lpstr>Step #6 – IMPROVE process</vt:lpstr>
      <vt:lpstr>Summary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Bryan Haywood</cp:lastModifiedBy>
  <cp:revision>476</cp:revision>
  <dcterms:created xsi:type="dcterms:W3CDTF">2013-08-21T19:17:07Z</dcterms:created>
  <dcterms:modified xsi:type="dcterms:W3CDTF">2017-06-12T18:50:40Z</dcterms:modified>
</cp:coreProperties>
</file>