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7" d="100"/>
          <a:sy n="97" d="100"/>
        </p:scale>
        <p:origin x="-180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B9FF2-8EA0-C44E-8039-08BE3FA0ECAC}" type="datetimeFigureOut">
              <a:rPr lang="en-US" smtClean="0"/>
              <a:t>6/13/17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5792A-34CA-FC42-93A9-3B708462F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4749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B9FF2-8EA0-C44E-8039-08BE3FA0ECAC}" type="datetimeFigureOut">
              <a:rPr lang="en-US" smtClean="0"/>
              <a:t>6/13/17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5792A-34CA-FC42-93A9-3B708462F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246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B9FF2-8EA0-C44E-8039-08BE3FA0ECAC}" type="datetimeFigureOut">
              <a:rPr lang="en-US" smtClean="0"/>
              <a:t>6/13/17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5792A-34CA-FC42-93A9-3B708462F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625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B9FF2-8EA0-C44E-8039-08BE3FA0ECAC}" type="datetimeFigureOut">
              <a:rPr lang="en-US" smtClean="0"/>
              <a:t>6/13/17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5792A-34CA-FC42-93A9-3B708462F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7389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B9FF2-8EA0-C44E-8039-08BE3FA0ECAC}" type="datetimeFigureOut">
              <a:rPr lang="en-US" smtClean="0"/>
              <a:t>6/13/17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5792A-34CA-FC42-93A9-3B708462F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365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B9FF2-8EA0-C44E-8039-08BE3FA0ECAC}" type="datetimeFigureOut">
              <a:rPr lang="en-US" smtClean="0"/>
              <a:t>6/13/17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5792A-34CA-FC42-93A9-3B708462F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3384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B9FF2-8EA0-C44E-8039-08BE3FA0ECAC}" type="datetimeFigureOut">
              <a:rPr lang="en-US" smtClean="0"/>
              <a:t>6/13/17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5792A-34CA-FC42-93A9-3B708462F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590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B9FF2-8EA0-C44E-8039-08BE3FA0ECAC}" type="datetimeFigureOut">
              <a:rPr lang="en-US" smtClean="0"/>
              <a:t>6/13/17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5792A-34CA-FC42-93A9-3B708462F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563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B9FF2-8EA0-C44E-8039-08BE3FA0ECAC}" type="datetimeFigureOut">
              <a:rPr lang="en-US" smtClean="0"/>
              <a:t>6/13/17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5792A-34CA-FC42-93A9-3B708462F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375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B9FF2-8EA0-C44E-8039-08BE3FA0ECAC}" type="datetimeFigureOut">
              <a:rPr lang="en-US" smtClean="0"/>
              <a:t>6/13/17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5792A-34CA-FC42-93A9-3B708462F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338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B9FF2-8EA0-C44E-8039-08BE3FA0ECAC}" type="datetimeFigureOut">
              <a:rPr lang="en-US" smtClean="0"/>
              <a:t>6/13/17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5792A-34CA-FC42-93A9-3B708462F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708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3B9FF2-8EA0-C44E-8039-08BE3FA0ECAC}" type="datetimeFigureOut">
              <a:rPr lang="en-US" smtClean="0"/>
              <a:t>6/13/17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B5792A-34CA-FC42-93A9-3B708462F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429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Layers of Protection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 working example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57943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we think it looks like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170709"/>
          </a:xfrm>
        </p:spPr>
        <p:txBody>
          <a:bodyPr/>
          <a:lstStyle/>
          <a:p>
            <a:r>
              <a:rPr lang="en-US" dirty="0" smtClean="0"/>
              <a:t>In a very simple format our layers of protection can be depicted as</a:t>
            </a:r>
            <a:r>
              <a:rPr lang="mr-IN" dirty="0" smtClean="0"/>
              <a:t>…</a:t>
            </a:r>
            <a:r>
              <a:rPr lang="en-US" dirty="0" smtClean="0"/>
              <a:t>.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1408545" y="3440545"/>
            <a:ext cx="6373091" cy="1154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408545" y="3673760"/>
            <a:ext cx="6373091" cy="1154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408545" y="3918520"/>
            <a:ext cx="6373091" cy="1154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1408545" y="4193300"/>
            <a:ext cx="6373091" cy="1154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25380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it should look like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5655" y="1380845"/>
            <a:ext cx="8229600" cy="1078345"/>
          </a:xfrm>
        </p:spPr>
        <p:txBody>
          <a:bodyPr/>
          <a:lstStyle/>
          <a:p>
            <a:r>
              <a:rPr lang="en-US" dirty="0" smtClean="0"/>
              <a:t>In a perfect world, our layers of protection would look like this</a:t>
            </a:r>
            <a:r>
              <a:rPr lang="mr-IN" dirty="0" smtClean="0"/>
              <a:t>…</a:t>
            </a:r>
            <a:endParaRPr lang="en-US" dirty="0" smtClean="0"/>
          </a:p>
        </p:txBody>
      </p:sp>
      <p:cxnSp>
        <p:nvCxnSpPr>
          <p:cNvPr id="4" name="Straight Connector 3"/>
          <p:cNvCxnSpPr/>
          <p:nvPr/>
        </p:nvCxnSpPr>
        <p:spPr>
          <a:xfrm>
            <a:off x="1408545" y="3348185"/>
            <a:ext cx="6373091" cy="1154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1408545" y="3581400"/>
            <a:ext cx="6373091" cy="1154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408545" y="3826160"/>
            <a:ext cx="6373091" cy="1154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408545" y="4100940"/>
            <a:ext cx="6373091" cy="1154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58091" y="4667855"/>
            <a:ext cx="78740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Notice the layers are SOLID </a:t>
            </a:r>
            <a:r>
              <a:rPr lang="mr-IN" sz="3200" dirty="0" smtClean="0"/>
              <a:t>–</a:t>
            </a:r>
            <a:r>
              <a:rPr lang="en-US" sz="3200" dirty="0" smtClean="0"/>
              <a:t> with no gaps!</a:t>
            </a:r>
          </a:p>
          <a:p>
            <a:pPr algn="ctr"/>
            <a:endParaRPr lang="en-US" sz="3200" dirty="0" smtClean="0"/>
          </a:p>
          <a:p>
            <a:pPr algn="ctr"/>
            <a:r>
              <a:rPr lang="en-US" sz="3200" dirty="0" smtClean="0"/>
              <a:t>This represents ATTENTION to DETAIL in our Safety Systems </a:t>
            </a:r>
            <a:r>
              <a:rPr lang="mr-IN" sz="3200" dirty="0" smtClean="0"/>
              <a:t>–</a:t>
            </a:r>
            <a:r>
              <a:rPr lang="en-US" sz="3200" dirty="0" smtClean="0"/>
              <a:t> NO GAPS!</a:t>
            </a:r>
            <a:endParaRPr lang="en-US" sz="3200" dirty="0"/>
          </a:p>
        </p:txBody>
      </p:sp>
      <p:sp>
        <p:nvSpPr>
          <p:cNvPr id="9" name="Down Arrow 8"/>
          <p:cNvSpPr/>
          <p:nvPr/>
        </p:nvSpPr>
        <p:spPr>
          <a:xfrm>
            <a:off x="4098636" y="2413003"/>
            <a:ext cx="923637" cy="935182"/>
          </a:xfrm>
          <a:prstGeom prst="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70242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it really looks like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5655" y="1380845"/>
            <a:ext cx="8229600" cy="1078345"/>
          </a:xfrm>
        </p:spPr>
        <p:txBody>
          <a:bodyPr/>
          <a:lstStyle/>
          <a:p>
            <a:r>
              <a:rPr lang="en-US" dirty="0" smtClean="0"/>
              <a:t>In the real world, our layers of protection most likely will look something like this</a:t>
            </a:r>
            <a:r>
              <a:rPr lang="mr-IN" dirty="0" smtClean="0"/>
              <a:t>…</a:t>
            </a:r>
            <a:endParaRPr lang="en-US" dirty="0" smtClean="0"/>
          </a:p>
        </p:txBody>
      </p:sp>
      <p:cxnSp>
        <p:nvCxnSpPr>
          <p:cNvPr id="4" name="Straight Connector 3"/>
          <p:cNvCxnSpPr/>
          <p:nvPr/>
        </p:nvCxnSpPr>
        <p:spPr>
          <a:xfrm>
            <a:off x="1408545" y="3348185"/>
            <a:ext cx="4863123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4098636" y="3592945"/>
            <a:ext cx="3683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5826497" y="3824524"/>
            <a:ext cx="1955139" cy="1318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2657930" y="4100940"/>
            <a:ext cx="5123706" cy="1154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58091" y="4720231"/>
            <a:ext cx="78740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Notice the layers have some small gaps!</a:t>
            </a:r>
          </a:p>
          <a:p>
            <a:pPr algn="ctr"/>
            <a:endParaRPr lang="en-US" sz="2400" dirty="0" smtClean="0"/>
          </a:p>
          <a:p>
            <a:pPr algn="ctr"/>
            <a:r>
              <a:rPr lang="en-US" sz="2400" dirty="0" smtClean="0"/>
              <a:t>This represents small deficiencies/deviations in our engineering controls, programs/procedures, training, behaviors, etc.</a:t>
            </a:r>
            <a:endParaRPr lang="en-US" sz="2400" dirty="0"/>
          </a:p>
        </p:txBody>
      </p:sp>
      <p:sp>
        <p:nvSpPr>
          <p:cNvPr id="9" name="Down Arrow 8"/>
          <p:cNvSpPr/>
          <p:nvPr/>
        </p:nvSpPr>
        <p:spPr>
          <a:xfrm>
            <a:off x="4098636" y="2413003"/>
            <a:ext cx="923637" cy="935182"/>
          </a:xfrm>
          <a:prstGeom prst="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6598999" y="3348185"/>
            <a:ext cx="1195730" cy="2300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421638" y="3592858"/>
            <a:ext cx="234921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421638" y="3824524"/>
            <a:ext cx="4077528" cy="1318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421638" y="4100940"/>
            <a:ext cx="83040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57081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98736"/>
          </a:xfrm>
        </p:spPr>
        <p:txBody>
          <a:bodyPr/>
          <a:lstStyle/>
          <a:p>
            <a:r>
              <a:rPr lang="en-US" dirty="0" smtClean="0"/>
              <a:t>“Layers” are EFFECTIVE when</a:t>
            </a:r>
            <a:r>
              <a:rPr lang="mr-IN" dirty="0" smtClean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5655" y="842840"/>
            <a:ext cx="8229600" cy="54397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dirty="0" smtClean="0"/>
              <a:t>None of the GAPS align!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1408545" y="2444699"/>
            <a:ext cx="4863123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4098636" y="2689459"/>
            <a:ext cx="3683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5826497" y="2921038"/>
            <a:ext cx="1955139" cy="1318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2657930" y="3197454"/>
            <a:ext cx="5123706" cy="1154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Down Arrow 8"/>
          <p:cNvSpPr/>
          <p:nvPr/>
        </p:nvSpPr>
        <p:spPr>
          <a:xfrm>
            <a:off x="5988435" y="1634949"/>
            <a:ext cx="923637" cy="935182"/>
          </a:xfrm>
          <a:prstGeom prst="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6598999" y="2444699"/>
            <a:ext cx="1195730" cy="2300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421638" y="2689372"/>
            <a:ext cx="234921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421638" y="2921038"/>
            <a:ext cx="4077528" cy="1318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421638" y="3197454"/>
            <a:ext cx="83040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9295" y="3456825"/>
            <a:ext cx="6872777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This is basis for having </a:t>
            </a:r>
            <a:r>
              <a:rPr lang="en-US" sz="2400" b="1" u="sng" dirty="0" smtClean="0"/>
              <a:t>LAYERS</a:t>
            </a:r>
            <a:r>
              <a:rPr lang="en-US" sz="2400" dirty="0" smtClean="0"/>
              <a:t> of PROTECTION!  </a:t>
            </a:r>
          </a:p>
          <a:p>
            <a:pPr algn="ctr"/>
            <a:r>
              <a:rPr lang="en-US" sz="2400" dirty="0" smtClean="0"/>
              <a:t>RISK is a moving target and with just a SINGLE LAYER of PROTECTION we would end up with</a:t>
            </a:r>
            <a:r>
              <a:rPr lang="mr-IN" sz="2400" dirty="0" smtClean="0"/>
              <a:t>…</a:t>
            </a:r>
            <a:endParaRPr lang="en-US" sz="2400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43108" y="5098050"/>
            <a:ext cx="4863123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Down Arrow 18"/>
          <p:cNvSpPr/>
          <p:nvPr/>
        </p:nvSpPr>
        <p:spPr>
          <a:xfrm>
            <a:off x="6018628" y="4314491"/>
            <a:ext cx="923637" cy="935182"/>
          </a:xfrm>
          <a:prstGeom prst="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>
            <a:off x="6646655" y="5098050"/>
            <a:ext cx="1195730" cy="2300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4" name="Picture 23" descr="MD00061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5733" y="5265954"/>
            <a:ext cx="662316" cy="1592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4440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“Layers” are IN-EFFECTIVE when</a:t>
            </a:r>
            <a:r>
              <a:rPr lang="mr-IN" dirty="0" smtClean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5655" y="1380845"/>
            <a:ext cx="8229600" cy="1078345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/>
              <a:t>The GAPS align!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1408545" y="3348185"/>
            <a:ext cx="2690091" cy="2300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5022273" y="3592858"/>
            <a:ext cx="2759363" cy="8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5022273" y="3824524"/>
            <a:ext cx="2759363" cy="1318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5022273" y="4100940"/>
            <a:ext cx="2759363" cy="1154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Down Arrow 8"/>
          <p:cNvSpPr/>
          <p:nvPr/>
        </p:nvSpPr>
        <p:spPr>
          <a:xfrm>
            <a:off x="4098636" y="2413003"/>
            <a:ext cx="923637" cy="935182"/>
          </a:xfrm>
          <a:prstGeom prst="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5022273" y="3348185"/>
            <a:ext cx="2772456" cy="2300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421638" y="3592858"/>
            <a:ext cx="267699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421638" y="3824524"/>
            <a:ext cx="267699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421638" y="4100940"/>
            <a:ext cx="267699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457200" y="4674570"/>
            <a:ext cx="821805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When workers or management claim the “deficiency is minor” and yet “minor deficiencies” can be found in all of our layers of protection, it is merely a matter of time before all the “GAPS ALIGN” and we are faced with the </a:t>
            </a:r>
            <a:r>
              <a:rPr lang="en-US" b="1" u="sng" dirty="0" smtClean="0"/>
              <a:t>CONSEQUENCES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 smtClean="0"/>
              <a:t>Even if we close the GAP(s) so that it is smaller, RISK will find the GAP and make its way through; like water, it may take longer for it to reach the end result, but it will make it there!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38766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272</Words>
  <Application>Microsoft Macintosh PowerPoint</Application>
  <PresentationFormat>On-screen Show (4:3)</PresentationFormat>
  <Paragraphs>23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Layers of Protection</vt:lpstr>
      <vt:lpstr>What we think it looks like</vt:lpstr>
      <vt:lpstr>What it should look like</vt:lpstr>
      <vt:lpstr>What it really looks like</vt:lpstr>
      <vt:lpstr>“Layers” are EFFECTIVE when…</vt:lpstr>
      <vt:lpstr>“Layers” are IN-EFFECTIVE when…</vt:lpstr>
    </vt:vector>
  </TitlesOfParts>
  <Company>Safteng.net LLC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Layers of Protection</dc:title>
  <dc:creator>Bryan Haywood</dc:creator>
  <cp:lastModifiedBy>Bryan Haywood</cp:lastModifiedBy>
  <cp:revision>5</cp:revision>
  <dcterms:created xsi:type="dcterms:W3CDTF">2017-06-13T19:09:11Z</dcterms:created>
  <dcterms:modified xsi:type="dcterms:W3CDTF">2017-06-13T19:45:47Z</dcterms:modified>
</cp:coreProperties>
</file>