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2" r:id="rId5"/>
  </p:sldMasterIdLst>
  <p:notesMasterIdLst>
    <p:notesMasterId r:id="rId29"/>
  </p:notesMasterIdLst>
  <p:handoutMasterIdLst>
    <p:handoutMasterId r:id="rId30"/>
  </p:handoutMasterIdLst>
  <p:sldIdLst>
    <p:sldId id="256" r:id="rId6"/>
    <p:sldId id="257" r:id="rId7"/>
    <p:sldId id="261" r:id="rId8"/>
    <p:sldId id="262" r:id="rId9"/>
    <p:sldId id="382" r:id="rId10"/>
    <p:sldId id="396" r:id="rId11"/>
    <p:sldId id="266" r:id="rId12"/>
    <p:sldId id="392" r:id="rId13"/>
    <p:sldId id="393" r:id="rId14"/>
    <p:sldId id="397" r:id="rId15"/>
    <p:sldId id="401" r:id="rId16"/>
    <p:sldId id="400" r:id="rId17"/>
    <p:sldId id="402" r:id="rId18"/>
    <p:sldId id="399" r:id="rId19"/>
    <p:sldId id="403" r:id="rId20"/>
    <p:sldId id="404" r:id="rId21"/>
    <p:sldId id="405" r:id="rId22"/>
    <p:sldId id="391" r:id="rId23"/>
    <p:sldId id="406" r:id="rId24"/>
    <p:sldId id="407" r:id="rId25"/>
    <p:sldId id="386" r:id="rId26"/>
    <p:sldId id="408" r:id="rId27"/>
    <p:sldId id="296" r:id="rId28"/>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Gioffre, Patricia" initials="GP [2]" lastIdx="1" clrIdx="6">
    <p:extLst/>
  </p:cmAuthor>
  <p:cmAuthor id="1" name="Belke, Jim" initials="BJ" lastIdx="25" clrIdx="0">
    <p:extLst/>
  </p:cmAuthor>
  <p:cmAuthor id="8" name="Kathy" initials="K" lastIdx="5" clrIdx="7"/>
  <p:cmAuthor id="2" name="Franklin, Kathy" initials="FK" lastIdx="3" clrIdx="1">
    <p:extLst/>
  </p:cmAuthor>
  <p:cmAuthor id="9" name="Averback, Jonathan" initials="AJ" lastIdx="2" clrIdx="8">
    <p:extLst/>
  </p:cmAuthor>
  <p:cmAuthor id="3" name="Jennings, Kim" initials="JK" lastIdx="12" clrIdx="2">
    <p:extLst/>
  </p:cmAuthor>
  <p:cmAuthor id="4" name="Gioffre, Patricia" initials="GP" lastIdx="28" clrIdx="3">
    <p:extLst/>
  </p:cmAuthor>
  <p:cmAuthor id="5" name="Free, Laura" initials="FL" lastIdx="13" clrIdx="4">
    <p:extLst/>
  </p:cmAuthor>
  <p:cmAuthor id="6" name="Bosecker, Elizabeth" initials="BE" lastIdx="7"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1E3"/>
    <a:srgbClr val="DDEBD5"/>
    <a:srgbClr val="C9F7D4"/>
    <a:srgbClr val="E7FDE8"/>
    <a:srgbClr val="C5F1D7"/>
    <a:srgbClr val="F5D9CC"/>
    <a:srgbClr val="FA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85961" autoAdjust="0"/>
  </p:normalViewPr>
  <p:slideViewPr>
    <p:cSldViewPr snapToGrid="0">
      <p:cViewPr varScale="1">
        <p:scale>
          <a:sx n="85" d="100"/>
          <a:sy n="85" d="100"/>
        </p:scale>
        <p:origin x="408" y="90"/>
      </p:cViewPr>
      <p:guideLst>
        <p:guide orient="horz" pos="2160"/>
        <p:guide pos="2880"/>
      </p:guideLst>
    </p:cSldViewPr>
  </p:slideViewPr>
  <p:outlineViewPr>
    <p:cViewPr>
      <p:scale>
        <a:sx n="33" d="100"/>
        <a:sy n="33" d="100"/>
      </p:scale>
      <p:origin x="0" y="-1872"/>
    </p:cViewPr>
  </p:outlineViewPr>
  <p:notesTextViewPr>
    <p:cViewPr>
      <p:scale>
        <a:sx n="125" d="100"/>
        <a:sy n="125" d="100"/>
      </p:scale>
      <p:origin x="0" y="0"/>
    </p:cViewPr>
  </p:notesTextViewPr>
  <p:sorterViewPr>
    <p:cViewPr>
      <p:scale>
        <a:sx n="100" d="100"/>
        <a:sy n="100" d="100"/>
      </p:scale>
      <p:origin x="0" y="-13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66725"/>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sz="quarter" idx="1"/>
          </p:nvPr>
        </p:nvSpPr>
        <p:spPr>
          <a:xfrm>
            <a:off x="3884614" y="1"/>
            <a:ext cx="2971800" cy="466725"/>
          </a:xfrm>
          <a:prstGeom prst="rect">
            <a:avLst/>
          </a:prstGeom>
        </p:spPr>
        <p:txBody>
          <a:bodyPr vert="horz" lIns="91427" tIns="45713" rIns="91427" bIns="45713" rtlCol="0"/>
          <a:lstStyle>
            <a:lvl1pPr algn="r">
              <a:defRPr sz="1200"/>
            </a:lvl1pPr>
          </a:lstStyle>
          <a:p>
            <a:fld id="{070F2488-B906-41AE-9DAD-04907957836B}" type="datetimeFigureOut">
              <a:rPr lang="en-US" smtClean="0"/>
              <a:pPr/>
              <a:t>5/16/2018</a:t>
            </a:fld>
            <a:endParaRPr lang="en-US"/>
          </a:p>
        </p:txBody>
      </p:sp>
      <p:sp>
        <p:nvSpPr>
          <p:cNvPr id="4" name="Footer Placeholder 3"/>
          <p:cNvSpPr>
            <a:spLocks noGrp="1"/>
          </p:cNvSpPr>
          <p:nvPr>
            <p:ph type="ftr" sz="quarter" idx="2"/>
          </p:nvPr>
        </p:nvSpPr>
        <p:spPr>
          <a:xfrm>
            <a:off x="0" y="8829676"/>
            <a:ext cx="2971800" cy="466725"/>
          </a:xfrm>
          <a:prstGeom prst="rect">
            <a:avLst/>
          </a:prstGeom>
        </p:spPr>
        <p:txBody>
          <a:bodyPr vert="horz" lIns="91427" tIns="45713" rIns="91427" bIns="45713"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829676"/>
            <a:ext cx="2971800" cy="466725"/>
          </a:xfrm>
          <a:prstGeom prst="rect">
            <a:avLst/>
          </a:prstGeom>
        </p:spPr>
        <p:txBody>
          <a:bodyPr vert="horz" lIns="91427" tIns="45713" rIns="91427" bIns="45713" rtlCol="0" anchor="b"/>
          <a:lstStyle>
            <a:lvl1pPr algn="r">
              <a:defRPr sz="1200"/>
            </a:lvl1pPr>
          </a:lstStyle>
          <a:p>
            <a:fld id="{FD6925E8-09AA-461A-A111-7F565848BCC6}" type="slidenum">
              <a:rPr lang="en-US" smtClean="0"/>
              <a:pPr/>
              <a:t>‹#›</a:t>
            </a:fld>
            <a:endParaRPr lang="en-US"/>
          </a:p>
        </p:txBody>
      </p:sp>
    </p:spTree>
    <p:extLst>
      <p:ext uri="{BB962C8B-B14F-4D97-AF65-F5344CB8AC3E}">
        <p14:creationId xmlns:p14="http://schemas.microsoft.com/office/powerpoint/2010/main" val="8992437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idx="1"/>
          </p:nvPr>
        </p:nvSpPr>
        <p:spPr>
          <a:xfrm>
            <a:off x="3884614" y="0"/>
            <a:ext cx="2971800" cy="466434"/>
          </a:xfrm>
          <a:prstGeom prst="rect">
            <a:avLst/>
          </a:prstGeom>
        </p:spPr>
        <p:txBody>
          <a:bodyPr vert="horz" lIns="91427" tIns="45713" rIns="91427" bIns="45713" rtlCol="0"/>
          <a:lstStyle>
            <a:lvl1pPr algn="r">
              <a:defRPr sz="1200"/>
            </a:lvl1pPr>
          </a:lstStyle>
          <a:p>
            <a:fld id="{CE86C27E-9D10-4BD9-9EB5-0CBAF8C7FADB}" type="datetimeFigureOut">
              <a:rPr lang="en-US" smtClean="0"/>
              <a:pPr/>
              <a:t>5/16/2018</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27" tIns="45713" rIns="91427" bIns="45713" rtlCol="0" anchor="ctr"/>
          <a:lstStyle/>
          <a:p>
            <a:endParaRPr lang="en-US"/>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1427" tIns="45713" rIns="91427"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27" tIns="45713" rIns="91427" bIns="45713"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829967"/>
            <a:ext cx="2971800" cy="466433"/>
          </a:xfrm>
          <a:prstGeom prst="rect">
            <a:avLst/>
          </a:prstGeom>
        </p:spPr>
        <p:txBody>
          <a:bodyPr vert="horz" lIns="91427" tIns="45713" rIns="91427" bIns="45713" rtlCol="0" anchor="b"/>
          <a:lstStyle>
            <a:lvl1pPr algn="r">
              <a:defRPr sz="1200"/>
            </a:lvl1pPr>
          </a:lstStyle>
          <a:p>
            <a:fld id="{A707FA60-6859-43F0-9160-A6686C012DDA}" type="slidenum">
              <a:rPr lang="en-US" smtClean="0"/>
              <a:pPr/>
              <a:t>‹#›</a:t>
            </a:fld>
            <a:endParaRPr lang="en-US"/>
          </a:p>
        </p:txBody>
      </p:sp>
    </p:spTree>
    <p:extLst>
      <p:ext uri="{BB962C8B-B14F-4D97-AF65-F5344CB8AC3E}">
        <p14:creationId xmlns:p14="http://schemas.microsoft.com/office/powerpoint/2010/main" val="243244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07FA60-6859-43F0-9160-A6686C012DDA}" type="slidenum">
              <a:rPr lang="en-US" smtClean="0"/>
              <a:pPr/>
              <a:t>1</a:t>
            </a:fld>
            <a:endParaRPr lang="en-US"/>
          </a:p>
        </p:txBody>
      </p:sp>
    </p:spTree>
    <p:extLst>
      <p:ext uri="{BB962C8B-B14F-4D97-AF65-F5344CB8AC3E}">
        <p14:creationId xmlns:p14="http://schemas.microsoft.com/office/powerpoint/2010/main" val="1231978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07FA60-6859-43F0-9160-A6686C012DDA}" type="slidenum">
              <a:rPr lang="en-US" smtClean="0"/>
              <a:pPr/>
              <a:t>21</a:t>
            </a:fld>
            <a:endParaRPr lang="en-US"/>
          </a:p>
        </p:txBody>
      </p:sp>
    </p:spTree>
    <p:extLst>
      <p:ext uri="{BB962C8B-B14F-4D97-AF65-F5344CB8AC3E}">
        <p14:creationId xmlns:p14="http://schemas.microsoft.com/office/powerpoint/2010/main" val="1383589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07FA60-6859-43F0-9160-A6686C012DDA}" type="slidenum">
              <a:rPr lang="en-US" smtClean="0"/>
              <a:pPr/>
              <a:t>23</a:t>
            </a:fld>
            <a:endParaRPr lang="en-US"/>
          </a:p>
        </p:txBody>
      </p:sp>
    </p:spTree>
    <p:extLst>
      <p:ext uri="{BB962C8B-B14F-4D97-AF65-F5344CB8AC3E}">
        <p14:creationId xmlns:p14="http://schemas.microsoft.com/office/powerpoint/2010/main" val="801299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07FA60-6859-43F0-9160-A6686C012DDA}" type="slidenum">
              <a:rPr lang="en-US" smtClean="0"/>
              <a:pPr/>
              <a:t>2</a:t>
            </a:fld>
            <a:endParaRPr lang="en-US"/>
          </a:p>
        </p:txBody>
      </p:sp>
    </p:spTree>
    <p:extLst>
      <p:ext uri="{BB962C8B-B14F-4D97-AF65-F5344CB8AC3E}">
        <p14:creationId xmlns:p14="http://schemas.microsoft.com/office/powerpoint/2010/main" val="3077189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07FA60-6859-43F0-9160-A6686C012DDA}" type="slidenum">
              <a:rPr lang="en-US" smtClean="0"/>
              <a:pPr/>
              <a:t>3</a:t>
            </a:fld>
            <a:endParaRPr lang="en-US"/>
          </a:p>
        </p:txBody>
      </p:sp>
    </p:spTree>
    <p:extLst>
      <p:ext uri="{BB962C8B-B14F-4D97-AF65-F5344CB8AC3E}">
        <p14:creationId xmlns:p14="http://schemas.microsoft.com/office/powerpoint/2010/main" val="425479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07FA60-6859-43F0-9160-A6686C012DDA}" type="slidenum">
              <a:rPr lang="en-US" smtClean="0"/>
              <a:pPr/>
              <a:t>4</a:t>
            </a:fld>
            <a:endParaRPr lang="en-US"/>
          </a:p>
        </p:txBody>
      </p:sp>
    </p:spTree>
    <p:extLst>
      <p:ext uri="{BB962C8B-B14F-4D97-AF65-F5344CB8AC3E}">
        <p14:creationId xmlns:p14="http://schemas.microsoft.com/office/powerpoint/2010/main" val="3393875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07FA60-6859-43F0-9160-A6686C012DDA}" type="slidenum">
              <a:rPr lang="en-US" smtClean="0"/>
              <a:pPr/>
              <a:t>6</a:t>
            </a:fld>
            <a:endParaRPr lang="en-US"/>
          </a:p>
        </p:txBody>
      </p:sp>
    </p:spTree>
    <p:extLst>
      <p:ext uri="{BB962C8B-B14F-4D97-AF65-F5344CB8AC3E}">
        <p14:creationId xmlns:p14="http://schemas.microsoft.com/office/powerpoint/2010/main" val="9512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3013426-3AFE-4F65-A3B8-72C44184C4E2}" type="slidenum">
              <a:rPr lang="en-US" smtClean="0"/>
              <a:pPr>
                <a:defRPr/>
              </a:pPr>
              <a:t>7</a:t>
            </a:fld>
            <a:endParaRPr lang="en-US"/>
          </a:p>
        </p:txBody>
      </p:sp>
    </p:spTree>
    <p:extLst>
      <p:ext uri="{BB962C8B-B14F-4D97-AF65-F5344CB8AC3E}">
        <p14:creationId xmlns:p14="http://schemas.microsoft.com/office/powerpoint/2010/main" val="1400246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CAA section 307(d)(7)(B), the Administrator may commence a reconsideration proceeding if, in the Administrator’s judgement, the petitioner raises an objection to a rule that was impracticable to raise during the comment period or if the grounds for the objection arose after the comment period but within the period for judicial review. In either case, the Administrator must also conclude that the objection is of central relevance to the outcome of the rule. The Administrator may stay the effective date of the rule for up to three months during such reconsideration. </a:t>
            </a:r>
          </a:p>
        </p:txBody>
      </p:sp>
      <p:sp>
        <p:nvSpPr>
          <p:cNvPr id="4" name="Slide Number Placeholder 3"/>
          <p:cNvSpPr>
            <a:spLocks noGrp="1"/>
          </p:cNvSpPr>
          <p:nvPr>
            <p:ph type="sldNum" sz="quarter" idx="10"/>
          </p:nvPr>
        </p:nvSpPr>
        <p:spPr/>
        <p:txBody>
          <a:bodyPr/>
          <a:lstStyle/>
          <a:p>
            <a:fld id="{A707FA60-6859-43F0-9160-A6686C012DDA}" type="slidenum">
              <a:rPr lang="en-US" smtClean="0"/>
              <a:pPr/>
              <a:t>8</a:t>
            </a:fld>
            <a:endParaRPr lang="en-US"/>
          </a:p>
        </p:txBody>
      </p:sp>
    </p:spTree>
    <p:extLst>
      <p:ext uri="{BB962C8B-B14F-4D97-AF65-F5344CB8AC3E}">
        <p14:creationId xmlns:p14="http://schemas.microsoft.com/office/powerpoint/2010/main" val="1674262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3013426-3AFE-4F65-A3B8-72C44184C4E2}" type="slidenum">
              <a:rPr lang="en-US" smtClean="0"/>
              <a:pPr>
                <a:defRPr/>
              </a:pPr>
              <a:t>10</a:t>
            </a:fld>
            <a:endParaRPr lang="en-US"/>
          </a:p>
        </p:txBody>
      </p:sp>
    </p:spTree>
    <p:extLst>
      <p:ext uri="{BB962C8B-B14F-4D97-AF65-F5344CB8AC3E}">
        <p14:creationId xmlns:p14="http://schemas.microsoft.com/office/powerpoint/2010/main" val="2186305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07FA60-6859-43F0-9160-A6686C012DDA}" type="slidenum">
              <a:rPr lang="en-US" smtClean="0"/>
              <a:pPr/>
              <a:t>18</a:t>
            </a:fld>
            <a:endParaRPr lang="en-US"/>
          </a:p>
        </p:txBody>
      </p:sp>
    </p:spTree>
    <p:extLst>
      <p:ext uri="{BB962C8B-B14F-4D97-AF65-F5344CB8AC3E}">
        <p14:creationId xmlns:p14="http://schemas.microsoft.com/office/powerpoint/2010/main" val="3122891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4FC1C1-1102-4D3A-B83D-3EA0167CED67}" type="datetimeFigureOut">
              <a:rPr lang="en-US" smtClean="0"/>
              <a:pPr/>
              <a:t>5/16/2018</a:t>
            </a:fld>
            <a:endParaRPr lang="en-US" dirty="0"/>
          </a:p>
        </p:txBody>
      </p:sp>
      <p:sp>
        <p:nvSpPr>
          <p:cNvPr id="5" name="Footer Placeholder 4"/>
          <p:cNvSpPr>
            <a:spLocks noGrp="1"/>
          </p:cNvSpPr>
          <p:nvPr>
            <p:ph type="ftr" sz="quarter" idx="11"/>
          </p:nvPr>
        </p:nvSpPr>
        <p:spPr/>
        <p:txBody>
          <a:bodyPr/>
          <a:lstStyle/>
          <a:p>
            <a:r>
              <a:rPr lang="en-US"/>
              <a:t>Office of Solid Waste &amp; Emergency Response</a:t>
            </a:r>
          </a:p>
          <a:p>
            <a:r>
              <a:rPr lang="en-US"/>
              <a:t>Office of Emergency Management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89083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DC3DF1-18DA-46FC-A631-2D1AA0076ECE}" type="datetimeFigureOut">
              <a:rPr lang="en-US" smtClean="0"/>
              <a:pPr/>
              <a:t>5/16/2018</a:t>
            </a:fld>
            <a:endParaRPr lang="en-US" dirty="0"/>
          </a:p>
        </p:txBody>
      </p:sp>
      <p:sp>
        <p:nvSpPr>
          <p:cNvPr id="5" name="Footer Placeholder 4"/>
          <p:cNvSpPr>
            <a:spLocks noGrp="1"/>
          </p:cNvSpPr>
          <p:nvPr>
            <p:ph type="ftr" sz="quarter" idx="11"/>
          </p:nvPr>
        </p:nvSpPr>
        <p:spPr/>
        <p:txBody>
          <a:bodyPr/>
          <a:lstStyle/>
          <a:p>
            <a:r>
              <a:rPr lang="en-US"/>
              <a:t>Office of Solid Waste &amp; Emergency Response</a:t>
            </a:r>
          </a:p>
          <a:p>
            <a:r>
              <a:rPr lang="en-US"/>
              <a:t>Office of Emergency Management</a:t>
            </a:r>
            <a:endParaRPr lang="en-US" dirty="0"/>
          </a:p>
        </p:txBody>
      </p:sp>
      <p:sp>
        <p:nvSpPr>
          <p:cNvPr id="6" name="Slide Number Placeholder 5"/>
          <p:cNvSpPr>
            <a:spLocks noGrp="1"/>
          </p:cNvSpPr>
          <p:nvPr>
            <p:ph type="sldNum" sz="quarter" idx="12"/>
          </p:nvPr>
        </p:nvSpPr>
        <p:spPr/>
        <p:txBody>
          <a:bodyPr/>
          <a:lstStyle/>
          <a:p>
            <a:fld id="{64FD7CC6-9448-447E-AA3E-4A83D05C16CF}" type="slidenum">
              <a:rPr lang="en-US" smtClean="0"/>
              <a:pPr/>
              <a:t>‹#›</a:t>
            </a:fld>
            <a:endParaRPr lang="en-US" dirty="0"/>
          </a:p>
        </p:txBody>
      </p:sp>
      <p:pic>
        <p:nvPicPr>
          <p:cNvPr id="7" name="Picture 6"/>
          <p:cNvPicPr>
            <a:picLocks noChangeAspect="1"/>
          </p:cNvPicPr>
          <p:nvPr userDrawn="1"/>
        </p:nvPicPr>
        <p:blipFill>
          <a:blip r:embed="rId2"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1481834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743FD1-CB80-4D38-98C5-0F3F26300B3A}" type="datetimeFigureOut">
              <a:rPr lang="en-US" smtClean="0"/>
              <a:pPr/>
              <a:t>5/16/2018</a:t>
            </a:fld>
            <a:endParaRPr lang="en-US" dirty="0"/>
          </a:p>
        </p:txBody>
      </p:sp>
      <p:sp>
        <p:nvSpPr>
          <p:cNvPr id="5" name="Footer Placeholder 4"/>
          <p:cNvSpPr>
            <a:spLocks noGrp="1"/>
          </p:cNvSpPr>
          <p:nvPr>
            <p:ph type="ftr" sz="quarter" idx="11"/>
          </p:nvPr>
        </p:nvSpPr>
        <p:spPr/>
        <p:txBody>
          <a:bodyPr/>
          <a:lstStyle/>
          <a:p>
            <a:r>
              <a:rPr lang="en-US"/>
              <a:t>Office of Solid Waste &amp; Emergency Response</a:t>
            </a:r>
          </a:p>
          <a:p>
            <a:r>
              <a:rPr lang="en-US"/>
              <a:t>Office of Emergency Management</a:t>
            </a:r>
            <a:endParaRPr lang="en-US" dirty="0"/>
          </a:p>
        </p:txBody>
      </p:sp>
      <p:sp>
        <p:nvSpPr>
          <p:cNvPr id="6" name="Slide Number Placeholder 5"/>
          <p:cNvSpPr>
            <a:spLocks noGrp="1"/>
          </p:cNvSpPr>
          <p:nvPr>
            <p:ph type="sldNum" sz="quarter" idx="12"/>
          </p:nvPr>
        </p:nvSpPr>
        <p:spPr/>
        <p:txBody>
          <a:bodyPr/>
          <a:lstStyle/>
          <a:p>
            <a:fld id="{64FD7CC6-9448-447E-AA3E-4A83D05C16CF}" type="slidenum">
              <a:rPr lang="en-US" smtClean="0"/>
              <a:pPr/>
              <a:t>‹#›</a:t>
            </a:fld>
            <a:endParaRPr lang="en-US" dirty="0"/>
          </a:p>
        </p:txBody>
      </p:sp>
      <p:pic>
        <p:nvPicPr>
          <p:cNvPr id="9" name="Picture 8"/>
          <p:cNvPicPr>
            <a:picLocks noChangeAspect="1"/>
          </p:cNvPicPr>
          <p:nvPr userDrawn="1"/>
        </p:nvPicPr>
        <p:blipFill>
          <a:blip r:embed="rId2"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1744241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F4EEE4-474A-4235-A9A9-A2FB230707B8}" type="datetimeFigureOut">
              <a:rPr lang="en-US" smtClean="0"/>
              <a:pPr/>
              <a:t>5/16/2018</a:t>
            </a:fld>
            <a:endParaRPr lang="en-US" dirty="0"/>
          </a:p>
        </p:txBody>
      </p:sp>
      <p:sp>
        <p:nvSpPr>
          <p:cNvPr id="5" name="Footer Placeholder 4"/>
          <p:cNvSpPr>
            <a:spLocks noGrp="1"/>
          </p:cNvSpPr>
          <p:nvPr>
            <p:ph type="ftr" sz="quarter" idx="11"/>
          </p:nvPr>
        </p:nvSpPr>
        <p:spPr/>
        <p:txBody>
          <a:bodyPr/>
          <a:lstStyle/>
          <a:p>
            <a:r>
              <a:rPr lang="en-US"/>
              <a:t>Office of Solid Waste &amp; Emergency Response</a:t>
            </a:r>
          </a:p>
          <a:p>
            <a:r>
              <a:rPr lang="en-US"/>
              <a:t>Office of Emergency Management</a:t>
            </a:r>
            <a:endParaRPr lang="en-US" dirty="0"/>
          </a:p>
        </p:txBody>
      </p:sp>
      <p:sp>
        <p:nvSpPr>
          <p:cNvPr id="6" name="Slide Number Placeholder 5"/>
          <p:cNvSpPr>
            <a:spLocks noGrp="1"/>
          </p:cNvSpPr>
          <p:nvPr>
            <p:ph type="sldNum" sz="quarter" idx="12"/>
          </p:nvPr>
        </p:nvSpPr>
        <p:spPr/>
        <p:txBody>
          <a:bodyPr/>
          <a:lstStyle/>
          <a:p>
            <a:fld id="{64FD7CC6-9448-447E-AA3E-4A83D05C16CF}" type="slidenum">
              <a:rPr lang="en-US" smtClean="0"/>
              <a:pPr/>
              <a:t>‹#›</a:t>
            </a:fld>
            <a:endParaRPr lang="en-US" dirty="0"/>
          </a:p>
        </p:txBody>
      </p:sp>
    </p:spTree>
    <p:extLst>
      <p:ext uri="{BB962C8B-B14F-4D97-AF65-F5344CB8AC3E}">
        <p14:creationId xmlns:p14="http://schemas.microsoft.com/office/powerpoint/2010/main" val="327595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65081E-FEBD-4807-B310-42860728784C}" type="datetimeFigureOut">
              <a:rPr lang="en-US" smtClean="0"/>
              <a:pPr/>
              <a:t>5/16/2018</a:t>
            </a:fld>
            <a:endParaRPr lang="en-US" dirty="0"/>
          </a:p>
        </p:txBody>
      </p:sp>
      <p:sp>
        <p:nvSpPr>
          <p:cNvPr id="5" name="Footer Placeholder 4"/>
          <p:cNvSpPr>
            <a:spLocks noGrp="1"/>
          </p:cNvSpPr>
          <p:nvPr>
            <p:ph type="ftr" sz="quarter" idx="11"/>
          </p:nvPr>
        </p:nvSpPr>
        <p:spPr/>
        <p:txBody>
          <a:bodyPr/>
          <a:lstStyle/>
          <a:p>
            <a:r>
              <a:rPr lang="en-US"/>
              <a:t>Office of Solid Waste &amp; Emergency Response</a:t>
            </a:r>
          </a:p>
          <a:p>
            <a:r>
              <a:rPr lang="en-US"/>
              <a:t>Office of Emergency Management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p:cNvPicPr>
            <a:picLocks noChangeAspect="1"/>
          </p:cNvPicPr>
          <p:nvPr userDrawn="1"/>
        </p:nvPicPr>
        <p:blipFill>
          <a:blip r:embed="rId2"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690194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416903-E309-4FEB-BE3F-7CEF66FD7315}" type="datetimeFigureOut">
              <a:rPr lang="en-US" smtClean="0"/>
              <a:pPr/>
              <a:t>5/16/2018</a:t>
            </a:fld>
            <a:endParaRPr lang="en-US" dirty="0"/>
          </a:p>
        </p:txBody>
      </p:sp>
      <p:sp>
        <p:nvSpPr>
          <p:cNvPr id="6" name="Footer Placeholder 5"/>
          <p:cNvSpPr>
            <a:spLocks noGrp="1"/>
          </p:cNvSpPr>
          <p:nvPr>
            <p:ph type="ftr" sz="quarter" idx="11"/>
          </p:nvPr>
        </p:nvSpPr>
        <p:spPr/>
        <p:txBody>
          <a:bodyPr/>
          <a:lstStyle/>
          <a:p>
            <a:r>
              <a:rPr lang="en-US"/>
              <a:t>Office of Solid Waste &amp; Emergency Response</a:t>
            </a:r>
          </a:p>
          <a:p>
            <a:r>
              <a:rPr lang="en-US"/>
              <a:t>Office of Emergency Management</a:t>
            </a:r>
            <a:endParaRPr lang="en-US" dirty="0"/>
          </a:p>
        </p:txBody>
      </p:sp>
      <p:sp>
        <p:nvSpPr>
          <p:cNvPr id="7" name="Slide Number Placeholder 6"/>
          <p:cNvSpPr>
            <a:spLocks noGrp="1"/>
          </p:cNvSpPr>
          <p:nvPr>
            <p:ph type="sldNum" sz="quarter" idx="12"/>
          </p:nvPr>
        </p:nvSpPr>
        <p:spPr/>
        <p:txBody>
          <a:bodyPr/>
          <a:lstStyle/>
          <a:p>
            <a:fld id="{64FD7CC6-9448-447E-AA3E-4A83D05C16CF}" type="slidenum">
              <a:rPr lang="en-US" smtClean="0"/>
              <a:pPr/>
              <a:t>‹#›</a:t>
            </a:fld>
            <a:endParaRPr lang="en-US" dirty="0"/>
          </a:p>
        </p:txBody>
      </p:sp>
      <p:pic>
        <p:nvPicPr>
          <p:cNvPr id="9" name="Picture 8"/>
          <p:cNvPicPr>
            <a:picLocks noChangeAspect="1"/>
          </p:cNvPicPr>
          <p:nvPr userDrawn="1"/>
        </p:nvPicPr>
        <p:blipFill>
          <a:blip r:embed="rId2"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4164028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2341FD-6BF0-4418-832C-B9A29F810CC9}" type="datetimeFigureOut">
              <a:rPr lang="en-US" smtClean="0"/>
              <a:pPr/>
              <a:t>5/16/2018</a:t>
            </a:fld>
            <a:endParaRPr lang="en-US" dirty="0"/>
          </a:p>
        </p:txBody>
      </p:sp>
      <p:sp>
        <p:nvSpPr>
          <p:cNvPr id="8" name="Footer Placeholder 7"/>
          <p:cNvSpPr>
            <a:spLocks noGrp="1"/>
          </p:cNvSpPr>
          <p:nvPr>
            <p:ph type="ftr" sz="quarter" idx="11"/>
          </p:nvPr>
        </p:nvSpPr>
        <p:spPr/>
        <p:txBody>
          <a:bodyPr/>
          <a:lstStyle/>
          <a:p>
            <a:r>
              <a:rPr lang="en-US"/>
              <a:t>Office of Solid Waste &amp; Emergency Response Office of Emergency Management</a:t>
            </a:r>
            <a:endParaRPr lang="en-US" dirty="0"/>
          </a:p>
        </p:txBody>
      </p:sp>
      <p:sp>
        <p:nvSpPr>
          <p:cNvPr id="9" name="Slide Number Placeholder 8"/>
          <p:cNvSpPr>
            <a:spLocks noGrp="1"/>
          </p:cNvSpPr>
          <p:nvPr>
            <p:ph type="sldNum" sz="quarter" idx="12"/>
          </p:nvPr>
        </p:nvSpPr>
        <p:spPr/>
        <p:txBody>
          <a:bodyPr/>
          <a:lstStyle/>
          <a:p>
            <a:fld id="{64FD7CC6-9448-447E-AA3E-4A83D05C16CF}" type="slidenum">
              <a:rPr lang="en-US" smtClean="0"/>
              <a:pPr/>
              <a:t>‹#›</a:t>
            </a:fld>
            <a:endParaRPr lang="en-US" dirty="0"/>
          </a:p>
        </p:txBody>
      </p:sp>
      <p:pic>
        <p:nvPicPr>
          <p:cNvPr id="11" name="Picture 10"/>
          <p:cNvPicPr>
            <a:picLocks noChangeAspect="1"/>
          </p:cNvPicPr>
          <p:nvPr userDrawn="1"/>
        </p:nvPicPr>
        <p:blipFill>
          <a:blip r:embed="rId2"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4084186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3C8D3F-4D06-4386-92EF-CBB324A94B8B}" type="datetimeFigureOut">
              <a:rPr lang="en-US" smtClean="0"/>
              <a:pPr/>
              <a:t>5/16/2018</a:t>
            </a:fld>
            <a:endParaRPr lang="en-US" dirty="0"/>
          </a:p>
        </p:txBody>
      </p:sp>
      <p:sp>
        <p:nvSpPr>
          <p:cNvPr id="4" name="Footer Placeholder 3"/>
          <p:cNvSpPr>
            <a:spLocks noGrp="1"/>
          </p:cNvSpPr>
          <p:nvPr>
            <p:ph type="ftr" sz="quarter" idx="11"/>
          </p:nvPr>
        </p:nvSpPr>
        <p:spPr/>
        <p:txBody>
          <a:bodyPr/>
          <a:lstStyle/>
          <a:p>
            <a:r>
              <a:rPr lang="en-US"/>
              <a:t>Office of Solid Waste &amp; Emergency Response</a:t>
            </a:r>
          </a:p>
          <a:p>
            <a:r>
              <a:rPr lang="en-US"/>
              <a:t>Office of Emergency Management</a:t>
            </a:r>
            <a:endParaRPr lang="en-US" dirty="0"/>
          </a:p>
        </p:txBody>
      </p:sp>
      <p:sp>
        <p:nvSpPr>
          <p:cNvPr id="5" name="Slide Number Placeholder 4"/>
          <p:cNvSpPr>
            <a:spLocks noGrp="1"/>
          </p:cNvSpPr>
          <p:nvPr>
            <p:ph type="sldNum" sz="quarter" idx="12"/>
          </p:nvPr>
        </p:nvSpPr>
        <p:spPr/>
        <p:txBody>
          <a:bodyPr/>
          <a:lstStyle/>
          <a:p>
            <a:fld id="{64FD7CC6-9448-447E-AA3E-4A83D05C16CF}" type="slidenum">
              <a:rPr lang="en-US" smtClean="0"/>
              <a:pPr/>
              <a:t>‹#›</a:t>
            </a:fld>
            <a:endParaRPr lang="en-US" dirty="0"/>
          </a:p>
        </p:txBody>
      </p:sp>
      <p:pic>
        <p:nvPicPr>
          <p:cNvPr id="6" name="Picture 5"/>
          <p:cNvPicPr>
            <a:picLocks noChangeAspect="1"/>
          </p:cNvPicPr>
          <p:nvPr userDrawn="1"/>
        </p:nvPicPr>
        <p:blipFill>
          <a:blip r:embed="rId2"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2885392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DE1882-A1B2-48BA-8BE5-3D3CB5290EDA}" type="datetimeFigureOut">
              <a:rPr lang="en-US" smtClean="0"/>
              <a:pPr/>
              <a:t>5/16/2018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Office of Solid Waste &amp; Emergency Response Office of Emergency Management</a:t>
            </a:r>
            <a:endParaRPr lang="en-US" dirty="0"/>
          </a:p>
        </p:txBody>
      </p:sp>
      <p:sp>
        <p:nvSpPr>
          <p:cNvPr id="9" name="Slide Number Placeholder 8"/>
          <p:cNvSpPr>
            <a:spLocks noGrp="1"/>
          </p:cNvSpPr>
          <p:nvPr>
            <p:ph type="sldNum" sz="quarter" idx="12"/>
          </p:nvPr>
        </p:nvSpPr>
        <p:spPr/>
        <p:txBody>
          <a:bodyPr/>
          <a:lstStyle/>
          <a:p>
            <a:fld id="{64FD7CC6-9448-447E-AA3E-4A83D05C16CF}" type="slidenum">
              <a:rPr lang="en-US" smtClean="0"/>
              <a:pPr/>
              <a:t>‹#›</a:t>
            </a:fld>
            <a:endParaRPr lang="en-US" dirty="0"/>
          </a:p>
        </p:txBody>
      </p:sp>
    </p:spTree>
    <p:extLst>
      <p:ext uri="{BB962C8B-B14F-4D97-AF65-F5344CB8AC3E}">
        <p14:creationId xmlns:p14="http://schemas.microsoft.com/office/powerpoint/2010/main" val="2528698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0531291F-ABF6-4CF8-93C3-18F115B79070}" type="datetimeFigureOut">
              <a:rPr lang="en-US" smtClean="0"/>
              <a:pPr/>
              <a:t>5/16/2018</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a:t>Office of Solid Waste &amp; Emergency Response</a:t>
            </a:r>
          </a:p>
          <a:p>
            <a:r>
              <a:rPr lang="en-US"/>
              <a:t>Office of Emergency Management</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pic>
        <p:nvPicPr>
          <p:cNvPr id="10" name="Picture 9"/>
          <p:cNvPicPr>
            <a:picLocks noChangeAspect="1"/>
          </p:cNvPicPr>
          <p:nvPr userDrawn="1"/>
        </p:nvPicPr>
        <p:blipFill>
          <a:blip r:embed="rId2" cstate="print"/>
          <a:stretch>
            <a:fillRect/>
          </a:stretch>
        </p:blipFill>
        <p:spPr>
          <a:xfrm>
            <a:off x="7848600" y="5586555"/>
            <a:ext cx="1058867" cy="1096560"/>
          </a:xfrm>
          <a:prstGeom prst="rect">
            <a:avLst/>
          </a:prstGeom>
        </p:spPr>
      </p:pic>
      <p:sp>
        <p:nvSpPr>
          <p:cNvPr id="11" name="Slide Number Placeholder 5"/>
          <p:cNvSpPr txBox="1">
            <a:spLocks/>
          </p:cNvSpPr>
          <p:nvPr userDrawn="1"/>
        </p:nvSpPr>
        <p:spPr>
          <a:xfrm>
            <a:off x="342900" y="6484128"/>
            <a:ext cx="984019" cy="365125"/>
          </a:xfrm>
          <a:prstGeom prst="rect">
            <a:avLst/>
          </a:prstGeom>
        </p:spPr>
        <p:txBody>
          <a:bodyPr vert="horz" lIns="91440" tIns="45720" rIns="91440" bIns="45720" rtlCol="0" anchor="ctr"/>
          <a:lstStyle>
            <a:defPPr>
              <a:defRPr lang="en-US"/>
            </a:defPPr>
            <a:lvl1pPr marL="0" algn="l" defTabSz="914400" rtl="0" eaLnBrk="1" latinLnBrk="0" hangingPunct="1">
              <a:defRPr sz="105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4FD7CC6-9448-447E-AA3E-4A83D05C16CF}" type="slidenum">
              <a:rPr lang="en-US" smtClean="0"/>
              <a:pPr/>
              <a:t>‹#›</a:t>
            </a:fld>
            <a:endParaRPr lang="en-US" dirty="0"/>
          </a:p>
        </p:txBody>
      </p:sp>
    </p:spTree>
    <p:extLst>
      <p:ext uri="{BB962C8B-B14F-4D97-AF65-F5344CB8AC3E}">
        <p14:creationId xmlns:p14="http://schemas.microsoft.com/office/powerpoint/2010/main" val="1550875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043321-F934-4299-9750-8710105AE05D}" type="datetimeFigureOut">
              <a:rPr lang="en-US" smtClean="0"/>
              <a:pPr/>
              <a:t>5/16/2018</a:t>
            </a:fld>
            <a:endParaRPr lang="en-US" dirty="0"/>
          </a:p>
        </p:txBody>
      </p:sp>
      <p:sp>
        <p:nvSpPr>
          <p:cNvPr id="6" name="Footer Placeholder 5"/>
          <p:cNvSpPr>
            <a:spLocks noGrp="1"/>
          </p:cNvSpPr>
          <p:nvPr>
            <p:ph type="ftr" sz="quarter" idx="11"/>
          </p:nvPr>
        </p:nvSpPr>
        <p:spPr/>
        <p:txBody>
          <a:bodyPr/>
          <a:lstStyle/>
          <a:p>
            <a:r>
              <a:rPr lang="en-US"/>
              <a:t>Office of Solid Waste &amp; Emergency Response</a:t>
            </a:r>
          </a:p>
          <a:p>
            <a:r>
              <a:rPr lang="en-US"/>
              <a:t>Office of Emergency Management</a:t>
            </a:r>
            <a:endParaRPr lang="en-US" dirty="0"/>
          </a:p>
        </p:txBody>
      </p:sp>
      <p:sp>
        <p:nvSpPr>
          <p:cNvPr id="7" name="Slide Number Placeholder 6"/>
          <p:cNvSpPr>
            <a:spLocks noGrp="1"/>
          </p:cNvSpPr>
          <p:nvPr>
            <p:ph type="sldNum" sz="quarter" idx="12"/>
          </p:nvPr>
        </p:nvSpPr>
        <p:spPr/>
        <p:txBody>
          <a:bodyPr/>
          <a:lstStyle/>
          <a:p>
            <a:fld id="{64FD7CC6-9448-447E-AA3E-4A83D05C16CF}" type="slidenum">
              <a:rPr lang="en-US" smtClean="0"/>
              <a:pPr/>
              <a:t>‹#›</a:t>
            </a:fld>
            <a:endParaRPr lang="en-US" dirty="0"/>
          </a:p>
        </p:txBody>
      </p:sp>
      <p:pic>
        <p:nvPicPr>
          <p:cNvPr id="10" name="Picture 9"/>
          <p:cNvPicPr>
            <a:picLocks noChangeAspect="1"/>
          </p:cNvPicPr>
          <p:nvPr userDrawn="1"/>
        </p:nvPicPr>
        <p:blipFill>
          <a:blip r:embed="rId2"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2364882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Office of Solid Waste &amp; Emergency Response Office of Emergency Management</a:t>
            </a:r>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64FD7CC6-9448-447E-AA3E-4A83D05C16CF}"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2428762"/>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www.epa.gov/RMP"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2960" y="613954"/>
            <a:ext cx="7543800" cy="2980502"/>
          </a:xfrm>
        </p:spPr>
        <p:txBody>
          <a:bodyPr>
            <a:normAutofit fontScale="90000"/>
          </a:bodyPr>
          <a:lstStyle/>
          <a:p>
            <a:r>
              <a:rPr lang="en-US" dirty="0"/>
              <a:t>RMP Amendments Reconsideration Proposed Rule </a:t>
            </a:r>
          </a:p>
        </p:txBody>
      </p:sp>
      <p:sp>
        <p:nvSpPr>
          <p:cNvPr id="3" name="Subtitle 2"/>
          <p:cNvSpPr>
            <a:spLocks noGrp="1"/>
          </p:cNvSpPr>
          <p:nvPr>
            <p:ph type="subTitle" idx="1"/>
          </p:nvPr>
        </p:nvSpPr>
        <p:spPr/>
        <p:txBody>
          <a:bodyPr>
            <a:normAutofit/>
          </a:bodyPr>
          <a:lstStyle/>
          <a:p>
            <a:r>
              <a:rPr lang="en-US" dirty="0">
                <a:solidFill>
                  <a:schemeClr val="tx1"/>
                </a:solidFill>
              </a:rPr>
              <a:t>State/local pre-proposal briefing </a:t>
            </a:r>
          </a:p>
          <a:p>
            <a:r>
              <a:rPr lang="en-US" dirty="0">
                <a:solidFill>
                  <a:schemeClr val="accent1">
                    <a:lumMod val="50000"/>
                  </a:schemeClr>
                </a:solidFill>
              </a:rPr>
              <a:t>MAY 21, 2018</a:t>
            </a:r>
          </a:p>
          <a:p>
            <a:endParaRPr lang="en-US" dirty="0">
              <a:solidFill>
                <a:schemeClr val="tx1"/>
              </a:solidFill>
            </a:endParaRPr>
          </a:p>
        </p:txBody>
      </p:sp>
      <p:pic>
        <p:nvPicPr>
          <p:cNvPr id="8" name="Picture 7"/>
          <p:cNvPicPr>
            <a:picLocks noChangeAspect="1"/>
          </p:cNvPicPr>
          <p:nvPr/>
        </p:nvPicPr>
        <p:blipFill>
          <a:blip r:embed="rId3" cstate="print"/>
          <a:stretch>
            <a:fillRect/>
          </a:stretch>
        </p:blipFill>
        <p:spPr>
          <a:xfrm>
            <a:off x="7848600" y="5586555"/>
            <a:ext cx="1058867" cy="1096560"/>
          </a:xfrm>
          <a:prstGeom prst="rect">
            <a:avLst/>
          </a:prstGeom>
        </p:spPr>
      </p:pic>
      <p:sp>
        <p:nvSpPr>
          <p:cNvPr id="7" name="Footer Placeholder 7"/>
          <p:cNvSpPr txBox="1">
            <a:spLocks/>
          </p:cNvSpPr>
          <p:nvPr/>
        </p:nvSpPr>
        <p:spPr>
          <a:xfrm>
            <a:off x="2764639" y="6459786"/>
            <a:ext cx="3617103"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a:p>
            <a:r>
              <a:rPr lang="en-US"/>
              <a:t>Office of Land and Emergency Management</a:t>
            </a:r>
          </a:p>
          <a:p>
            <a:r>
              <a:rPr lang="en-US"/>
              <a:t>Office of Emergency Management</a:t>
            </a:r>
          </a:p>
          <a:p>
            <a:endParaRPr lang="en-US" dirty="0"/>
          </a:p>
        </p:txBody>
      </p:sp>
    </p:spTree>
    <p:extLst>
      <p:ext uri="{BB962C8B-B14F-4D97-AF65-F5344CB8AC3E}">
        <p14:creationId xmlns:p14="http://schemas.microsoft.com/office/powerpoint/2010/main" val="1675952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009" y="91163"/>
            <a:ext cx="8377187" cy="914400"/>
          </a:xfrm>
        </p:spPr>
        <p:txBody>
          <a:bodyPr>
            <a:noAutofit/>
          </a:bodyPr>
          <a:lstStyle/>
          <a:p>
            <a:r>
              <a:rPr lang="en-US" dirty="0">
                <a:solidFill>
                  <a:prstClr val="black">
                    <a:lumMod val="75000"/>
                    <a:lumOff val="25000"/>
                  </a:prstClr>
                </a:solidFill>
              </a:rPr>
              <a:t>Proposed Reconsideration rule</a:t>
            </a:r>
            <a:endParaRPr lang="en-US" sz="28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81643816"/>
              </p:ext>
            </p:extLst>
          </p:nvPr>
        </p:nvGraphicFramePr>
        <p:xfrm>
          <a:off x="301625" y="1056907"/>
          <a:ext cx="8528867" cy="4665486"/>
        </p:xfrm>
        <a:graphic>
          <a:graphicData uri="http://schemas.openxmlformats.org/drawingml/2006/table">
            <a:tbl>
              <a:tblPr firstRow="1" bandRow="1">
                <a:tableStyleId>{5C22544A-7EE6-4342-B048-85BDC9FD1C3A}</a:tableStyleId>
              </a:tblPr>
              <a:tblGrid>
                <a:gridCol w="6049969">
                  <a:extLst>
                    <a:ext uri="{9D8B030D-6E8A-4147-A177-3AD203B41FA5}">
                      <a16:colId xmlns:a16="http://schemas.microsoft.com/office/drawing/2014/main" val="20000"/>
                    </a:ext>
                  </a:extLst>
                </a:gridCol>
                <a:gridCol w="831075">
                  <a:extLst>
                    <a:ext uri="{9D8B030D-6E8A-4147-A177-3AD203B41FA5}">
                      <a16:colId xmlns:a16="http://schemas.microsoft.com/office/drawing/2014/main" val="20001"/>
                    </a:ext>
                  </a:extLst>
                </a:gridCol>
                <a:gridCol w="840627">
                  <a:extLst>
                    <a:ext uri="{9D8B030D-6E8A-4147-A177-3AD203B41FA5}">
                      <a16:colId xmlns:a16="http://schemas.microsoft.com/office/drawing/2014/main" val="20002"/>
                    </a:ext>
                  </a:extLst>
                </a:gridCol>
                <a:gridCol w="807196">
                  <a:extLst>
                    <a:ext uri="{9D8B030D-6E8A-4147-A177-3AD203B41FA5}">
                      <a16:colId xmlns:a16="http://schemas.microsoft.com/office/drawing/2014/main" val="20003"/>
                    </a:ext>
                  </a:extLst>
                </a:gridCol>
              </a:tblGrid>
              <a:tr h="366783">
                <a:tc>
                  <a:txBody>
                    <a:bodyPr/>
                    <a:lstStyle/>
                    <a:p>
                      <a:endParaRPr lang="en-US" dirty="0"/>
                    </a:p>
                  </a:txBody>
                  <a:tcPr/>
                </a:tc>
                <a:tc>
                  <a:txBody>
                    <a:bodyPr/>
                    <a:lstStyle/>
                    <a:p>
                      <a:pPr algn="ctr"/>
                      <a:r>
                        <a:rPr lang="en-US" dirty="0"/>
                        <a:t>P1</a:t>
                      </a:r>
                    </a:p>
                  </a:txBody>
                  <a:tcPr/>
                </a:tc>
                <a:tc>
                  <a:txBody>
                    <a:bodyPr/>
                    <a:lstStyle/>
                    <a:p>
                      <a:pPr algn="ctr"/>
                      <a:r>
                        <a:rPr lang="en-US" dirty="0"/>
                        <a:t>P2</a:t>
                      </a:r>
                    </a:p>
                  </a:txBody>
                  <a:tcPr/>
                </a:tc>
                <a:tc>
                  <a:txBody>
                    <a:bodyPr/>
                    <a:lstStyle/>
                    <a:p>
                      <a:pPr algn="ctr"/>
                      <a:r>
                        <a:rPr lang="en-US" dirty="0"/>
                        <a:t>P3</a:t>
                      </a:r>
                    </a:p>
                  </a:txBody>
                  <a:tcPr/>
                </a:tc>
                <a:extLst>
                  <a:ext uri="{0D108BD9-81ED-4DB2-BD59-A6C34878D82A}">
                    <a16:rowId xmlns:a16="http://schemas.microsoft.com/office/drawing/2014/main" val="10000"/>
                  </a:ext>
                </a:extLst>
              </a:tr>
              <a:tr h="633077">
                <a:tc>
                  <a:txBody>
                    <a:bodyPr/>
                    <a:lstStyle/>
                    <a:p>
                      <a:r>
                        <a:rPr lang="en-US" strike="sngStrike" dirty="0">
                          <a:solidFill>
                            <a:schemeClr val="tx1"/>
                          </a:solidFill>
                        </a:rPr>
                        <a:t>Third-part</a:t>
                      </a:r>
                      <a:r>
                        <a:rPr lang="en-US" strike="sngStrike" baseline="0" dirty="0">
                          <a:solidFill>
                            <a:schemeClr val="tx1"/>
                          </a:solidFill>
                        </a:rPr>
                        <a:t>y a</a:t>
                      </a:r>
                      <a:r>
                        <a:rPr lang="en-US" strike="sngStrike" dirty="0">
                          <a:solidFill>
                            <a:schemeClr val="tx1"/>
                          </a:solidFill>
                        </a:rPr>
                        <a:t>udits (applies to the next scheduled audit after an accident) [Estimated 150 accidents/year]</a:t>
                      </a:r>
                    </a:p>
                  </a:txBody>
                  <a:tcPr/>
                </a:tc>
                <a:tc>
                  <a:txBody>
                    <a:bodyPr/>
                    <a:lstStyle/>
                    <a:p>
                      <a:pPr algn="ctr"/>
                      <a:endParaRPr lang="en-US" dirty="0"/>
                    </a:p>
                  </a:txBody>
                  <a:tcPr/>
                </a:tc>
                <a:tc>
                  <a:txBody>
                    <a:bodyPr/>
                    <a:lstStyle/>
                    <a:p>
                      <a:pPr algn="ctr"/>
                      <a:r>
                        <a:rPr lang="en-US" strike="noStrike" dirty="0"/>
                        <a:t>√</a:t>
                      </a:r>
                    </a:p>
                  </a:txBody>
                  <a:tcPr/>
                </a:tc>
                <a:tc>
                  <a:txBody>
                    <a:bodyPr/>
                    <a:lstStyle/>
                    <a:p>
                      <a:pPr algn="ctr"/>
                      <a:r>
                        <a:rPr lang="en-US" strike="noStrike" dirty="0"/>
                        <a:t>√</a:t>
                      </a:r>
                    </a:p>
                  </a:txBody>
                  <a:tcPr/>
                </a:tc>
                <a:extLst>
                  <a:ext uri="{0D108BD9-81ED-4DB2-BD59-A6C34878D82A}">
                    <a16:rowId xmlns:a16="http://schemas.microsoft.com/office/drawing/2014/main" val="10001"/>
                  </a:ext>
                </a:extLst>
              </a:tr>
              <a:tr h="633077">
                <a:tc>
                  <a:txBody>
                    <a:bodyPr/>
                    <a:lstStyle/>
                    <a:p>
                      <a:r>
                        <a:rPr lang="en-US" strike="sngStrike" dirty="0">
                          <a:solidFill>
                            <a:schemeClr val="tx1"/>
                          </a:solidFill>
                        </a:rPr>
                        <a:t>Incident Root Cause Analysis </a:t>
                      </a:r>
                      <a:r>
                        <a:rPr lang="en-US" strike="sngStrike" baseline="0" dirty="0">
                          <a:solidFill>
                            <a:schemeClr val="tx1"/>
                          </a:solidFill>
                        </a:rPr>
                        <a:t>(only for facilities with accidents/near misses)  </a:t>
                      </a:r>
                      <a:r>
                        <a:rPr lang="en-US" strike="sngStrike" dirty="0">
                          <a:solidFill>
                            <a:schemeClr val="tx1"/>
                          </a:solidFill>
                        </a:rPr>
                        <a:t>[Estimated 300 incidents/year]</a:t>
                      </a:r>
                    </a:p>
                  </a:txBody>
                  <a:tcPr/>
                </a:tc>
                <a:tc>
                  <a:txBody>
                    <a:bodyPr/>
                    <a:lstStyle/>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trike="noStrike" dirty="0"/>
                        <a:t>√</a:t>
                      </a:r>
                      <a:endParaRPr lang="en-US" dirty="0"/>
                    </a:p>
                  </a:txBody>
                  <a:tcPr/>
                </a:tc>
                <a:tc>
                  <a:txBody>
                    <a:bodyPr/>
                    <a:lstStyle/>
                    <a:p>
                      <a:pPr algn="ctr"/>
                      <a:r>
                        <a:rPr lang="en-US" dirty="0"/>
                        <a:t>√</a:t>
                      </a:r>
                    </a:p>
                  </a:txBody>
                  <a:tcPr/>
                </a:tc>
                <a:extLst>
                  <a:ext uri="{0D108BD9-81ED-4DB2-BD59-A6C34878D82A}">
                    <a16:rowId xmlns:a16="http://schemas.microsoft.com/office/drawing/2014/main" val="10002"/>
                  </a:ext>
                </a:extLst>
              </a:tr>
              <a:tr h="6330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sngStrike" dirty="0">
                          <a:solidFill>
                            <a:schemeClr val="tx1"/>
                          </a:solidFill>
                        </a:rPr>
                        <a:t>Safer Technologies and Alternatives Analysis </a:t>
                      </a:r>
                      <a:r>
                        <a:rPr lang="en-US" strike="sngStrike" baseline="0" dirty="0">
                          <a:solidFill>
                            <a:schemeClr val="tx1"/>
                          </a:solidFill>
                        </a:rPr>
                        <a:t>(applies to P3 in certain NAICS codes*)  [Est. 1,692 Facilities/4,308 Processes]</a:t>
                      </a:r>
                      <a:endParaRPr lang="en-US" strike="sngStrike" dirty="0">
                        <a:solidFill>
                          <a:schemeClr val="tx1"/>
                        </a:solidFill>
                      </a:endParaRPr>
                    </a:p>
                  </a:txBody>
                  <a:tcPr/>
                </a:tc>
                <a:tc>
                  <a:txBody>
                    <a:bodyPr/>
                    <a:lstStyle/>
                    <a:p>
                      <a:pPr algn="ctr"/>
                      <a:endParaRPr lang="en-US" dirty="0"/>
                    </a:p>
                  </a:txBody>
                  <a:tcPr/>
                </a:tc>
                <a:tc>
                  <a:txBody>
                    <a:bodyPr/>
                    <a:lstStyle/>
                    <a:p>
                      <a:pPr algn="ctr"/>
                      <a:endParaRPr lang="en-US" dirty="0"/>
                    </a:p>
                  </a:txBody>
                  <a:tcPr/>
                </a:tc>
                <a:tc>
                  <a:txBody>
                    <a:bodyPr/>
                    <a:lstStyle/>
                    <a:p>
                      <a:pPr algn="ctr"/>
                      <a:r>
                        <a:rPr lang="en-US" dirty="0"/>
                        <a:t>√</a:t>
                      </a:r>
                    </a:p>
                  </a:txBody>
                  <a:tcPr/>
                </a:tc>
                <a:extLst>
                  <a:ext uri="{0D108BD9-81ED-4DB2-BD59-A6C34878D82A}">
                    <a16:rowId xmlns:a16="http://schemas.microsoft.com/office/drawing/2014/main" val="10003"/>
                  </a:ext>
                </a:extLst>
              </a:tr>
              <a:tr h="633077">
                <a:tc>
                  <a:txBody>
                    <a:bodyPr/>
                    <a:lstStyle/>
                    <a:p>
                      <a:r>
                        <a:rPr lang="en-US" dirty="0"/>
                        <a:t>Coordinating</a:t>
                      </a:r>
                      <a:r>
                        <a:rPr lang="en-US" baseline="0" dirty="0"/>
                        <a:t> Emergency Response Program Requirements with Local Responders </a:t>
                      </a:r>
                      <a:r>
                        <a:rPr lang="en-US" baseline="0" dirty="0">
                          <a:highlight>
                            <a:srgbClr val="FFFF00"/>
                          </a:highlight>
                        </a:rPr>
                        <a:t>(Modified)</a:t>
                      </a:r>
                      <a:endParaRPr lang="en-US" dirty="0">
                        <a:highlight>
                          <a:srgbClr val="FFFF00"/>
                        </a:highlight>
                      </a:endParaRPr>
                    </a:p>
                  </a:txBody>
                  <a:tcPr/>
                </a:tc>
                <a:tc>
                  <a:txBody>
                    <a:bodyPr/>
                    <a:lstStyle/>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trike="noStrike" dirty="0"/>
                        <a:t>√</a:t>
                      </a:r>
                    </a:p>
                    <a:p>
                      <a:pPr algn="ctr"/>
                      <a:endParaRPr lang="en-US" strike="sngStrike" dirty="0"/>
                    </a:p>
                  </a:txBody>
                  <a:tcPr/>
                </a:tc>
                <a:tc>
                  <a:txBody>
                    <a:bodyPr/>
                    <a:lstStyle/>
                    <a:p>
                      <a:pPr algn="ctr"/>
                      <a:r>
                        <a:rPr lang="en-US" strike="noStrike" dirty="0"/>
                        <a:t>√</a:t>
                      </a:r>
                    </a:p>
                  </a:txBody>
                  <a:tcPr/>
                </a:tc>
                <a:extLst>
                  <a:ext uri="{0D108BD9-81ED-4DB2-BD59-A6C34878D82A}">
                    <a16:rowId xmlns:a16="http://schemas.microsoft.com/office/drawing/2014/main" val="10004"/>
                  </a:ext>
                </a:extLst>
              </a:tr>
              <a:tr h="366783">
                <a:tc>
                  <a:txBody>
                    <a:bodyPr/>
                    <a:lstStyle/>
                    <a:p>
                      <a:r>
                        <a:rPr lang="en-US" dirty="0"/>
                        <a:t>Emergency Response</a:t>
                      </a:r>
                      <a:r>
                        <a:rPr lang="en-US" baseline="0" dirty="0"/>
                        <a:t> Exercises </a:t>
                      </a:r>
                      <a:r>
                        <a:rPr lang="en-US" baseline="0" dirty="0">
                          <a:highlight>
                            <a:srgbClr val="FFFF00"/>
                          </a:highlight>
                        </a:rPr>
                        <a:t>(Modified)</a:t>
                      </a:r>
                      <a:endParaRPr lang="en-US" dirty="0">
                        <a:highlight>
                          <a:srgbClr val="FFFF00"/>
                        </a:highlight>
                      </a:endParaRPr>
                    </a:p>
                  </a:txBody>
                  <a:tcPr/>
                </a:tc>
                <a:tc>
                  <a:txBody>
                    <a:bodyPr/>
                    <a:lstStyle/>
                    <a:p>
                      <a:pPr algn="ctr"/>
                      <a:endParaRPr lang="en-US"/>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extLst>
                  <a:ext uri="{0D108BD9-81ED-4DB2-BD59-A6C34878D82A}">
                    <a16:rowId xmlns:a16="http://schemas.microsoft.com/office/drawing/2014/main" val="10005"/>
                  </a:ext>
                </a:extLst>
              </a:tr>
              <a:tr h="182880">
                <a:tc>
                  <a:txBody>
                    <a:bodyPr/>
                    <a:lstStyle/>
                    <a:p>
                      <a:r>
                        <a:rPr lang="en-US" strike="sngStrike" dirty="0"/>
                        <a:t>Information Sharing </a:t>
                      </a:r>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extLst>
                  <a:ext uri="{0D108BD9-81ED-4DB2-BD59-A6C34878D82A}">
                    <a16:rowId xmlns:a16="http://schemas.microsoft.com/office/drawing/2014/main" val="10006"/>
                  </a:ext>
                </a:extLst>
              </a:tr>
              <a:tr h="182880">
                <a:tc>
                  <a:txBody>
                    <a:bodyPr/>
                    <a:lstStyle/>
                    <a:p>
                      <a:r>
                        <a:rPr lang="en-US" dirty="0"/>
                        <a:t>Public Meetings (after accident) </a:t>
                      </a:r>
                      <a:r>
                        <a:rPr lang="en-US" dirty="0">
                          <a:highlight>
                            <a:srgbClr val="FFFF00"/>
                          </a:highlight>
                        </a:rPr>
                        <a:t>(Modified)</a:t>
                      </a:r>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extLst>
                  <a:ext uri="{0D108BD9-81ED-4DB2-BD59-A6C34878D82A}">
                    <a16:rowId xmlns:a16="http://schemas.microsoft.com/office/drawing/2014/main" val="219645163"/>
                  </a:ext>
                </a:extLst>
              </a:tr>
              <a:tr h="183392">
                <a:tc>
                  <a:txBody>
                    <a:bodyPr/>
                    <a:lstStyle/>
                    <a:p>
                      <a:r>
                        <a:rPr lang="en-US" strike="sngStrike" dirty="0"/>
                        <a:t>Other minor provisions (changes to P2 &amp; P3 prevention &amp; emergency response provisions)</a:t>
                      </a:r>
                    </a:p>
                  </a:txBody>
                  <a:tcPr/>
                </a:tc>
                <a:tc>
                  <a:txBody>
                    <a:bodyPr/>
                    <a:lstStyle/>
                    <a:p>
                      <a:pPr algn="ctr"/>
                      <a:endParaRPr lang="en-US" strike="sngStrike" dirty="0"/>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extLst>
                  <a:ext uri="{0D108BD9-81ED-4DB2-BD59-A6C34878D82A}">
                    <a16:rowId xmlns:a16="http://schemas.microsoft.com/office/drawing/2014/main" val="88520184"/>
                  </a:ext>
                </a:extLst>
              </a:tr>
            </a:tbl>
          </a:graphicData>
        </a:graphic>
      </p:graphicFrame>
      <p:sp>
        <p:nvSpPr>
          <p:cNvPr id="7" name="Footer Placeholder 7"/>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
        <p:nvSpPr>
          <p:cNvPr id="3" name="TextBox 2"/>
          <p:cNvSpPr txBox="1"/>
          <p:nvPr/>
        </p:nvSpPr>
        <p:spPr>
          <a:xfrm>
            <a:off x="301261" y="5825920"/>
            <a:ext cx="7396655" cy="763286"/>
          </a:xfrm>
          <a:prstGeom prst="rect">
            <a:avLst/>
          </a:prstGeom>
          <a:noFill/>
        </p:spPr>
        <p:txBody>
          <a:bodyPr wrap="square" rtlCol="0">
            <a:spAutoFit/>
          </a:bodyPr>
          <a:lstStyle/>
          <a:p>
            <a:pPr marL="0" lvl="1">
              <a:lnSpc>
                <a:spcPct val="80000"/>
              </a:lnSpc>
            </a:pPr>
            <a:r>
              <a:rPr lang="en-US" sz="1600" i="1" strike="sngStrike" dirty="0">
                <a:solidFill>
                  <a:schemeClr val="accent5">
                    <a:lumMod val="50000"/>
                  </a:schemeClr>
                </a:solidFill>
              </a:rPr>
              <a:t>*Applies to paper manufacturing, petroleum and coal products manufacturing, and chemical manufacturing facilities </a:t>
            </a:r>
          </a:p>
          <a:p>
            <a:r>
              <a:rPr lang="en-US" dirty="0"/>
              <a:t> </a:t>
            </a:r>
          </a:p>
        </p:txBody>
      </p:sp>
      <p:cxnSp>
        <p:nvCxnSpPr>
          <p:cNvPr id="8" name="Straight Connector 7">
            <a:extLst>
              <a:ext uri="{FF2B5EF4-FFF2-40B4-BE49-F238E27FC236}">
                <a16:creationId xmlns:a16="http://schemas.microsoft.com/office/drawing/2014/main" id="{BD810961-23AE-46A3-A473-4E1F78C0F484}"/>
              </a:ext>
            </a:extLst>
          </p:cNvPr>
          <p:cNvCxnSpPr/>
          <p:nvPr/>
        </p:nvCxnSpPr>
        <p:spPr>
          <a:xfrm>
            <a:off x="7367451" y="1606732"/>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935C95A-9C58-4FAE-AD19-6D0E0D8A3A94}"/>
              </a:ext>
            </a:extLst>
          </p:cNvPr>
          <p:cNvCxnSpPr/>
          <p:nvPr/>
        </p:nvCxnSpPr>
        <p:spPr>
          <a:xfrm>
            <a:off x="8186055" y="1602376"/>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6DF8AC44-0D53-4971-8D90-38CD858294CD}"/>
              </a:ext>
            </a:extLst>
          </p:cNvPr>
          <p:cNvCxnSpPr/>
          <p:nvPr/>
        </p:nvCxnSpPr>
        <p:spPr>
          <a:xfrm>
            <a:off x="7376158" y="2242463"/>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758C845B-E853-4443-A0C1-579CB8F040C4}"/>
              </a:ext>
            </a:extLst>
          </p:cNvPr>
          <p:cNvCxnSpPr/>
          <p:nvPr/>
        </p:nvCxnSpPr>
        <p:spPr>
          <a:xfrm>
            <a:off x="8194763" y="2251170"/>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97D82ECA-C5EE-42D9-8E65-578C2DF8B746}"/>
              </a:ext>
            </a:extLst>
          </p:cNvPr>
          <p:cNvCxnSpPr/>
          <p:nvPr/>
        </p:nvCxnSpPr>
        <p:spPr>
          <a:xfrm>
            <a:off x="7384865" y="4550230"/>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A7501841-C10B-4952-ACED-0E17DCC39859}"/>
              </a:ext>
            </a:extLst>
          </p:cNvPr>
          <p:cNvCxnSpPr/>
          <p:nvPr/>
        </p:nvCxnSpPr>
        <p:spPr>
          <a:xfrm>
            <a:off x="8203470" y="4532811"/>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5AAABD4B-D72A-48A6-A21D-3DAB18FDDF22}"/>
              </a:ext>
            </a:extLst>
          </p:cNvPr>
          <p:cNvCxnSpPr/>
          <p:nvPr/>
        </p:nvCxnSpPr>
        <p:spPr>
          <a:xfrm>
            <a:off x="8190407" y="2886901"/>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96877C7A-E561-4ABF-ADE9-DE51BA121BE2}"/>
              </a:ext>
            </a:extLst>
          </p:cNvPr>
          <p:cNvCxnSpPr/>
          <p:nvPr/>
        </p:nvCxnSpPr>
        <p:spPr>
          <a:xfrm>
            <a:off x="6518363" y="4545875"/>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18224BB7-D456-4D46-B90F-F4AB1B603DEE}"/>
              </a:ext>
            </a:extLst>
          </p:cNvPr>
          <p:cNvCxnSpPr/>
          <p:nvPr/>
        </p:nvCxnSpPr>
        <p:spPr>
          <a:xfrm>
            <a:off x="7371802" y="5268699"/>
            <a:ext cx="468086" cy="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0E41523E-EBDD-40F6-AAA1-CF3ECD430206}"/>
              </a:ext>
            </a:extLst>
          </p:cNvPr>
          <p:cNvCxnSpPr/>
          <p:nvPr/>
        </p:nvCxnSpPr>
        <p:spPr>
          <a:xfrm>
            <a:off x="8190407" y="5264343"/>
            <a:ext cx="468086" cy="0"/>
          </a:xfrm>
          <a:prstGeom prst="line">
            <a:avLst/>
          </a:prstGeom>
        </p:spPr>
        <p:style>
          <a:lnRef idx="1">
            <a:schemeClr val="dk1"/>
          </a:lnRef>
          <a:fillRef idx="0">
            <a:schemeClr val="dk1"/>
          </a:fillRef>
          <a:effectRef idx="0">
            <a:schemeClr val="dk1"/>
          </a:effectRef>
          <a:fontRef idx="minor">
            <a:schemeClr val="tx1"/>
          </a:fontRef>
        </p:style>
      </p:cxnSp>
      <p:sp>
        <p:nvSpPr>
          <p:cNvPr id="19" name="Slide Number Placeholder 4">
            <a:extLst>
              <a:ext uri="{FF2B5EF4-FFF2-40B4-BE49-F238E27FC236}">
                <a16:creationId xmlns:a16="http://schemas.microsoft.com/office/drawing/2014/main" id="{BD624A6F-AB8D-483D-863F-2D0B62CBEE9E}"/>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10</a:t>
            </a:fld>
            <a:endParaRPr lang="en-US" sz="1050" dirty="0">
              <a:solidFill>
                <a:schemeClr val="bg1"/>
              </a:solidFill>
            </a:endParaRPr>
          </a:p>
        </p:txBody>
      </p:sp>
      <p:pic>
        <p:nvPicPr>
          <p:cNvPr id="20" name="Picture 19">
            <a:extLst>
              <a:ext uri="{FF2B5EF4-FFF2-40B4-BE49-F238E27FC236}">
                <a16:creationId xmlns:a16="http://schemas.microsoft.com/office/drawing/2014/main" id="{7A948447-7BEA-42E4-B7A6-5FDBF89120EC}"/>
              </a:ext>
            </a:extLst>
          </p:cNvPr>
          <p:cNvPicPr>
            <a:picLocks noChangeAspect="1"/>
          </p:cNvPicPr>
          <p:nvPr/>
        </p:nvPicPr>
        <p:blipFill>
          <a:blip r:embed="rId3"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993428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2EE9A-299A-4DD6-844C-9BA9803FE8F7}"/>
              </a:ext>
            </a:extLst>
          </p:cNvPr>
          <p:cNvSpPr>
            <a:spLocks noGrp="1"/>
          </p:cNvSpPr>
          <p:nvPr>
            <p:ph type="title"/>
          </p:nvPr>
        </p:nvSpPr>
        <p:spPr/>
        <p:txBody>
          <a:bodyPr/>
          <a:lstStyle/>
          <a:p>
            <a:r>
              <a:rPr lang="en-US" dirty="0"/>
              <a:t>Local Emergency Coordination</a:t>
            </a:r>
          </a:p>
        </p:txBody>
      </p:sp>
      <p:sp>
        <p:nvSpPr>
          <p:cNvPr id="3" name="Content Placeholder 2">
            <a:extLst>
              <a:ext uri="{FF2B5EF4-FFF2-40B4-BE49-F238E27FC236}">
                <a16:creationId xmlns:a16="http://schemas.microsoft.com/office/drawing/2014/main" id="{91EFCCF2-D5C3-4AE2-B0F5-474F8026E622}"/>
              </a:ext>
            </a:extLst>
          </p:cNvPr>
          <p:cNvSpPr>
            <a:spLocks noGrp="1"/>
          </p:cNvSpPr>
          <p:nvPr>
            <p:ph idx="1"/>
          </p:nvPr>
        </p:nvSpPr>
        <p:spPr/>
        <p:txBody>
          <a:bodyPr>
            <a:normAutofit lnSpcReduction="10000"/>
          </a:bodyPr>
          <a:lstStyle/>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In § 68.93, the 2017 RMP Amendments rule required facilities to:</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Coordinate annually with local emergency response organizations and document activities.</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Provide local response organizations with copy of emergency response plan if one exists, emergency action plan and updated emergency contact information</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Provide “any other information that local emergency planning and response organizations identify as relevant to local emergency response planning”</a:t>
            </a:r>
          </a:p>
          <a:p>
            <a:pPr marL="342900" marR="0" lvl="0" indent="-342900">
              <a:lnSpc>
                <a:spcPct val="107000"/>
              </a:lnSpc>
              <a:spcBef>
                <a:spcPts val="0"/>
              </a:spcBef>
              <a:spcAft>
                <a:spcPts val="8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For responding facilities, consult with local response officials to establish appropriate schedules and plans for field and table top exercises required by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latin typeface="Calibri" panose="020F0502020204030204" pitchFamily="34" charset="0"/>
                <a:ea typeface="Calibri" panose="020F0502020204030204" pitchFamily="34" charset="0"/>
                <a:cs typeface="Times New Roman" panose="02020603050405020304" pitchFamily="18" charset="0"/>
              </a:rPr>
              <a:t> 68.96 (b)</a:t>
            </a:r>
          </a:p>
          <a:p>
            <a:endParaRPr lang="en-US" dirty="0"/>
          </a:p>
        </p:txBody>
      </p:sp>
      <p:sp>
        <p:nvSpPr>
          <p:cNvPr id="7" name="Slide Number Placeholder 4">
            <a:extLst>
              <a:ext uri="{FF2B5EF4-FFF2-40B4-BE49-F238E27FC236}">
                <a16:creationId xmlns:a16="http://schemas.microsoft.com/office/drawing/2014/main" id="{AED34654-3499-4293-ACD2-8784D3528D05}"/>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11</a:t>
            </a:fld>
            <a:endParaRPr lang="en-US" sz="1050" dirty="0">
              <a:solidFill>
                <a:schemeClr val="bg1"/>
              </a:solidFill>
            </a:endParaRPr>
          </a:p>
        </p:txBody>
      </p:sp>
      <p:pic>
        <p:nvPicPr>
          <p:cNvPr id="8" name="Picture 7">
            <a:extLst>
              <a:ext uri="{FF2B5EF4-FFF2-40B4-BE49-F238E27FC236}">
                <a16:creationId xmlns:a16="http://schemas.microsoft.com/office/drawing/2014/main" id="{C1C70F1A-CD67-4C95-BF91-7405777E1939}"/>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79C157A8-DEBF-4294-BB0E-35332D07F495}"/>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1722247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59F6F-B75E-4188-9059-CA1AEF92EF1F}"/>
              </a:ext>
            </a:extLst>
          </p:cNvPr>
          <p:cNvSpPr>
            <a:spLocks noGrp="1"/>
          </p:cNvSpPr>
          <p:nvPr>
            <p:ph type="title"/>
          </p:nvPr>
        </p:nvSpPr>
        <p:spPr/>
        <p:txBody>
          <a:bodyPr/>
          <a:lstStyle/>
          <a:p>
            <a:r>
              <a:rPr lang="en-US" dirty="0"/>
              <a:t>Proposed modification to Local Emergency Coordination</a:t>
            </a:r>
          </a:p>
        </p:txBody>
      </p:sp>
      <p:sp>
        <p:nvSpPr>
          <p:cNvPr id="3" name="Content Placeholder 2">
            <a:extLst>
              <a:ext uri="{FF2B5EF4-FFF2-40B4-BE49-F238E27FC236}">
                <a16:creationId xmlns:a16="http://schemas.microsoft.com/office/drawing/2014/main" id="{EF7C879D-33E4-47CC-8158-76125373C233}"/>
              </a:ext>
            </a:extLst>
          </p:cNvPr>
          <p:cNvSpPr>
            <a:spLocks noGrp="1"/>
          </p:cNvSpPr>
          <p:nvPr>
            <p:ph idx="1"/>
          </p:nvPr>
        </p:nvSpPr>
        <p:spPr/>
        <p:txBody>
          <a:bodyPr>
            <a:normAutofit fontScale="85000" lnSpcReduction="20000"/>
          </a:bodyPr>
          <a:lstStyle/>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RMP Reconsideration rule proposes to:</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Delete phrase “any other information that local emergency planning and response organizations identify as relevant to local emergency response planning” or</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Alternatively replace phrase  “… and other information necessary for developing and implementing the local emergency response plan.”</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Incorporate appropriate classified information and CBI protections to regulated substance and stationary source information required to be provided under § 68.93. </a:t>
            </a:r>
          </a:p>
          <a:p>
            <a:pPr marL="342900" marR="0" lvl="0" indent="-342900">
              <a:lnSpc>
                <a:spcPct val="107000"/>
              </a:lnSpc>
              <a:spcBef>
                <a:spcPts val="0"/>
              </a:spcBef>
              <a:spcAft>
                <a:spcPts val="8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These protections had been provided in the </a:t>
            </a:r>
            <a:r>
              <a:rPr lang="en-US" i="1" dirty="0">
                <a:latin typeface="Calibri" panose="020F0502020204030204" pitchFamily="34" charset="0"/>
                <a:ea typeface="Calibri" panose="020F0502020204030204" pitchFamily="34" charset="0"/>
                <a:cs typeface="Times New Roman" panose="02020603050405020304" pitchFamily="18" charset="0"/>
              </a:rPr>
              <a:t>proposed</a:t>
            </a:r>
            <a:r>
              <a:rPr lang="en-US" dirty="0">
                <a:latin typeface="Calibri" panose="020F0502020204030204" pitchFamily="34" charset="0"/>
                <a:ea typeface="Calibri" panose="020F0502020204030204" pitchFamily="34" charset="0"/>
                <a:cs typeface="Times New Roman" panose="02020603050405020304" pitchFamily="18" charset="0"/>
              </a:rPr>
              <a:t> RMP Amendments in § 68.205 - Availability of information to LEPC or emergency response officials, but § 68.205  (which specified certain information* to be provided upon request) was dropped in the final RMP amendments. Instead, language to provide “any other information…” was included in final amendments version of § 68.93.</a:t>
            </a:r>
          </a:p>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name and quantity of regulated substances, 5-year accident history, and summaries of compliance audits, incident investigations, inherently safer technology implemented, and planned and completed exercises.)</a:t>
            </a:r>
          </a:p>
          <a:p>
            <a:endParaRPr lang="en-US" dirty="0"/>
          </a:p>
        </p:txBody>
      </p:sp>
      <p:sp>
        <p:nvSpPr>
          <p:cNvPr id="7" name="Slide Number Placeholder 4">
            <a:extLst>
              <a:ext uri="{FF2B5EF4-FFF2-40B4-BE49-F238E27FC236}">
                <a16:creationId xmlns:a16="http://schemas.microsoft.com/office/drawing/2014/main" id="{CC773022-F8AD-459D-9915-F31E1A512459}"/>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12</a:t>
            </a:fld>
            <a:endParaRPr lang="en-US" sz="1050" dirty="0">
              <a:solidFill>
                <a:schemeClr val="bg1"/>
              </a:solidFill>
            </a:endParaRPr>
          </a:p>
        </p:txBody>
      </p:sp>
      <p:pic>
        <p:nvPicPr>
          <p:cNvPr id="8" name="Picture 7">
            <a:extLst>
              <a:ext uri="{FF2B5EF4-FFF2-40B4-BE49-F238E27FC236}">
                <a16:creationId xmlns:a16="http://schemas.microsoft.com/office/drawing/2014/main" id="{FF45B0C4-71FA-4914-BBD9-5942DCC1E677}"/>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31F4C62B-5D1F-4E09-9BAF-362842BEDDDD}"/>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1033877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7A74D-D397-488D-8FE4-2516D595D33E}"/>
              </a:ext>
            </a:extLst>
          </p:cNvPr>
          <p:cNvSpPr>
            <a:spLocks noGrp="1"/>
          </p:cNvSpPr>
          <p:nvPr>
            <p:ph type="title"/>
          </p:nvPr>
        </p:nvSpPr>
        <p:spPr/>
        <p:txBody>
          <a:bodyPr/>
          <a:lstStyle/>
          <a:p>
            <a:r>
              <a:rPr lang="en-US" dirty="0"/>
              <a:t>Exercises</a:t>
            </a:r>
          </a:p>
        </p:txBody>
      </p:sp>
      <p:sp>
        <p:nvSpPr>
          <p:cNvPr id="3" name="Content Placeholder 2">
            <a:extLst>
              <a:ext uri="{FF2B5EF4-FFF2-40B4-BE49-F238E27FC236}">
                <a16:creationId xmlns:a16="http://schemas.microsoft.com/office/drawing/2014/main" id="{A1237387-0142-407D-AE97-4CA0E30C6CC2}"/>
              </a:ext>
            </a:extLst>
          </p:cNvPr>
          <p:cNvSpPr>
            <a:spLocks noGrp="1"/>
          </p:cNvSpPr>
          <p:nvPr>
            <p:ph idx="1"/>
          </p:nvPr>
        </p:nvSpPr>
        <p:spPr>
          <a:xfrm>
            <a:off x="822959" y="1845734"/>
            <a:ext cx="7543801" cy="4422864"/>
          </a:xfrm>
        </p:spPr>
        <p:txBody>
          <a:bodyPr>
            <a:normAutofit lnSpcReduction="10000"/>
          </a:bodyPr>
          <a:lstStyle/>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2017 RMP Amendments rule required:</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Annual emergency notification drill for Program 2 &amp; 3 facilities - § 68.96(a).</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For responding facilities - § 68.96(b):</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Field exercises at a minimum of every ten years.</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Tabletop exercises at a minimum of every three years.</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Consult with local response organizations to invite participation in field and tabletop exercises.  Local response organizations are not required to participate.</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Required exercise scope and documentation elements.</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Rule also provides for alternative means of meeting exercise requirements - § 68.96(c):</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Exercises done to meet other Federal, state, or local requirements.</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Response to accidental release.</a:t>
            </a:r>
          </a:p>
          <a:p>
            <a:endParaRPr lang="en-US" dirty="0"/>
          </a:p>
        </p:txBody>
      </p:sp>
      <p:sp>
        <p:nvSpPr>
          <p:cNvPr id="7" name="Slide Number Placeholder 4">
            <a:extLst>
              <a:ext uri="{FF2B5EF4-FFF2-40B4-BE49-F238E27FC236}">
                <a16:creationId xmlns:a16="http://schemas.microsoft.com/office/drawing/2014/main" id="{C49E53E3-2C51-475C-B5D2-89375279EF3E}"/>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13</a:t>
            </a:fld>
            <a:endParaRPr lang="en-US" sz="1050" dirty="0">
              <a:solidFill>
                <a:schemeClr val="bg1"/>
              </a:solidFill>
            </a:endParaRPr>
          </a:p>
        </p:txBody>
      </p:sp>
      <p:pic>
        <p:nvPicPr>
          <p:cNvPr id="8" name="Picture 7">
            <a:extLst>
              <a:ext uri="{FF2B5EF4-FFF2-40B4-BE49-F238E27FC236}">
                <a16:creationId xmlns:a16="http://schemas.microsoft.com/office/drawing/2014/main" id="{29894F74-7CB9-4FFF-A922-D70D2BA19624}"/>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74CD1AE3-0C96-4EFB-8457-13E8FC282B96}"/>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869852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D5ECB-E04C-4FD8-B955-6F233FA35883}"/>
              </a:ext>
            </a:extLst>
          </p:cNvPr>
          <p:cNvSpPr>
            <a:spLocks noGrp="1"/>
          </p:cNvSpPr>
          <p:nvPr>
            <p:ph type="title"/>
          </p:nvPr>
        </p:nvSpPr>
        <p:spPr/>
        <p:txBody>
          <a:bodyPr/>
          <a:lstStyle/>
          <a:p>
            <a:r>
              <a:rPr lang="en-US" dirty="0"/>
              <a:t>Proposed modifications to Exercises</a:t>
            </a:r>
          </a:p>
        </p:txBody>
      </p:sp>
      <p:sp>
        <p:nvSpPr>
          <p:cNvPr id="3" name="Content Placeholder 2">
            <a:extLst>
              <a:ext uri="{FF2B5EF4-FFF2-40B4-BE49-F238E27FC236}">
                <a16:creationId xmlns:a16="http://schemas.microsoft.com/office/drawing/2014/main" id="{2C029E90-D084-42D9-B7DE-73DB1D0DCFA9}"/>
              </a:ext>
            </a:extLst>
          </p:cNvPr>
          <p:cNvSpPr>
            <a:spLocks noGrp="1"/>
          </p:cNvSpPr>
          <p:nvPr>
            <p:ph idx="1"/>
          </p:nvPr>
        </p:nvSpPr>
        <p:spPr/>
        <p:txBody>
          <a:bodyPr/>
          <a:lstStyle/>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Proposed RMP Reconsideration Rule:</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No changes to annual notification drill in § 68.96(a) or provision for alternative means of meeting exercise requirements of § 68.96(c).</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Field exercises § 68.96(b)(1) and tabletop exercises § 68.96(b)(2):</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Remove minimum frequency requirement for field exercises only. </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Recommend, not require, items for scope and documentation of field and tabletop exercises.</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Maintain documentation of field and tabletop exercises.</a:t>
            </a:r>
          </a:p>
          <a:p>
            <a:pPr marL="742950" marR="0" lvl="1" indent="-285750">
              <a:lnSpc>
                <a:spcPct val="107000"/>
              </a:lnSpc>
              <a:spcBef>
                <a:spcPts val="0"/>
              </a:spcBef>
              <a:spcAft>
                <a:spcPts val="80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Alternatively, fully rescind field and tabletop exercises.</a:t>
            </a:r>
          </a:p>
          <a:p>
            <a:endParaRPr lang="en-US" dirty="0"/>
          </a:p>
        </p:txBody>
      </p:sp>
      <p:sp>
        <p:nvSpPr>
          <p:cNvPr id="7" name="Slide Number Placeholder 4">
            <a:extLst>
              <a:ext uri="{FF2B5EF4-FFF2-40B4-BE49-F238E27FC236}">
                <a16:creationId xmlns:a16="http://schemas.microsoft.com/office/drawing/2014/main" id="{13334F4B-7512-4EDD-92D2-FAE1040826E4}"/>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14</a:t>
            </a:fld>
            <a:endParaRPr lang="en-US" sz="1050" dirty="0">
              <a:solidFill>
                <a:schemeClr val="bg1"/>
              </a:solidFill>
            </a:endParaRPr>
          </a:p>
        </p:txBody>
      </p:sp>
      <p:pic>
        <p:nvPicPr>
          <p:cNvPr id="8" name="Picture 7">
            <a:extLst>
              <a:ext uri="{FF2B5EF4-FFF2-40B4-BE49-F238E27FC236}">
                <a16:creationId xmlns:a16="http://schemas.microsoft.com/office/drawing/2014/main" id="{AB3F7C1F-2243-42E5-AF5F-F78D1F75FF04}"/>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24518E08-B977-471A-BC35-17D153B0FAD9}"/>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878910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8303-2E68-4448-82C9-D6D7B76DD809}"/>
              </a:ext>
            </a:extLst>
          </p:cNvPr>
          <p:cNvSpPr>
            <a:spLocks noGrp="1"/>
          </p:cNvSpPr>
          <p:nvPr>
            <p:ph type="title"/>
          </p:nvPr>
        </p:nvSpPr>
        <p:spPr/>
        <p:txBody>
          <a:bodyPr>
            <a:normAutofit fontScale="90000"/>
          </a:bodyPr>
          <a:lstStyle/>
          <a:p>
            <a:pPr marL="0" marR="0">
              <a:lnSpc>
                <a:spcPct val="107000"/>
              </a:lnSpc>
              <a:spcBef>
                <a:spcPts val="0"/>
              </a:spcBef>
              <a:spcAft>
                <a:spcPts val="800"/>
              </a:spcAft>
            </a:pPr>
            <a:br>
              <a:rPr lang="en-US" dirty="0">
                <a:latin typeface="Calibri" panose="020F0502020204030204" pitchFamily="34" charset="0"/>
                <a:ea typeface="Calibri" panose="020F0502020204030204" pitchFamily="34" charset="0"/>
                <a:cs typeface="Times New Roman" panose="02020603050405020304" pitchFamily="18" charset="0"/>
              </a:rPr>
            </a:br>
            <a:r>
              <a:rPr lang="en-US" sz="5300" dirty="0">
                <a:ea typeface="Calibri" panose="020F0502020204030204" pitchFamily="34" charset="0"/>
                <a:cs typeface="Times New Roman" panose="02020603050405020304" pitchFamily="18" charset="0"/>
              </a:rPr>
              <a:t>Information sharing</a:t>
            </a:r>
            <a:endParaRPr lang="en-US" sz="5300" dirty="0"/>
          </a:p>
        </p:txBody>
      </p:sp>
      <p:sp>
        <p:nvSpPr>
          <p:cNvPr id="3" name="Content Placeholder 2">
            <a:extLst>
              <a:ext uri="{FF2B5EF4-FFF2-40B4-BE49-F238E27FC236}">
                <a16:creationId xmlns:a16="http://schemas.microsoft.com/office/drawing/2014/main" id="{89A45A4D-C9E8-4BCA-AEBB-8C50BAA4428B}"/>
              </a:ext>
            </a:extLst>
          </p:cNvPr>
          <p:cNvSpPr>
            <a:spLocks noGrp="1"/>
          </p:cNvSpPr>
          <p:nvPr>
            <p:ph idx="1"/>
          </p:nvPr>
        </p:nvSpPr>
        <p:spPr>
          <a:xfrm>
            <a:off x="822959" y="1845734"/>
            <a:ext cx="7543801" cy="4023360"/>
          </a:xfrm>
        </p:spPr>
        <p:txBody>
          <a:bodyPr>
            <a:normAutofit fontScale="85000" lnSpcReduction="20000"/>
          </a:bodyPr>
          <a:lstStyle/>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In § 68.210, 2017 RMP Amendments rule required regulated facilities to:</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Provide notice of availability to public, § 68.210(c), of following chemical hazard information, § 68.210(b):</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RMP chemical names</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Safety Data Sheets</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Five-year accident history information</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Emergency response program information</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Emergency exercises schedule</a:t>
            </a:r>
          </a:p>
          <a:p>
            <a:pPr marL="742950" marR="0" lvl="1" indent="-285750">
              <a:lnSpc>
                <a:spcPct val="107000"/>
              </a:lnSpc>
              <a:spcBef>
                <a:spcPts val="0"/>
              </a:spcBef>
              <a:spcAft>
                <a:spcPts val="30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Contact information for local emergency organizations. </a:t>
            </a:r>
          </a:p>
          <a:p>
            <a:pPr marL="342900" marR="0" lvl="0" indent="-342900">
              <a:lnSpc>
                <a:spcPct val="107000"/>
              </a:lnSpc>
              <a:spcBef>
                <a:spcPts val="0"/>
              </a:spcBef>
              <a:spcAft>
                <a:spcPts val="3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Provide notice of availability for accessing community preparedness information, if available, including shelter-in-place and evacuation procedures, § 68.210(c).</a:t>
            </a:r>
          </a:p>
          <a:p>
            <a:pPr marL="342900" marR="0" lvl="0" indent="-342900">
              <a:lnSpc>
                <a:spcPct val="107000"/>
              </a:lnSpc>
              <a:spcBef>
                <a:spcPts val="0"/>
              </a:spcBef>
              <a:spcAft>
                <a:spcPts val="3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Provide chemical hazard information above to the public within 45 days of a request, § 68.210(d).</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Hold a public meeting within 90 days of RMP reportable accident, § 68.210(e).</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Provide five-year accident history information required under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latin typeface="Calibri" panose="020F0502020204030204" pitchFamily="34" charset="0"/>
                <a:ea typeface="Calibri" panose="020F0502020204030204" pitchFamily="34" charset="0"/>
                <a:cs typeface="Times New Roman" panose="02020603050405020304" pitchFamily="18" charset="0"/>
              </a:rPr>
              <a:t> 68.42</a:t>
            </a:r>
          </a:p>
          <a:p>
            <a:pPr marL="742950" marR="0" lvl="1" indent="-285750">
              <a:lnSpc>
                <a:spcPct val="107000"/>
              </a:lnSpc>
              <a:spcBef>
                <a:spcPts val="0"/>
              </a:spcBef>
              <a:spcAft>
                <a:spcPts val="80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Relevant chemical hazard information in § 68.210(b).</a:t>
            </a:r>
          </a:p>
          <a:p>
            <a:endParaRPr lang="en-US" dirty="0"/>
          </a:p>
        </p:txBody>
      </p:sp>
      <p:sp>
        <p:nvSpPr>
          <p:cNvPr id="7" name="Slide Number Placeholder 4">
            <a:extLst>
              <a:ext uri="{FF2B5EF4-FFF2-40B4-BE49-F238E27FC236}">
                <a16:creationId xmlns:a16="http://schemas.microsoft.com/office/drawing/2014/main" id="{71B077A9-F511-4770-9ECA-5254A2E353CB}"/>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15</a:t>
            </a:fld>
            <a:endParaRPr lang="en-US" sz="1050" dirty="0">
              <a:solidFill>
                <a:schemeClr val="bg1"/>
              </a:solidFill>
            </a:endParaRPr>
          </a:p>
        </p:txBody>
      </p:sp>
      <p:pic>
        <p:nvPicPr>
          <p:cNvPr id="8" name="Picture 7">
            <a:extLst>
              <a:ext uri="{FF2B5EF4-FFF2-40B4-BE49-F238E27FC236}">
                <a16:creationId xmlns:a16="http://schemas.microsoft.com/office/drawing/2014/main" id="{90E3A2EC-8616-4297-9B13-8F95DCE41CD9}"/>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72228D88-9911-43C3-A8CF-F740CA2B7C99}"/>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2931069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E05E6-89CE-4413-96A2-40193B7FD9FB}"/>
              </a:ext>
            </a:extLst>
          </p:cNvPr>
          <p:cNvSpPr>
            <a:spLocks noGrp="1"/>
          </p:cNvSpPr>
          <p:nvPr>
            <p:ph type="title"/>
          </p:nvPr>
        </p:nvSpPr>
        <p:spPr>
          <a:xfrm>
            <a:off x="822960" y="327378"/>
            <a:ext cx="7543800" cy="1399822"/>
          </a:xfrm>
        </p:spPr>
        <p:txBody>
          <a:bodyPr>
            <a:noAutofit/>
          </a:bodyPr>
          <a:lstStyle/>
          <a:p>
            <a:pPr marL="0" marR="0">
              <a:spcBef>
                <a:spcPts val="0"/>
              </a:spcBef>
            </a:pP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ea typeface="Calibri" panose="020F0502020204030204" pitchFamily="34" charset="0"/>
                <a:cs typeface="Times New Roman" panose="02020603050405020304" pitchFamily="18" charset="0"/>
              </a:rPr>
              <a:t>Proposed modifications to Information sharing</a:t>
            </a:r>
            <a:endParaRPr lang="en-US" dirty="0"/>
          </a:p>
        </p:txBody>
      </p:sp>
      <p:sp>
        <p:nvSpPr>
          <p:cNvPr id="3" name="Content Placeholder 2">
            <a:extLst>
              <a:ext uri="{FF2B5EF4-FFF2-40B4-BE49-F238E27FC236}">
                <a16:creationId xmlns:a16="http://schemas.microsoft.com/office/drawing/2014/main" id="{262A26A1-19DA-4CC0-B05B-88823252B1B8}"/>
              </a:ext>
            </a:extLst>
          </p:cNvPr>
          <p:cNvSpPr>
            <a:spLocks noGrp="1"/>
          </p:cNvSpPr>
          <p:nvPr>
            <p:ph idx="1"/>
          </p:nvPr>
        </p:nvSpPr>
        <p:spPr/>
        <p:txBody>
          <a:bodyPr>
            <a:normAutofit lnSpcReduction="10000"/>
          </a:bodyPr>
          <a:lstStyle/>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Proposed RMP Reconsideration Rule:</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Rescinds the requirements to provide public chemical hazard information and access to community emergency preparedness information in § 68.210 (b) through (d).</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Retains, but modifies public meeting requirements in § 68.210 (e):  </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Rescinds the requirement to provide chemical hazard information in § 68.210 (b) at the public meeting.  </a:t>
            </a: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Clarifies that data listed in § 68.42 (b) be provided for the most recent accident. Data for previous accidents in the 5-year accident history do not have to be provided at the public meeting. </a:t>
            </a:r>
          </a:p>
          <a:p>
            <a:pPr marL="742950" marR="0" lvl="1" indent="-285750">
              <a:lnSpc>
                <a:spcPct val="107000"/>
              </a:lnSpc>
              <a:spcBef>
                <a:spcPts val="0"/>
              </a:spcBef>
              <a:spcAft>
                <a:spcPts val="80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Delete provision for CBI protection in § 68.210 (g) as unnecessary- accident data in § 68.42 (b) cannot be claimed as CBI per existing § 68.151(b)(3). </a:t>
            </a:r>
          </a:p>
          <a:p>
            <a:endParaRPr lang="en-US" dirty="0"/>
          </a:p>
        </p:txBody>
      </p:sp>
      <p:sp>
        <p:nvSpPr>
          <p:cNvPr id="7" name="Slide Number Placeholder 4">
            <a:extLst>
              <a:ext uri="{FF2B5EF4-FFF2-40B4-BE49-F238E27FC236}">
                <a16:creationId xmlns:a16="http://schemas.microsoft.com/office/drawing/2014/main" id="{E573165D-0C85-4899-9322-8721B7B7DC63}"/>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16</a:t>
            </a:fld>
            <a:endParaRPr lang="en-US" sz="1050" dirty="0">
              <a:solidFill>
                <a:schemeClr val="bg1"/>
              </a:solidFill>
            </a:endParaRPr>
          </a:p>
        </p:txBody>
      </p:sp>
      <p:pic>
        <p:nvPicPr>
          <p:cNvPr id="8" name="Picture 7">
            <a:extLst>
              <a:ext uri="{FF2B5EF4-FFF2-40B4-BE49-F238E27FC236}">
                <a16:creationId xmlns:a16="http://schemas.microsoft.com/office/drawing/2014/main" id="{7C9C7872-8BEA-422F-B5E0-D384D09A9443}"/>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50BA88E4-BEB4-42F0-8474-CECCDC721E00}"/>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401669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9F010-E37B-4B9E-87B6-C31C7F9629CA}"/>
              </a:ext>
            </a:extLst>
          </p:cNvPr>
          <p:cNvSpPr>
            <a:spLocks noGrp="1"/>
          </p:cNvSpPr>
          <p:nvPr>
            <p:ph type="title"/>
          </p:nvPr>
        </p:nvSpPr>
        <p:spPr>
          <a:xfrm>
            <a:off x="488560" y="456589"/>
            <a:ext cx="7543800" cy="708569"/>
          </a:xfrm>
        </p:spPr>
        <p:txBody>
          <a:bodyPr>
            <a:noAutofit/>
          </a:bodyPr>
          <a:lstStyle/>
          <a:p>
            <a:r>
              <a:rPr lang="en-US" dirty="0"/>
              <a:t>Compliance dates</a:t>
            </a:r>
          </a:p>
        </p:txBody>
      </p:sp>
      <p:sp>
        <p:nvSpPr>
          <p:cNvPr id="7" name="Rectangle 1">
            <a:extLst>
              <a:ext uri="{FF2B5EF4-FFF2-40B4-BE49-F238E27FC236}">
                <a16:creationId xmlns:a16="http://schemas.microsoft.com/office/drawing/2014/main" id="{59B3B4BD-7803-45A8-8FF7-87821DE5AD31}"/>
              </a:ext>
            </a:extLst>
          </p:cNvPr>
          <p:cNvSpPr>
            <a:spLocks noChangeArrowheads="1"/>
          </p:cNvSpPr>
          <p:nvPr/>
        </p:nvSpPr>
        <p:spPr bwMode="auto">
          <a:xfrm>
            <a:off x="580001" y="5921471"/>
            <a:ext cx="647494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*Compliance date delayed due to new effective date of February 19, 2019.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Slide Number Placeholder 4">
            <a:extLst>
              <a:ext uri="{FF2B5EF4-FFF2-40B4-BE49-F238E27FC236}">
                <a16:creationId xmlns:a16="http://schemas.microsoft.com/office/drawing/2014/main" id="{02CCA51D-7C10-43DF-8F23-46408E061D6A}"/>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17</a:t>
            </a:fld>
            <a:endParaRPr lang="en-US" sz="1050" dirty="0">
              <a:solidFill>
                <a:schemeClr val="bg1"/>
              </a:solidFill>
            </a:endParaRPr>
          </a:p>
        </p:txBody>
      </p:sp>
      <p:pic>
        <p:nvPicPr>
          <p:cNvPr id="10" name="Picture 9">
            <a:extLst>
              <a:ext uri="{FF2B5EF4-FFF2-40B4-BE49-F238E27FC236}">
                <a16:creationId xmlns:a16="http://schemas.microsoft.com/office/drawing/2014/main" id="{AE6B6E8F-D590-468D-AF6B-1F3E5870DB68}"/>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11" name="Footer Placeholder 3">
            <a:extLst>
              <a:ext uri="{FF2B5EF4-FFF2-40B4-BE49-F238E27FC236}">
                <a16:creationId xmlns:a16="http://schemas.microsoft.com/office/drawing/2014/main" id="{A4AD750A-A835-4E92-92E9-074A66A47707}"/>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graphicFrame>
        <p:nvGraphicFramePr>
          <p:cNvPr id="6" name="Content Placeholder 5">
            <a:extLst>
              <a:ext uri="{FF2B5EF4-FFF2-40B4-BE49-F238E27FC236}">
                <a16:creationId xmlns:a16="http://schemas.microsoft.com/office/drawing/2014/main" id="{3482E001-4DB8-4A73-8266-DE26B398101D}"/>
              </a:ext>
            </a:extLst>
          </p:cNvPr>
          <p:cNvGraphicFramePr>
            <a:graphicFrameLocks noGrp="1"/>
          </p:cNvGraphicFramePr>
          <p:nvPr>
            <p:ph idx="1"/>
            <p:extLst>
              <p:ext uri="{D42A27DB-BD31-4B8C-83A1-F6EECF244321}">
                <p14:modId xmlns:p14="http://schemas.microsoft.com/office/powerpoint/2010/main" val="1894903377"/>
              </p:ext>
            </p:extLst>
          </p:nvPr>
        </p:nvGraphicFramePr>
        <p:xfrm>
          <a:off x="488560" y="1129612"/>
          <a:ext cx="8104456" cy="4506626"/>
        </p:xfrm>
        <a:graphic>
          <a:graphicData uri="http://schemas.openxmlformats.org/drawingml/2006/table">
            <a:tbl>
              <a:tblPr firstRow="1" firstCol="1" bandRow="1">
                <a:tableStyleId>{B301B821-A1FF-4177-AEE7-76D212191A09}</a:tableStyleId>
              </a:tblPr>
              <a:tblGrid>
                <a:gridCol w="3129283">
                  <a:extLst>
                    <a:ext uri="{9D8B030D-6E8A-4147-A177-3AD203B41FA5}">
                      <a16:colId xmlns:a16="http://schemas.microsoft.com/office/drawing/2014/main" val="1813595793"/>
                    </a:ext>
                  </a:extLst>
                </a:gridCol>
                <a:gridCol w="2327139">
                  <a:extLst>
                    <a:ext uri="{9D8B030D-6E8A-4147-A177-3AD203B41FA5}">
                      <a16:colId xmlns:a16="http://schemas.microsoft.com/office/drawing/2014/main" val="3693741616"/>
                    </a:ext>
                  </a:extLst>
                </a:gridCol>
                <a:gridCol w="2648034">
                  <a:extLst>
                    <a:ext uri="{9D8B030D-6E8A-4147-A177-3AD203B41FA5}">
                      <a16:colId xmlns:a16="http://schemas.microsoft.com/office/drawing/2014/main" val="727006481"/>
                    </a:ext>
                  </a:extLst>
                </a:gridCol>
              </a:tblGrid>
              <a:tr h="283105">
                <a:tc>
                  <a:txBody>
                    <a:bodyPr/>
                    <a:lstStyle/>
                    <a:p>
                      <a:pPr marL="0" marR="0">
                        <a:lnSpc>
                          <a:spcPct val="107000"/>
                        </a:lnSpc>
                        <a:spcBef>
                          <a:spcPts val="0"/>
                        </a:spcBef>
                        <a:spcAft>
                          <a:spcPts val="0"/>
                        </a:spcAft>
                      </a:pPr>
                      <a:r>
                        <a:rPr lang="en-US" sz="1400" dirty="0">
                          <a:effectLst/>
                        </a:rPr>
                        <a:t>New RMP Requirement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2017 Amendments Final Rule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Reconsideration Proposed Rule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9657223"/>
                  </a:ext>
                </a:extLst>
              </a:tr>
              <a:tr h="566207">
                <a:tc>
                  <a:txBody>
                    <a:bodyPr/>
                    <a:lstStyle/>
                    <a:p>
                      <a:pPr marL="0" marR="0">
                        <a:lnSpc>
                          <a:spcPct val="107000"/>
                        </a:lnSpc>
                        <a:spcBef>
                          <a:spcPts val="0"/>
                        </a:spcBef>
                        <a:spcAft>
                          <a:spcPts val="0"/>
                        </a:spcAft>
                      </a:pPr>
                      <a:r>
                        <a:rPr lang="en-US" sz="1400">
                          <a:effectLst/>
                        </a:rPr>
                        <a:t>Coordinate with local emergency officials</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March 14, 2018 and annually thereafter*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1 year after effective date of final rule and annually thereafter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6838379"/>
                  </a:ext>
                </a:extLst>
              </a:tr>
              <a:tr h="415831">
                <a:tc>
                  <a:txBody>
                    <a:bodyPr/>
                    <a:lstStyle/>
                    <a:p>
                      <a:pPr marL="0" marR="0">
                        <a:lnSpc>
                          <a:spcPct val="107000"/>
                        </a:lnSpc>
                        <a:spcBef>
                          <a:spcPts val="0"/>
                        </a:spcBef>
                        <a:spcAft>
                          <a:spcPts val="0"/>
                        </a:spcAft>
                      </a:pPr>
                      <a:r>
                        <a:rPr lang="en-US" sz="1400">
                          <a:effectLst/>
                        </a:rPr>
                        <a:t>Develop emergency exercise plans</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March 15, 2021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4 years after effective date of final rule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1298431"/>
                  </a:ext>
                </a:extLst>
              </a:tr>
              <a:tr h="566207">
                <a:tc>
                  <a:txBody>
                    <a:bodyPr/>
                    <a:lstStyle/>
                    <a:p>
                      <a:pPr marL="0" marR="0">
                        <a:lnSpc>
                          <a:spcPct val="107000"/>
                        </a:lnSpc>
                        <a:spcBef>
                          <a:spcPts val="0"/>
                        </a:spcBef>
                        <a:spcAft>
                          <a:spcPts val="0"/>
                        </a:spcAft>
                      </a:pPr>
                      <a:r>
                        <a:rPr lang="en-US" sz="1400">
                          <a:effectLst/>
                        </a:rPr>
                        <a:t>Complete notification drill</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March 15, 2021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5 years after effective date of final rule, and annually thereafter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5186916"/>
                  </a:ext>
                </a:extLst>
              </a:tr>
              <a:tr h="628448">
                <a:tc>
                  <a:txBody>
                    <a:bodyPr/>
                    <a:lstStyle/>
                    <a:p>
                      <a:pPr marL="0" marR="0">
                        <a:lnSpc>
                          <a:spcPct val="107000"/>
                        </a:lnSpc>
                        <a:spcBef>
                          <a:spcPts val="0"/>
                        </a:spcBef>
                        <a:spcAft>
                          <a:spcPts val="0"/>
                        </a:spcAft>
                      </a:pPr>
                      <a:r>
                        <a:rPr lang="en-US" sz="1400">
                          <a:effectLst/>
                        </a:rPr>
                        <a:t>Complete field exercise</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March 15, 2021 and at least once every 10 years, thereafter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By appropriate date determined by source in consultation with local responders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8581006"/>
                  </a:ext>
                </a:extLst>
              </a:tr>
              <a:tr h="698639">
                <a:tc>
                  <a:txBody>
                    <a:bodyPr/>
                    <a:lstStyle/>
                    <a:p>
                      <a:pPr marL="0" marR="0">
                        <a:lnSpc>
                          <a:spcPct val="107000"/>
                        </a:lnSpc>
                        <a:spcBef>
                          <a:spcPts val="0"/>
                        </a:spcBef>
                        <a:spcAft>
                          <a:spcPts val="0"/>
                        </a:spcAft>
                      </a:pPr>
                      <a:r>
                        <a:rPr lang="en-US" sz="1400">
                          <a:effectLst/>
                        </a:rPr>
                        <a:t>Complete tabletop exercise</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March 15, 2021 and at least once every 3 years, thereafter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7 years after effective date of final rule, and at a minimum, every 3 years, thereafter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0703261"/>
                  </a:ext>
                </a:extLst>
              </a:tr>
              <a:tr h="566207">
                <a:tc>
                  <a:txBody>
                    <a:bodyPr/>
                    <a:lstStyle/>
                    <a:p>
                      <a:pPr marL="0" marR="0">
                        <a:lnSpc>
                          <a:spcPct val="107000"/>
                        </a:lnSpc>
                        <a:spcBef>
                          <a:spcPts val="0"/>
                        </a:spcBef>
                        <a:spcAft>
                          <a:spcPts val="0"/>
                        </a:spcAft>
                      </a:pPr>
                      <a:r>
                        <a:rPr lang="en-US" sz="1400" dirty="0">
                          <a:effectLst/>
                        </a:rPr>
                        <a:t>Hold public meeting after reportable accident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March 15, 2021 and after every reportable accident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2 years after effective date of final rule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1816023"/>
                  </a:ext>
                </a:extLst>
              </a:tr>
              <a:tr h="628448">
                <a:tc>
                  <a:txBody>
                    <a:bodyPr/>
                    <a:lstStyle/>
                    <a:p>
                      <a:pPr marL="0" marR="0">
                        <a:lnSpc>
                          <a:spcPct val="107000"/>
                        </a:lnSpc>
                        <a:spcBef>
                          <a:spcPts val="0"/>
                        </a:spcBef>
                        <a:spcAft>
                          <a:spcPts val="0"/>
                        </a:spcAft>
                      </a:pPr>
                      <a:r>
                        <a:rPr lang="en-US" sz="1400" dirty="0">
                          <a:effectLst/>
                        </a:rPr>
                        <a:t>Update risk management plans for  local coordination, emergency plans, notification drill and exercises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March 14, 2022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5 years after effective date of final rule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2723207"/>
                  </a:ext>
                </a:extLst>
              </a:tr>
            </a:tbl>
          </a:graphicData>
        </a:graphic>
      </p:graphicFrame>
    </p:spTree>
    <p:extLst>
      <p:ext uri="{BB962C8B-B14F-4D97-AF65-F5344CB8AC3E}">
        <p14:creationId xmlns:p14="http://schemas.microsoft.com/office/powerpoint/2010/main" val="1483571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861" y="273352"/>
            <a:ext cx="8044070" cy="1450757"/>
          </a:xfrm>
        </p:spPr>
        <p:txBody>
          <a:bodyPr>
            <a:normAutofit fontScale="90000"/>
          </a:bodyPr>
          <a:lstStyle/>
          <a:p>
            <a:r>
              <a:rPr lang="en-US" dirty="0"/>
              <a:t>How could this proposed rule impact state and local governments?</a:t>
            </a:r>
          </a:p>
        </p:txBody>
      </p:sp>
      <p:sp>
        <p:nvSpPr>
          <p:cNvPr id="9" name="Footer Placeholder 7"/>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
        <p:nvSpPr>
          <p:cNvPr id="8" name="Slide Number Placeholder 4">
            <a:extLst>
              <a:ext uri="{FF2B5EF4-FFF2-40B4-BE49-F238E27FC236}">
                <a16:creationId xmlns:a16="http://schemas.microsoft.com/office/drawing/2014/main" id="{73ECD70F-0ED5-4532-A392-40947D5F77C0}"/>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18</a:t>
            </a:fld>
            <a:endParaRPr lang="en-US" sz="1050" dirty="0">
              <a:solidFill>
                <a:schemeClr val="bg1"/>
              </a:solidFill>
            </a:endParaRPr>
          </a:p>
        </p:txBody>
      </p:sp>
      <p:pic>
        <p:nvPicPr>
          <p:cNvPr id="10" name="Picture 9">
            <a:extLst>
              <a:ext uri="{FF2B5EF4-FFF2-40B4-BE49-F238E27FC236}">
                <a16:creationId xmlns:a16="http://schemas.microsoft.com/office/drawing/2014/main" id="{96864937-3C78-4403-8A47-E0E396D5A6CD}"/>
              </a:ext>
            </a:extLst>
          </p:cNvPr>
          <p:cNvPicPr>
            <a:picLocks noChangeAspect="1"/>
          </p:cNvPicPr>
          <p:nvPr/>
        </p:nvPicPr>
        <p:blipFill>
          <a:blip r:embed="rId3" cstate="print"/>
          <a:stretch>
            <a:fillRect/>
          </a:stretch>
        </p:blipFill>
        <p:spPr>
          <a:xfrm>
            <a:off x="7848600" y="5586555"/>
            <a:ext cx="1058867" cy="1096560"/>
          </a:xfrm>
          <a:prstGeom prst="rect">
            <a:avLst/>
          </a:prstGeom>
        </p:spPr>
      </p:pic>
      <p:sp>
        <p:nvSpPr>
          <p:cNvPr id="7" name="Content Placeholder 2">
            <a:extLst>
              <a:ext uri="{FF2B5EF4-FFF2-40B4-BE49-F238E27FC236}">
                <a16:creationId xmlns:a16="http://schemas.microsoft.com/office/drawing/2014/main" id="{D92F7BF8-49DF-46FA-A979-021B7511B0CE}"/>
              </a:ext>
            </a:extLst>
          </p:cNvPr>
          <p:cNvSpPr txBox="1">
            <a:spLocks/>
          </p:cNvSpPr>
          <p:nvPr/>
        </p:nvSpPr>
        <p:spPr>
          <a:xfrm>
            <a:off x="822959" y="1845734"/>
            <a:ext cx="754380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lnSpc>
                <a:spcPct val="107000"/>
              </a:lnSpc>
              <a:spcBef>
                <a:spcPts val="0"/>
              </a:spcBef>
              <a:spcAft>
                <a:spcPts val="0"/>
              </a:spcAft>
              <a:buSzPct val="90000"/>
              <a:buFont typeface="Symbol" panose="05050102010706020507" pitchFamily="18" charset="2"/>
              <a:buChar char=""/>
            </a:pPr>
            <a:r>
              <a:rPr lang="en-US" sz="24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As a local government emergency responder</a:t>
            </a:r>
          </a:p>
          <a:p>
            <a:pPr marL="742950" lvl="1" indent="-285750">
              <a:lnSpc>
                <a:spcPct val="107000"/>
              </a:lnSpc>
              <a:spcBef>
                <a:spcPts val="0"/>
              </a:spcBef>
              <a:spcAft>
                <a:spcPts val="0"/>
              </a:spcAft>
              <a:buFont typeface="Courier New" panose="02070309020205020404" pitchFamily="49" charset="0"/>
              <a:buChar char="o"/>
            </a:pPr>
            <a:r>
              <a:rPr lang="en-US" dirty="0"/>
              <a:t>RMP-regulated facilities are required to coordinate annually with local emergency planning and response organizations.</a:t>
            </a:r>
          </a:p>
          <a:p>
            <a:pPr marL="742950" lvl="1" indent="-285750">
              <a:lnSpc>
                <a:spcPct val="107000"/>
              </a:lnSpc>
              <a:spcBef>
                <a:spcPts val="0"/>
              </a:spcBef>
              <a:spcAft>
                <a:spcPts val="0"/>
              </a:spcAft>
              <a:buFont typeface="Courier New" panose="02070309020205020404" pitchFamily="49" charset="0"/>
              <a:buChar char="o"/>
            </a:pPr>
            <a:r>
              <a:rPr lang="en-US" dirty="0"/>
              <a:t>The LEPC or local emergency response officials can request information from the facility for planning purposes.</a:t>
            </a:r>
          </a:p>
          <a:p>
            <a:pPr marL="742950" lvl="1" indent="-285750">
              <a:lnSpc>
                <a:spcPct val="107000"/>
              </a:lnSpc>
              <a:spcBef>
                <a:spcPts val="0"/>
              </a:spcBef>
              <a:spcAft>
                <a:spcPts val="0"/>
              </a:spcAft>
              <a:buFont typeface="Courier New" panose="02070309020205020404" pitchFamily="49" charset="0"/>
              <a:buChar char="o"/>
            </a:pPr>
            <a:r>
              <a:rPr lang="en-US" dirty="0"/>
              <a:t>Local emergency responders may be requested to participate in exercises performed by RMP-regulated facilities.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Bef>
                <a:spcPts val="0"/>
              </a:spcBef>
              <a:spcAft>
                <a:spcPts val="0"/>
              </a:spcAft>
              <a:buSzPct val="90000"/>
              <a:buFont typeface="Symbol" panose="05050102010706020507" pitchFamily="18" charset="2"/>
              <a:buChar char=""/>
            </a:pPr>
            <a:r>
              <a:rPr lang="en-US" sz="24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As an owner or operator of an RMP-regulated facility</a:t>
            </a:r>
          </a:p>
          <a:p>
            <a:pPr marL="74295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Coordinate with local emergency planning and response organizations.</a:t>
            </a:r>
          </a:p>
          <a:p>
            <a:pPr marL="74295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Conduct annual emergency notification drills.</a:t>
            </a:r>
          </a:p>
          <a:p>
            <a:pPr marL="74295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If a responding facility, plan and conduct field and tabletop exercises.</a:t>
            </a:r>
          </a:p>
          <a:p>
            <a:pPr marL="74295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Hold a public meeting 90 days after a reportable accident. </a:t>
            </a:r>
          </a:p>
          <a:p>
            <a:pPr marL="742950" lvl="1" indent="-285750">
              <a:lnSpc>
                <a:spcPct val="107000"/>
              </a:lnSpc>
              <a:spcBef>
                <a:spcPts val="0"/>
              </a:spcBef>
              <a:spcAft>
                <a:spcPts val="0"/>
              </a:spcAft>
              <a:buFont typeface="Courier New" panose="02070309020205020404" pitchFamily="49" charset="0"/>
              <a:buChar char="o"/>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12791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B8901-7F27-49D7-90BE-CE136AE32060}"/>
              </a:ext>
            </a:extLst>
          </p:cNvPr>
          <p:cNvSpPr>
            <a:spLocks noGrp="1"/>
          </p:cNvSpPr>
          <p:nvPr>
            <p:ph type="title"/>
          </p:nvPr>
        </p:nvSpPr>
        <p:spPr/>
        <p:txBody>
          <a:bodyPr/>
          <a:lstStyle/>
          <a:p>
            <a:r>
              <a:rPr lang="en-US" dirty="0"/>
              <a:t>Universe of affected state and local governments</a:t>
            </a:r>
          </a:p>
        </p:txBody>
      </p:sp>
      <p:sp>
        <p:nvSpPr>
          <p:cNvPr id="7" name="Slide Number Placeholder 4">
            <a:extLst>
              <a:ext uri="{FF2B5EF4-FFF2-40B4-BE49-F238E27FC236}">
                <a16:creationId xmlns:a16="http://schemas.microsoft.com/office/drawing/2014/main" id="{0DE74FD2-98DF-413F-93CF-66C2B4A14FD1}"/>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19</a:t>
            </a:fld>
            <a:endParaRPr lang="en-US" sz="1050" dirty="0">
              <a:solidFill>
                <a:schemeClr val="bg1"/>
              </a:solidFill>
            </a:endParaRPr>
          </a:p>
        </p:txBody>
      </p:sp>
      <p:pic>
        <p:nvPicPr>
          <p:cNvPr id="8" name="Picture 7">
            <a:extLst>
              <a:ext uri="{FF2B5EF4-FFF2-40B4-BE49-F238E27FC236}">
                <a16:creationId xmlns:a16="http://schemas.microsoft.com/office/drawing/2014/main" id="{BBCFECE2-9E99-4C33-AF2C-7EAB50B24DFC}"/>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482629AD-62AF-41AA-AFAD-434F42DA7DE5}"/>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
        <p:nvSpPr>
          <p:cNvPr id="10" name="Content Placeholder 2">
            <a:extLst>
              <a:ext uri="{FF2B5EF4-FFF2-40B4-BE49-F238E27FC236}">
                <a16:creationId xmlns:a16="http://schemas.microsoft.com/office/drawing/2014/main" id="{1902CD00-6CA5-4E34-9955-34A41E154863}"/>
              </a:ext>
            </a:extLst>
          </p:cNvPr>
          <p:cNvSpPr txBox="1">
            <a:spLocks/>
          </p:cNvSpPr>
          <p:nvPr/>
        </p:nvSpPr>
        <p:spPr>
          <a:xfrm>
            <a:off x="822959" y="1845734"/>
            <a:ext cx="7543801" cy="4023360"/>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lnSpc>
                <a:spcPct val="107000"/>
              </a:lnSpc>
              <a:spcBef>
                <a:spcPts val="0"/>
              </a:spcBef>
              <a:spcAft>
                <a:spcPts val="0"/>
              </a:spcAft>
              <a:buSzPct val="90000"/>
              <a:buFont typeface="Symbol" panose="05050102010706020507" pitchFamily="18" charset="2"/>
              <a:buChar char=""/>
            </a:pPr>
            <a:r>
              <a:rPr lang="en-US" sz="24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Local government emergency responders</a:t>
            </a:r>
          </a:p>
          <a:p>
            <a:pPr marL="742950" lvl="1" indent="-285750">
              <a:lnSpc>
                <a:spcPct val="107000"/>
              </a:lnSpc>
              <a:spcBef>
                <a:spcPts val="0"/>
              </a:spcBef>
              <a:spcAft>
                <a:spcPts val="0"/>
              </a:spcAft>
              <a:buFont typeface="Courier New" panose="02070309020205020404" pitchFamily="49" charset="0"/>
              <a:buChar char="o"/>
            </a:pPr>
            <a:r>
              <a:rPr lang="en-US" dirty="0"/>
              <a:t>Approximately 1,700 local emergency planning committees (LEPCs) identified by RMP-regulated facilities.</a:t>
            </a:r>
          </a:p>
          <a:p>
            <a:pPr marL="742950" lvl="1" indent="-285750">
              <a:lnSpc>
                <a:spcPct val="107000"/>
              </a:lnSpc>
              <a:spcBef>
                <a:spcPts val="0"/>
              </a:spcBef>
              <a:spcAft>
                <a:spcPts val="0"/>
              </a:spcAft>
              <a:buFont typeface="Courier New" panose="02070309020205020404" pitchFamily="49" charset="0"/>
              <a:buChar char="o"/>
            </a:pPr>
            <a:r>
              <a:rPr lang="en-US" dirty="0"/>
              <a:t>RMP facilities are located in more than 1,000 counties and more than 5,000 cities/towns/villages.</a:t>
            </a:r>
          </a:p>
          <a:p>
            <a:pPr marL="742950" lvl="1" indent="-285750">
              <a:lnSpc>
                <a:spcPct val="107000"/>
              </a:lnSpc>
              <a:spcBef>
                <a:spcPts val="0"/>
              </a:spcBef>
              <a:spcAft>
                <a:spcPts val="0"/>
              </a:spcAft>
              <a:buFont typeface="Courier New" panose="02070309020205020404" pitchFamily="49" charset="0"/>
              <a:buChar char="o"/>
            </a:pPr>
            <a:r>
              <a:rPr lang="en-US" dirty="0"/>
              <a:t>These counties contain from 1 to 187 RMP facilities (the latter is Harris County, TX, which covers Houston).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Bef>
                <a:spcPts val="0"/>
              </a:spcBef>
              <a:spcAft>
                <a:spcPts val="0"/>
              </a:spcAft>
              <a:buSzPct val="90000"/>
              <a:buFont typeface="Symbol" panose="05050102010706020507" pitchFamily="18" charset="2"/>
              <a:buChar char=""/>
            </a:pPr>
            <a:r>
              <a:rPr lang="en-US" sz="24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Government owners/operators of RMP-regulated facilities</a:t>
            </a:r>
          </a:p>
          <a:p>
            <a:pPr marL="742950" lvl="1" indent="-285750">
              <a:lnSpc>
                <a:spcPct val="107000"/>
              </a:lnSpc>
              <a:spcBef>
                <a:spcPts val="0"/>
              </a:spcBef>
              <a:spcAft>
                <a:spcPts val="0"/>
              </a:spcAft>
              <a:buFont typeface="Courier New" panose="02070309020205020404" pitchFamily="49" charset="0"/>
              <a:buChar char="o"/>
            </a:pPr>
            <a:r>
              <a:rPr lang="en-US" dirty="0"/>
              <a:t>1,923 RMP facilities owned and operated by local governments, based on Feb 2015 RMP database.</a:t>
            </a:r>
          </a:p>
          <a:p>
            <a:pPr marL="742950" lvl="1" indent="-285750">
              <a:lnSpc>
                <a:spcPct val="107000"/>
              </a:lnSpc>
              <a:spcBef>
                <a:spcPts val="0"/>
              </a:spcBef>
              <a:spcAft>
                <a:spcPts val="0"/>
              </a:spcAft>
              <a:buFont typeface="Courier New" panose="02070309020205020404" pitchFamily="49" charset="0"/>
              <a:buChar char="o"/>
            </a:pPr>
            <a:r>
              <a:rPr lang="en-US" dirty="0"/>
              <a:t>Primarily water and wastewater systems, but also some power plants and swimming pools.</a:t>
            </a:r>
          </a:p>
          <a:p>
            <a:pPr marL="742950" lvl="1" indent="-285750">
              <a:lnSpc>
                <a:spcPct val="107000"/>
              </a:lnSpc>
              <a:spcBef>
                <a:spcPts val="0"/>
              </a:spcBef>
              <a:spcAft>
                <a:spcPts val="0"/>
              </a:spcAft>
              <a:buFont typeface="Courier New" panose="02070309020205020404" pitchFamily="49" charset="0"/>
              <a:buChar char="o"/>
            </a:pPr>
            <a:r>
              <a:rPr lang="en-US" dirty="0"/>
              <a:t>1,746 RMP facilities owned/operated by local governments, based on Nov 2017 RMP database.</a:t>
            </a:r>
          </a:p>
          <a:p>
            <a:pPr marL="742950" lvl="1" indent="-285750">
              <a:lnSpc>
                <a:spcPct val="107000"/>
              </a:lnSpc>
              <a:spcBef>
                <a:spcPts val="0"/>
              </a:spcBef>
              <a:spcAft>
                <a:spcPts val="0"/>
              </a:spcAft>
              <a:buFont typeface="Courier New" panose="02070309020205020404" pitchFamily="49" charset="0"/>
              <a:buChar char="o"/>
            </a:pPr>
            <a:endParaRPr lang="en-US" dirty="0"/>
          </a:p>
          <a:p>
            <a:pPr marL="742950" lvl="1" indent="-285750">
              <a:lnSpc>
                <a:spcPct val="107000"/>
              </a:lnSpc>
              <a:spcBef>
                <a:spcPts val="0"/>
              </a:spcBef>
              <a:spcAft>
                <a:spcPts val="0"/>
              </a:spcAft>
              <a:buFont typeface="Courier New" panose="02070309020205020404" pitchFamily="49" charset="0"/>
              <a:buChar char="o"/>
            </a:pPr>
            <a:endParaRPr lang="en-US" dirty="0"/>
          </a:p>
          <a:p>
            <a:pPr marL="742950" lvl="1" indent="-285750">
              <a:lnSpc>
                <a:spcPct val="107000"/>
              </a:lnSpc>
              <a:spcBef>
                <a:spcPts val="0"/>
              </a:spcBef>
              <a:spcAft>
                <a:spcPts val="0"/>
              </a:spcAft>
              <a:buFont typeface="Courier New" panose="02070309020205020404" pitchFamily="49" charset="0"/>
              <a:buChar char="o"/>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Bef>
                <a:spcPts val="0"/>
              </a:spcBef>
              <a:spcAft>
                <a:spcPts val="0"/>
              </a:spcAft>
              <a:buFont typeface="Courier New" panose="02070309020205020404" pitchFamily="49" charset="0"/>
              <a:buChar char="o"/>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79395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86605"/>
            <a:ext cx="7543801" cy="1176436"/>
          </a:xfrm>
        </p:spPr>
        <p:txBody>
          <a:bodyPr/>
          <a:lstStyle/>
          <a:p>
            <a:r>
              <a:rPr lang="en-US" dirty="0"/>
              <a:t>Agenda</a:t>
            </a:r>
          </a:p>
        </p:txBody>
      </p:sp>
      <p:sp>
        <p:nvSpPr>
          <p:cNvPr id="3" name="Content Placeholder 2"/>
          <p:cNvSpPr>
            <a:spLocks noGrp="1"/>
          </p:cNvSpPr>
          <p:nvPr>
            <p:ph idx="1"/>
          </p:nvPr>
        </p:nvSpPr>
        <p:spPr/>
        <p:txBody>
          <a:bodyPr vert="horz" lIns="0" tIns="45720" rIns="0" bIns="45720" rtlCol="0" anchor="t">
            <a:normAutofit lnSpcReduction="10000"/>
          </a:bodyPr>
          <a:lstStyle/>
          <a:p>
            <a:pPr indent="-365760">
              <a:buFont typeface="Wingdings" panose="05000000000000000000" pitchFamily="2" charset="2"/>
              <a:buChar char="§"/>
            </a:pPr>
            <a:r>
              <a:rPr lang="en-US" sz="2400" dirty="0"/>
              <a:t>Background</a:t>
            </a:r>
          </a:p>
          <a:p>
            <a:pPr lvl="2" indent="-365760">
              <a:buFont typeface="Wingdings" panose="05000000000000000000" pitchFamily="2" charset="2"/>
              <a:buChar char="§"/>
            </a:pPr>
            <a:r>
              <a:rPr lang="en-US" sz="1800" dirty="0"/>
              <a:t>Original RMP rule</a:t>
            </a:r>
          </a:p>
          <a:p>
            <a:pPr lvl="2" indent="-365760">
              <a:buFont typeface="Wingdings" panose="05000000000000000000" pitchFamily="2" charset="2"/>
              <a:buChar char="§"/>
            </a:pPr>
            <a:r>
              <a:rPr lang="en-US" sz="1800" dirty="0"/>
              <a:t>Recent history of changes to rule</a:t>
            </a:r>
          </a:p>
          <a:p>
            <a:pPr lvl="2" indent="-365760">
              <a:buFont typeface="Wingdings" panose="05000000000000000000" pitchFamily="2" charset="2"/>
              <a:buChar char="§"/>
            </a:pPr>
            <a:r>
              <a:rPr lang="en-US" sz="1800" dirty="0"/>
              <a:t>Amendments rule</a:t>
            </a:r>
          </a:p>
          <a:p>
            <a:pPr lvl="2" indent="-365760">
              <a:buFont typeface="Wingdings" panose="05000000000000000000" pitchFamily="2" charset="2"/>
              <a:buChar char="§"/>
            </a:pPr>
            <a:r>
              <a:rPr lang="en-US" sz="1800" dirty="0"/>
              <a:t>Reconsideration petitions</a:t>
            </a:r>
          </a:p>
          <a:p>
            <a:pPr lvl="2" indent="-365760">
              <a:buFont typeface="Wingdings" panose="05000000000000000000" pitchFamily="2" charset="2"/>
              <a:buChar char="§"/>
            </a:pPr>
            <a:r>
              <a:rPr lang="en-US" sz="1800" dirty="0"/>
              <a:t>Delay rule </a:t>
            </a:r>
            <a:r>
              <a:rPr lang="en-US" sz="1800"/>
              <a:t>&amp; litigation</a:t>
            </a:r>
            <a:endParaRPr lang="en-US" sz="1800" dirty="0"/>
          </a:p>
          <a:p>
            <a:pPr indent="-365760">
              <a:buFont typeface="Wingdings" panose="05000000000000000000" pitchFamily="2" charset="2"/>
              <a:buChar char="§"/>
            </a:pPr>
            <a:r>
              <a:rPr lang="en-US" sz="2400" dirty="0"/>
              <a:t>Proposed RMP Reconsideration rule provisions</a:t>
            </a:r>
          </a:p>
          <a:p>
            <a:pPr indent="-365760">
              <a:buFont typeface="Wingdings" panose="05000000000000000000" pitchFamily="2" charset="2"/>
              <a:buChar char="§"/>
            </a:pPr>
            <a:r>
              <a:rPr lang="en-US" sz="2400" dirty="0"/>
              <a:t>Economic impacts</a:t>
            </a:r>
          </a:p>
          <a:p>
            <a:pPr indent="-365760">
              <a:buFont typeface="Wingdings" panose="05000000000000000000" pitchFamily="2" charset="2"/>
              <a:buChar char="§"/>
            </a:pPr>
            <a:r>
              <a:rPr lang="en-US" sz="2400" dirty="0"/>
              <a:t>State/local government impacts </a:t>
            </a:r>
          </a:p>
          <a:p>
            <a:pPr indent="-365760">
              <a:buFont typeface="Wingdings" panose="05000000000000000000" pitchFamily="2" charset="2"/>
              <a:buChar char="§"/>
            </a:pPr>
            <a:r>
              <a:rPr lang="en-US" sz="2400" dirty="0"/>
              <a:t>Questions</a:t>
            </a:r>
            <a:endParaRPr lang="en-US" sz="2400" dirty="0">
              <a:solidFill>
                <a:schemeClr val="tx1"/>
              </a:solidFill>
            </a:endParaRPr>
          </a:p>
        </p:txBody>
      </p:sp>
      <p:sp>
        <p:nvSpPr>
          <p:cNvPr id="8" name="Footer Placeholder 7"/>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pic>
        <p:nvPicPr>
          <p:cNvPr id="6" name="Picture 5"/>
          <p:cNvPicPr>
            <a:picLocks noChangeAspect="1"/>
          </p:cNvPicPr>
          <p:nvPr/>
        </p:nvPicPr>
        <p:blipFill>
          <a:blip r:embed="rId3" cstate="print"/>
          <a:stretch>
            <a:fillRect/>
          </a:stretch>
        </p:blipFill>
        <p:spPr>
          <a:xfrm>
            <a:off x="7848600" y="5586555"/>
            <a:ext cx="1058867" cy="1096560"/>
          </a:xfrm>
          <a:prstGeom prst="rect">
            <a:avLst/>
          </a:prstGeom>
        </p:spPr>
      </p:pic>
      <p:sp>
        <p:nvSpPr>
          <p:cNvPr id="9" name="Slide Number Placeholder 4">
            <a:extLst>
              <a:ext uri="{FF2B5EF4-FFF2-40B4-BE49-F238E27FC236}">
                <a16:creationId xmlns:a16="http://schemas.microsoft.com/office/drawing/2014/main" id="{05F6403C-D727-42FF-9FBA-B28753EEC67F}"/>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2</a:t>
            </a:fld>
            <a:endParaRPr lang="en-US" sz="1050" dirty="0">
              <a:solidFill>
                <a:schemeClr val="bg1"/>
              </a:solidFill>
            </a:endParaRPr>
          </a:p>
        </p:txBody>
      </p:sp>
    </p:spTree>
    <p:extLst>
      <p:ext uri="{BB962C8B-B14F-4D97-AF65-F5344CB8AC3E}">
        <p14:creationId xmlns:p14="http://schemas.microsoft.com/office/powerpoint/2010/main" val="3539808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7D166-A65C-4779-A915-EA63568BC1C4}"/>
              </a:ext>
            </a:extLst>
          </p:cNvPr>
          <p:cNvSpPr>
            <a:spLocks noGrp="1"/>
          </p:cNvSpPr>
          <p:nvPr>
            <p:ph type="title"/>
          </p:nvPr>
        </p:nvSpPr>
        <p:spPr/>
        <p:txBody>
          <a:bodyPr>
            <a:normAutofit fontScale="90000"/>
          </a:bodyPr>
          <a:lstStyle/>
          <a:p>
            <a:r>
              <a:rPr lang="en-US" dirty="0"/>
              <a:t>RMP Reconsideration Proposed Rule and E.O. 13132: Federalism</a:t>
            </a:r>
          </a:p>
        </p:txBody>
      </p:sp>
      <p:sp>
        <p:nvSpPr>
          <p:cNvPr id="3" name="Content Placeholder 2">
            <a:extLst>
              <a:ext uri="{FF2B5EF4-FFF2-40B4-BE49-F238E27FC236}">
                <a16:creationId xmlns:a16="http://schemas.microsoft.com/office/drawing/2014/main" id="{D816E924-A094-4D91-88D2-7E0A34C0D894}"/>
              </a:ext>
            </a:extLst>
          </p:cNvPr>
          <p:cNvSpPr>
            <a:spLocks noGrp="1"/>
          </p:cNvSpPr>
          <p:nvPr>
            <p:ph idx="1"/>
          </p:nvPr>
        </p:nvSpPr>
        <p:spPr>
          <a:xfrm>
            <a:off x="822959" y="1845734"/>
            <a:ext cx="7543801" cy="4125408"/>
          </a:xfrm>
        </p:spPr>
        <p:txBody>
          <a:bodyPr>
            <a:normAutofit fontScale="85000" lnSpcReduction="20000"/>
          </a:bodyPr>
          <a:lstStyle/>
          <a:p>
            <a:pPr marL="0" lvl="0" indent="0">
              <a:lnSpc>
                <a:spcPct val="107000"/>
              </a:lnSpc>
              <a:spcBef>
                <a:spcPts val="0"/>
              </a:spcBef>
              <a:spcAft>
                <a:spcPts val="800"/>
              </a:spcAft>
              <a:buClr>
                <a:srgbClr val="99CB38"/>
              </a:buClr>
              <a:buNone/>
            </a:pPr>
            <a:r>
              <a:rPr lang="en-US" sz="19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E.O. 13132 – Federalism triggers per EPA guidance are:</a:t>
            </a:r>
          </a:p>
          <a:p>
            <a:pPr marL="342900" lvl="0" indent="-342900">
              <a:lnSpc>
                <a:spcPct val="107000"/>
              </a:lnSpc>
              <a:spcBef>
                <a:spcPts val="0"/>
              </a:spcBef>
              <a:spcAft>
                <a:spcPts val="0"/>
              </a:spcAft>
              <a:buClr>
                <a:srgbClr val="99CB38"/>
              </a:buClr>
              <a:buFont typeface="Symbol" panose="05050102010706020507" pitchFamily="18" charset="2"/>
              <a:buChar char=""/>
            </a:pPr>
            <a:r>
              <a:rPr lang="en-US" sz="16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Substantial compliance costs</a:t>
            </a:r>
          </a:p>
          <a:p>
            <a:pPr marL="342900" lvl="0" indent="-342900">
              <a:lnSpc>
                <a:spcPct val="107000"/>
              </a:lnSpc>
              <a:spcBef>
                <a:spcPts val="0"/>
              </a:spcBef>
              <a:spcAft>
                <a:spcPts val="0"/>
              </a:spcAft>
              <a:buClr>
                <a:srgbClr val="99CB38"/>
              </a:buClr>
              <a:buFont typeface="Symbol" panose="05050102010706020507" pitchFamily="18" charset="2"/>
              <a:buChar char=""/>
            </a:pPr>
            <a:endParaRPr lang="en-US" sz="16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Bef>
                <a:spcPts val="0"/>
              </a:spcBef>
              <a:spcAft>
                <a:spcPts val="0"/>
              </a:spcAft>
              <a:buClr>
                <a:srgbClr val="99CB38"/>
              </a:buClr>
              <a:buFont typeface="Courier New" panose="02070309020205020404" pitchFamily="49" charset="0"/>
              <a:buChar char="o"/>
            </a:pPr>
            <a:r>
              <a:rPr lang="en-US" sz="16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State/local government compliance costs of $25 million or more in any year; or</a:t>
            </a:r>
          </a:p>
          <a:p>
            <a:pPr marL="742950" lvl="1" indent="-285750">
              <a:lnSpc>
                <a:spcPct val="107000"/>
              </a:lnSpc>
              <a:spcBef>
                <a:spcPts val="0"/>
              </a:spcBef>
              <a:spcAft>
                <a:spcPts val="0"/>
              </a:spcAft>
              <a:buClr>
                <a:srgbClr val="99CB38"/>
              </a:buClr>
              <a:buFont typeface="Courier New" panose="02070309020205020404" pitchFamily="49" charset="0"/>
              <a:buChar char="o"/>
            </a:pPr>
            <a:r>
              <a:rPr lang="en-US" sz="16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Compliance costs of all small governments exceed 1% of annual revenues of all small governments subject to the rule</a:t>
            </a:r>
          </a:p>
          <a:p>
            <a:pPr marL="457200" lvl="1" indent="0">
              <a:lnSpc>
                <a:spcPct val="107000"/>
              </a:lnSpc>
              <a:spcBef>
                <a:spcPts val="0"/>
              </a:spcBef>
              <a:spcAft>
                <a:spcPts val="0"/>
              </a:spcAft>
              <a:buClr>
                <a:srgbClr val="99CB38"/>
              </a:buClr>
              <a:buNone/>
            </a:pPr>
            <a:r>
              <a:rPr lang="en-US" sz="16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OR</a:t>
            </a:r>
          </a:p>
          <a:p>
            <a:pPr marL="742950" lvl="1" indent="-285750">
              <a:lnSpc>
                <a:spcPct val="107000"/>
              </a:lnSpc>
              <a:spcBef>
                <a:spcPts val="0"/>
              </a:spcBef>
              <a:spcAft>
                <a:spcPts val="0"/>
              </a:spcAft>
              <a:buClr>
                <a:srgbClr val="99CB38"/>
              </a:buClr>
              <a:buFont typeface="Courier New" panose="02070309020205020404" pitchFamily="49" charset="0"/>
              <a:buChar char="o"/>
            </a:pPr>
            <a:endParaRPr lang="en-US" sz="16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buClr>
                <a:srgbClr val="99CB38"/>
              </a:buClr>
              <a:buFont typeface="Symbol" panose="05050102010706020507" pitchFamily="18" charset="2"/>
              <a:buChar char=""/>
            </a:pPr>
            <a:r>
              <a:rPr lang="en-US" sz="16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Preempts State or local law</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900" dirty="0">
                <a:latin typeface="Calibri" panose="020F0502020204030204" pitchFamily="34" charset="0"/>
                <a:ea typeface="Calibri" panose="020F0502020204030204" pitchFamily="34" charset="0"/>
                <a:cs typeface="Times New Roman" panose="02020603050405020304" pitchFamily="18" charset="0"/>
              </a:rPr>
              <a:t>2017 RMP Amendments Final Rule does not have Federalism implications</a:t>
            </a:r>
          </a:p>
          <a:p>
            <a:pPr marL="342900" marR="0" lvl="0" indent="-342900">
              <a:lnSpc>
                <a:spcPct val="107000"/>
              </a:lnSpc>
              <a:spcBef>
                <a:spcPts val="0"/>
              </a:spcBef>
              <a:spcAft>
                <a:spcPts val="0"/>
              </a:spcAft>
              <a:buFont typeface="Symbol" panose="05050102010706020507" pitchFamily="18" charset="2"/>
              <a:buChar char=""/>
            </a:pPr>
            <a:r>
              <a:rPr lang="en-US" sz="1600" dirty="0">
                <a:latin typeface="Calibri" panose="020F0502020204030204" pitchFamily="34" charset="0"/>
                <a:ea typeface="Calibri" panose="020F0502020204030204" pitchFamily="34" charset="0"/>
                <a:cs typeface="Times New Roman" panose="02020603050405020304" pitchFamily="18" charset="0"/>
              </a:rPr>
              <a:t>Estimated costs of $16.1 million/yr for all state/local governments. Rule does not preempt state or local law.</a:t>
            </a:r>
          </a:p>
          <a:p>
            <a:pPr marL="342900" marR="0" lvl="0" indent="-342900">
              <a:lnSpc>
                <a:spcPct val="107000"/>
              </a:lnSpc>
              <a:spcBef>
                <a:spcPts val="0"/>
              </a:spcBef>
              <a:spcAft>
                <a:spcPts val="0"/>
              </a:spcAft>
              <a:buFont typeface="Symbol" panose="05050102010706020507" pitchFamily="18" charset="2"/>
              <a:buChar char=""/>
            </a:pPr>
            <a:r>
              <a:rPr lang="en-US" sz="1600" dirty="0">
                <a:latin typeface="Calibri" panose="020F0502020204030204" pitchFamily="34" charset="0"/>
                <a:ea typeface="Calibri" panose="020F0502020204030204" pitchFamily="34" charset="0"/>
                <a:cs typeface="Times New Roman" panose="02020603050405020304" pitchFamily="18" charset="0"/>
              </a:rPr>
              <a:t>968 of the 1,923 RMP government facilities are owned/operated by 689 small local governments.</a:t>
            </a:r>
          </a:p>
          <a:p>
            <a:pPr marL="342900" marR="0" lvl="0" indent="-342900">
              <a:lnSpc>
                <a:spcPct val="107000"/>
              </a:lnSpc>
              <a:spcBef>
                <a:spcPts val="0"/>
              </a:spcBef>
              <a:spcAft>
                <a:spcPts val="0"/>
              </a:spcAft>
              <a:buFont typeface="Symbol" panose="05050102010706020507" pitchFamily="18" charset="2"/>
              <a:buChar char=""/>
            </a:pPr>
            <a:r>
              <a:rPr lang="en-US" sz="1600" dirty="0">
                <a:latin typeface="Calibri" panose="020F0502020204030204" pitchFamily="34" charset="0"/>
                <a:ea typeface="Calibri" panose="020F0502020204030204" pitchFamily="34" charset="0"/>
                <a:cs typeface="Times New Roman" panose="02020603050405020304" pitchFamily="18" charset="0"/>
              </a:rPr>
              <a:t>432 small governments have populations over 15,000 with revenues of at least $10 million per year.  1% of this revenue is about $43 million. Because costs for all governments do not exceed 1% revenue for part of the small government universe, the 1% revenue trigger is not met.</a:t>
            </a:r>
          </a:p>
          <a:p>
            <a:pPr marL="342900" marR="0" lvl="0" indent="-342900">
              <a:lnSpc>
                <a:spcPct val="107000"/>
              </a:lnSpc>
              <a:spcBef>
                <a:spcPts val="0"/>
              </a:spcBef>
              <a:spcAft>
                <a:spcPts val="0"/>
              </a:spcAft>
              <a:buFont typeface="Symbol" panose="05050102010706020507" pitchFamily="18" charset="2"/>
              <a:buChar char=""/>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r>
              <a:rPr lang="en-US" sz="1800" dirty="0">
                <a:latin typeface="Calibri" panose="020F0502020204030204" pitchFamily="34" charset="0"/>
                <a:ea typeface="Calibri" panose="020F0502020204030204" pitchFamily="34" charset="0"/>
                <a:cs typeface="Times New Roman" panose="02020603050405020304" pitchFamily="18" charset="0"/>
              </a:rPr>
              <a:t>RMP Reconsideration Proposed Rule reduces costs and therefore does not have Federalism implications.</a:t>
            </a:r>
          </a:p>
          <a:p>
            <a:pPr marL="342900" marR="0" lvl="0" indent="-342900">
              <a:lnSpc>
                <a:spcPct val="107000"/>
              </a:lnSpc>
              <a:spcBef>
                <a:spcPts val="0"/>
              </a:spcBef>
              <a:spcAft>
                <a:spcPts val="80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7" name="Slide Number Placeholder 4">
            <a:extLst>
              <a:ext uri="{FF2B5EF4-FFF2-40B4-BE49-F238E27FC236}">
                <a16:creationId xmlns:a16="http://schemas.microsoft.com/office/drawing/2014/main" id="{C0FBEE4A-B5F3-420D-A47E-BD15781B053C}"/>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20</a:t>
            </a:fld>
            <a:endParaRPr lang="en-US" sz="1050" dirty="0">
              <a:solidFill>
                <a:schemeClr val="bg1"/>
              </a:solidFill>
            </a:endParaRPr>
          </a:p>
        </p:txBody>
      </p:sp>
      <p:pic>
        <p:nvPicPr>
          <p:cNvPr id="8" name="Picture 7">
            <a:extLst>
              <a:ext uri="{FF2B5EF4-FFF2-40B4-BE49-F238E27FC236}">
                <a16:creationId xmlns:a16="http://schemas.microsoft.com/office/drawing/2014/main" id="{B04AE65B-6A65-43E0-8EC3-F774951D0F4A}"/>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B7B0D596-4835-440F-8247-92776CDE7788}"/>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3166676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7"/>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
        <p:nvSpPr>
          <p:cNvPr id="2" name="Title 1"/>
          <p:cNvSpPr>
            <a:spLocks noGrp="1"/>
          </p:cNvSpPr>
          <p:nvPr>
            <p:ph type="title" idx="4294967295"/>
          </p:nvPr>
        </p:nvSpPr>
        <p:spPr>
          <a:xfrm>
            <a:off x="451520" y="393746"/>
            <a:ext cx="7966075" cy="722312"/>
          </a:xfrm>
        </p:spPr>
        <p:txBody>
          <a:bodyPr>
            <a:noAutofit/>
          </a:bodyPr>
          <a:lstStyle/>
          <a:p>
            <a:r>
              <a:rPr lang="en-US" sz="3600" dirty="0"/>
              <a:t>RMP Reconsideration Proposal - estimated costs (millions, 2015 dollars)</a:t>
            </a:r>
          </a:p>
        </p:txBody>
      </p:sp>
      <p:sp>
        <p:nvSpPr>
          <p:cNvPr id="13" name="Slide Number Placeholder 4"/>
          <p:cNvSpPr txBox="1">
            <a:spLocks/>
          </p:cNvSpPr>
          <p:nvPr/>
        </p:nvSpPr>
        <p:spPr>
          <a:xfrm>
            <a:off x="1181775" y="6459786"/>
            <a:ext cx="647026" cy="365125"/>
          </a:xfrm>
          <a:prstGeom prst="rect">
            <a:avLst/>
          </a:prstGeom>
        </p:spPr>
        <p:txBody>
          <a:bodyPr vert="horz" lIns="91440" tIns="45720" rIns="91440" bIns="45720" rtlCol="0" anchor="ctr"/>
          <a:lstStyle>
            <a:defPPr>
              <a:defRPr lang="en-US"/>
            </a:defPPr>
            <a:lvl1pPr marL="0" algn="r" defTabSz="914400" rtl="0" eaLnBrk="1" latinLnBrk="0" hangingPunct="1">
              <a:defRPr sz="105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C1FDF1F-7AD8-4211-9222-FB68A2BF0F30}" type="slidenum">
              <a:rPr lang="en-US" smtClean="0"/>
              <a:pPr/>
              <a:t>21</a:t>
            </a:fld>
            <a:endParaRPr lang="en-US" dirty="0"/>
          </a:p>
        </p:txBody>
      </p:sp>
      <p:graphicFrame>
        <p:nvGraphicFramePr>
          <p:cNvPr id="3" name="Table 2">
            <a:extLst>
              <a:ext uri="{FF2B5EF4-FFF2-40B4-BE49-F238E27FC236}">
                <a16:creationId xmlns:a16="http://schemas.microsoft.com/office/drawing/2014/main" id="{44C8133C-DFA5-4A5B-A1B0-D10F2F0D5376}"/>
              </a:ext>
            </a:extLst>
          </p:cNvPr>
          <p:cNvGraphicFramePr>
            <a:graphicFrameLocks noGrp="1"/>
          </p:cNvGraphicFramePr>
          <p:nvPr>
            <p:extLst>
              <p:ext uri="{D42A27DB-BD31-4B8C-83A1-F6EECF244321}">
                <p14:modId xmlns:p14="http://schemas.microsoft.com/office/powerpoint/2010/main" val="625640657"/>
              </p:ext>
            </p:extLst>
          </p:nvPr>
        </p:nvGraphicFramePr>
        <p:xfrm>
          <a:off x="357391" y="1105041"/>
          <a:ext cx="8450432" cy="5217508"/>
        </p:xfrm>
        <a:graphic>
          <a:graphicData uri="http://schemas.openxmlformats.org/drawingml/2006/table">
            <a:tbl>
              <a:tblPr firstRow="1" firstCol="1" bandRow="1">
                <a:tableStyleId>{5C22544A-7EE6-4342-B048-85BDC9FD1C3A}</a:tableStyleId>
              </a:tblPr>
              <a:tblGrid>
                <a:gridCol w="1784031">
                  <a:extLst>
                    <a:ext uri="{9D8B030D-6E8A-4147-A177-3AD203B41FA5}">
                      <a16:colId xmlns:a16="http://schemas.microsoft.com/office/drawing/2014/main" val="125460814"/>
                    </a:ext>
                  </a:extLst>
                </a:gridCol>
                <a:gridCol w="1382058">
                  <a:extLst>
                    <a:ext uri="{9D8B030D-6E8A-4147-A177-3AD203B41FA5}">
                      <a16:colId xmlns:a16="http://schemas.microsoft.com/office/drawing/2014/main" val="1790803525"/>
                    </a:ext>
                  </a:extLst>
                </a:gridCol>
                <a:gridCol w="1544653">
                  <a:extLst>
                    <a:ext uri="{9D8B030D-6E8A-4147-A177-3AD203B41FA5}">
                      <a16:colId xmlns:a16="http://schemas.microsoft.com/office/drawing/2014/main" val="89740218"/>
                    </a:ext>
                  </a:extLst>
                </a:gridCol>
                <a:gridCol w="1544653">
                  <a:extLst>
                    <a:ext uri="{9D8B030D-6E8A-4147-A177-3AD203B41FA5}">
                      <a16:colId xmlns:a16="http://schemas.microsoft.com/office/drawing/2014/main" val="320424161"/>
                    </a:ext>
                  </a:extLst>
                </a:gridCol>
                <a:gridCol w="1107454">
                  <a:extLst>
                    <a:ext uri="{9D8B030D-6E8A-4147-A177-3AD203B41FA5}">
                      <a16:colId xmlns:a16="http://schemas.microsoft.com/office/drawing/2014/main" val="438990849"/>
                    </a:ext>
                  </a:extLst>
                </a:gridCol>
                <a:gridCol w="1087583">
                  <a:extLst>
                    <a:ext uri="{9D8B030D-6E8A-4147-A177-3AD203B41FA5}">
                      <a16:colId xmlns:a16="http://schemas.microsoft.com/office/drawing/2014/main" val="1362478808"/>
                    </a:ext>
                  </a:extLst>
                </a:gridCol>
              </a:tblGrid>
              <a:tr h="622684">
                <a:tc>
                  <a:txBody>
                    <a:bodyPr/>
                    <a:lstStyle/>
                    <a:p>
                      <a:pPr marL="0" marR="0" algn="ctr">
                        <a:lnSpc>
                          <a:spcPct val="120000"/>
                        </a:lnSpc>
                        <a:spcBef>
                          <a:spcPts val="100"/>
                        </a:spcBef>
                        <a:spcAft>
                          <a:spcPts val="100"/>
                        </a:spcAft>
                      </a:pPr>
                      <a:r>
                        <a:rPr lang="en-US" sz="1400" dirty="0">
                          <a:effectLst/>
                        </a:rPr>
                        <a:t>Cost Elements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400">
                          <a:effectLst/>
                        </a:rPr>
                        <a:t>Total Undiscounted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400">
                          <a:effectLst/>
                        </a:rPr>
                        <a:t>Total Discounted (3%)</a:t>
                      </a:r>
                      <a:r>
                        <a:rPr lang="en-US" sz="1400" baseline="30000">
                          <a:effectLst/>
                        </a:rPr>
                        <a: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400">
                          <a:effectLst/>
                        </a:rPr>
                        <a:t>Total Discounted (7%)</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400" dirty="0">
                          <a:effectLst/>
                        </a:rPr>
                        <a:t>Annualized (3%)</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400" dirty="0">
                          <a:effectLst/>
                        </a:rPr>
                        <a:t>Annualized (7%)</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09468693"/>
                  </a:ext>
                </a:extLst>
              </a:tr>
              <a:tr h="300584">
                <a:tc gridSpan="6">
                  <a:txBody>
                    <a:bodyPr/>
                    <a:lstStyle/>
                    <a:p>
                      <a:pPr marL="0" marR="0" algn="ctr">
                        <a:lnSpc>
                          <a:spcPct val="120000"/>
                        </a:lnSpc>
                        <a:spcBef>
                          <a:spcPts val="100"/>
                        </a:spcBef>
                        <a:spcAft>
                          <a:spcPts val="100"/>
                        </a:spcAft>
                      </a:pPr>
                      <a:r>
                        <a:rPr lang="en-US" sz="1400" dirty="0">
                          <a:effectLst/>
                        </a:rPr>
                        <a:t>Costs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03093168"/>
                  </a:ext>
                </a:extLst>
              </a:tr>
              <a:tr h="622684">
                <a:tc>
                  <a:txBody>
                    <a:bodyPr/>
                    <a:lstStyle/>
                    <a:p>
                      <a:pPr marL="0" marR="0">
                        <a:lnSpc>
                          <a:spcPct val="120000"/>
                        </a:lnSpc>
                        <a:spcBef>
                          <a:spcPts val="100"/>
                        </a:spcBef>
                        <a:spcAft>
                          <a:spcPts val="100"/>
                        </a:spcAft>
                      </a:pPr>
                      <a:r>
                        <a:rPr lang="en-US" sz="1400">
                          <a:effectLst/>
                        </a:rPr>
                        <a:t>Rule Familiarization (new)</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dirty="0">
                          <a:effectLst/>
                        </a:rPr>
                        <a:t>$6.7</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$6.5</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$6.3</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$0.76</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$0.89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78255526"/>
                  </a:ext>
                </a:extLst>
              </a:tr>
              <a:tr h="300584">
                <a:tc>
                  <a:txBody>
                    <a:bodyPr/>
                    <a:lstStyle/>
                    <a:p>
                      <a:pPr marL="0" marR="0">
                        <a:lnSpc>
                          <a:spcPct val="120000"/>
                        </a:lnSpc>
                        <a:spcBef>
                          <a:spcPts val="100"/>
                        </a:spcBef>
                        <a:spcAft>
                          <a:spcPts val="100"/>
                        </a:spcAft>
                      </a:pPr>
                      <a:r>
                        <a:rPr lang="en-US" sz="1400">
                          <a:effectLst/>
                        </a:rPr>
                        <a:t>Total Cost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dirty="0">
                          <a:effectLst/>
                        </a:rPr>
                        <a:t>$6.7</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$6.5</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$6.3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$0.76</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$0.89</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52679969"/>
                  </a:ext>
                </a:extLst>
              </a:tr>
              <a:tr h="300584">
                <a:tc gridSpan="6">
                  <a:txBody>
                    <a:bodyPr/>
                    <a:lstStyle/>
                    <a:p>
                      <a:pPr marL="0" marR="0" algn="ctr">
                        <a:lnSpc>
                          <a:spcPct val="120000"/>
                        </a:lnSpc>
                        <a:spcBef>
                          <a:spcPts val="100"/>
                        </a:spcBef>
                        <a:spcAft>
                          <a:spcPts val="100"/>
                        </a:spcAft>
                      </a:pPr>
                      <a:r>
                        <a:rPr lang="en-US" sz="1400" dirty="0">
                          <a:effectLst/>
                        </a:rPr>
                        <a:t>Averted Costs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9228542"/>
                  </a:ext>
                </a:extLst>
              </a:tr>
              <a:tr h="622684">
                <a:tc>
                  <a:txBody>
                    <a:bodyPr/>
                    <a:lstStyle/>
                    <a:p>
                      <a:pPr marL="0" marR="0">
                        <a:lnSpc>
                          <a:spcPct val="120000"/>
                        </a:lnSpc>
                        <a:spcBef>
                          <a:spcPts val="100"/>
                        </a:spcBef>
                        <a:spcAft>
                          <a:spcPts val="100"/>
                        </a:spcAft>
                      </a:pPr>
                      <a:r>
                        <a:rPr lang="en-US" sz="1400">
                          <a:effectLst/>
                        </a:rPr>
                        <a:t>Rule Familiarization (previous)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dirty="0">
                          <a:effectLst/>
                        </a:rPr>
                        <a:t>($34.7)</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($33.7)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($32.4)</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($3.9)</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($4.6)</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73650954"/>
                  </a:ext>
                </a:extLst>
              </a:tr>
              <a:tr h="300584">
                <a:tc>
                  <a:txBody>
                    <a:bodyPr/>
                    <a:lstStyle/>
                    <a:p>
                      <a:pPr marL="0" marR="0">
                        <a:lnSpc>
                          <a:spcPct val="120000"/>
                        </a:lnSpc>
                        <a:spcBef>
                          <a:spcPts val="100"/>
                        </a:spcBef>
                        <a:spcAft>
                          <a:spcPts val="100"/>
                        </a:spcAft>
                      </a:pPr>
                      <a:r>
                        <a:rPr lang="en-US" sz="1400">
                          <a:effectLst/>
                        </a:rPr>
                        <a:t>Third-Party Audits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a:effectLst/>
                        </a:rPr>
                        <a:t>($98.4)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($83.6)</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($69.1)</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($9.8)</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($9.8)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63784671"/>
                  </a:ext>
                </a:extLst>
              </a:tr>
              <a:tr h="622684">
                <a:tc>
                  <a:txBody>
                    <a:bodyPr/>
                    <a:lstStyle/>
                    <a:p>
                      <a:pPr marL="0" marR="0">
                        <a:lnSpc>
                          <a:spcPct val="120000"/>
                        </a:lnSpc>
                        <a:spcBef>
                          <a:spcPts val="100"/>
                        </a:spcBef>
                        <a:spcAft>
                          <a:spcPts val="100"/>
                        </a:spcAft>
                      </a:pPr>
                      <a:r>
                        <a:rPr lang="en-US" sz="1400">
                          <a:effectLst/>
                        </a:rPr>
                        <a:t>Incident Investigations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a:effectLst/>
                        </a:rPr>
                        <a:t>($18.1)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($15.4)</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($12.7)</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($1.8)</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($1.8)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29544303"/>
                  </a:ext>
                </a:extLst>
              </a:tr>
              <a:tr h="300584">
                <a:tc>
                  <a:txBody>
                    <a:bodyPr/>
                    <a:lstStyle/>
                    <a:p>
                      <a:pPr marL="0" marR="0">
                        <a:lnSpc>
                          <a:spcPct val="120000"/>
                        </a:lnSpc>
                        <a:spcBef>
                          <a:spcPts val="100"/>
                        </a:spcBef>
                        <a:spcAft>
                          <a:spcPts val="100"/>
                        </a:spcAft>
                      </a:pPr>
                      <a:r>
                        <a:rPr lang="en-US" sz="1400">
                          <a:effectLst/>
                        </a:rPr>
                        <a:t>STAA</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a:effectLst/>
                        </a:rPr>
                        <a:t>($700.2)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($597.3)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($491.8)</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($70.0)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($70.0)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81684635"/>
                  </a:ext>
                </a:extLst>
              </a:tr>
              <a:tr h="622684">
                <a:tc>
                  <a:txBody>
                    <a:bodyPr/>
                    <a:lstStyle/>
                    <a:p>
                      <a:pPr marL="0" marR="0">
                        <a:lnSpc>
                          <a:spcPct val="120000"/>
                        </a:lnSpc>
                        <a:spcBef>
                          <a:spcPts val="100"/>
                        </a:spcBef>
                        <a:spcAft>
                          <a:spcPts val="100"/>
                        </a:spcAft>
                      </a:pPr>
                      <a:r>
                        <a:rPr lang="en-US" sz="1400">
                          <a:effectLst/>
                        </a:rPr>
                        <a:t>Information Disclosure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a:effectLst/>
                        </a:rPr>
                        <a:t>($30.5)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($26.0)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($21.4)</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($3.1)</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dirty="0">
                          <a:effectLst/>
                        </a:rPr>
                        <a:t>($3.1)</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56435236"/>
                  </a:ext>
                </a:extLst>
              </a:tr>
              <a:tr h="300584">
                <a:tc>
                  <a:txBody>
                    <a:bodyPr/>
                    <a:lstStyle/>
                    <a:p>
                      <a:pPr marL="0" marR="0" algn="ctr">
                        <a:lnSpc>
                          <a:spcPct val="120000"/>
                        </a:lnSpc>
                        <a:spcBef>
                          <a:spcPts val="100"/>
                        </a:spcBef>
                        <a:spcAft>
                          <a:spcPts val="100"/>
                        </a:spcAft>
                      </a:pPr>
                      <a:r>
                        <a:rPr lang="en-US" sz="1400">
                          <a:effectLst/>
                        </a:rPr>
                        <a:t>Total Averted Cost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a:effectLst/>
                        </a:rPr>
                        <a:t>($881.9)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($756.4)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($627.5)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($88.6)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100"/>
                        </a:spcBef>
                        <a:spcAft>
                          <a:spcPts val="100"/>
                        </a:spcAft>
                        <a:tabLst>
                          <a:tab pos="152400" algn="l"/>
                          <a:tab pos="313690" algn="ctr"/>
                        </a:tabLst>
                      </a:pPr>
                      <a:r>
                        <a:rPr lang="en-US" sz="1600" dirty="0">
                          <a:effectLst/>
                        </a:rPr>
                        <a:t>		($89.3)</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93784124"/>
                  </a:ext>
                </a:extLst>
              </a:tr>
              <a:tr h="300584">
                <a:tc>
                  <a:txBody>
                    <a:bodyPr/>
                    <a:lstStyle/>
                    <a:p>
                      <a:pPr marL="0" marR="0" algn="ctr">
                        <a:lnSpc>
                          <a:spcPct val="120000"/>
                        </a:lnSpc>
                        <a:spcBef>
                          <a:spcPts val="100"/>
                        </a:spcBef>
                        <a:spcAft>
                          <a:spcPts val="100"/>
                        </a:spcAft>
                      </a:pPr>
                      <a:r>
                        <a:rPr lang="en-US" sz="1400" dirty="0">
                          <a:effectLst/>
                        </a:rPr>
                        <a:t>Total Net Cost</a:t>
                      </a:r>
                      <a:r>
                        <a:rPr lang="en-US" sz="1400" baseline="30000" dirty="0">
                          <a:effectLst/>
                        </a:rPr>
                        <a: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20000"/>
                        </a:lnSpc>
                        <a:spcBef>
                          <a:spcPts val="100"/>
                        </a:spcBef>
                        <a:spcAft>
                          <a:spcPts val="100"/>
                        </a:spcAft>
                      </a:pPr>
                      <a:r>
                        <a:rPr lang="en-US" sz="1600">
                          <a:effectLst/>
                        </a:rPr>
                        <a:t>($875.2)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($750.0)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($621.2)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pPr>
                      <a:r>
                        <a:rPr lang="en-US" sz="1600">
                          <a:effectLst/>
                        </a:rPr>
                        <a:t>($87.9)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100"/>
                        </a:spcBef>
                        <a:spcAft>
                          <a:spcPts val="100"/>
                        </a:spcAft>
                        <a:tabLst>
                          <a:tab pos="152400" algn="l"/>
                          <a:tab pos="313690" algn="ctr"/>
                        </a:tabLst>
                      </a:pPr>
                      <a:r>
                        <a:rPr lang="en-US" sz="1600" dirty="0">
                          <a:effectLst/>
                        </a:rPr>
                        <a:t>($88.4)</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48686600"/>
                  </a:ext>
                </a:extLst>
              </a:tr>
            </a:tbl>
          </a:graphicData>
        </a:graphic>
      </p:graphicFrame>
    </p:spTree>
    <p:extLst>
      <p:ext uri="{BB962C8B-B14F-4D97-AF65-F5344CB8AC3E}">
        <p14:creationId xmlns:p14="http://schemas.microsoft.com/office/powerpoint/2010/main" val="2087885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90CC1-11BB-487E-9505-D9D3C7F50C38}"/>
              </a:ext>
            </a:extLst>
          </p:cNvPr>
          <p:cNvSpPr>
            <a:spLocks noGrp="1"/>
          </p:cNvSpPr>
          <p:nvPr>
            <p:ph type="title"/>
          </p:nvPr>
        </p:nvSpPr>
        <p:spPr/>
        <p:txBody>
          <a:bodyPr/>
          <a:lstStyle/>
          <a:p>
            <a:r>
              <a:rPr lang="en-US" dirty="0"/>
              <a:t>Status of RMP Reconsideration Proposed Rule</a:t>
            </a:r>
          </a:p>
        </p:txBody>
      </p:sp>
      <p:sp>
        <p:nvSpPr>
          <p:cNvPr id="3" name="Content Placeholder 2">
            <a:extLst>
              <a:ext uri="{FF2B5EF4-FFF2-40B4-BE49-F238E27FC236}">
                <a16:creationId xmlns:a16="http://schemas.microsoft.com/office/drawing/2014/main" id="{E6F5243B-086A-45C9-87F0-ACD037014D90}"/>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Proposed rule signed on May 17, 2018.</a:t>
            </a:r>
            <a:endPar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60-day public comment period beginning on FR publication date.</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Public hearing on June 14, 2018.</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Pre-register online to speak for public hearing by June 8, 2018.</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Pre-publication Proposed Rule and Regulatory Impact Analysis available at </a:t>
            </a:r>
            <a:r>
              <a:rPr lang="en-US" dirty="0">
                <a:latin typeface="Calibri" panose="020F0502020204030204" pitchFamily="34" charset="0"/>
                <a:ea typeface="Calibri" panose="020F0502020204030204" pitchFamily="34" charset="0"/>
                <a:cs typeface="Times New Roman" panose="02020603050405020304" pitchFamily="18" charset="0"/>
                <a:hlinkClick r:id="rId2"/>
              </a:rPr>
              <a:t>www.epa.gov/RMP</a:t>
            </a:r>
            <a:r>
              <a:rPr lang="en-US" dirty="0">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0"/>
              </a:spcAft>
              <a:buFont typeface="Symbol" panose="05050102010706020507" pitchFamily="18" charset="2"/>
              <a:buChar char=""/>
            </a:pPr>
            <a:endParaRPr lang="en-US" dirty="0"/>
          </a:p>
        </p:txBody>
      </p:sp>
      <p:sp>
        <p:nvSpPr>
          <p:cNvPr id="7" name="Slide Number Placeholder 4">
            <a:extLst>
              <a:ext uri="{FF2B5EF4-FFF2-40B4-BE49-F238E27FC236}">
                <a16:creationId xmlns:a16="http://schemas.microsoft.com/office/drawing/2014/main" id="{84C8F0CA-73E6-4B76-B052-B2714DB95D7F}"/>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22</a:t>
            </a:fld>
            <a:endParaRPr lang="en-US" sz="1050" dirty="0">
              <a:solidFill>
                <a:schemeClr val="bg1"/>
              </a:solidFill>
            </a:endParaRPr>
          </a:p>
        </p:txBody>
      </p:sp>
      <p:sp>
        <p:nvSpPr>
          <p:cNvPr id="8" name="Footer Placeholder 3">
            <a:extLst>
              <a:ext uri="{FF2B5EF4-FFF2-40B4-BE49-F238E27FC236}">
                <a16:creationId xmlns:a16="http://schemas.microsoft.com/office/drawing/2014/main" id="{8F766075-964A-48AE-BC71-5FEA6BA620D3}"/>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pic>
        <p:nvPicPr>
          <p:cNvPr id="6" name="Picture 5">
            <a:extLst>
              <a:ext uri="{FF2B5EF4-FFF2-40B4-BE49-F238E27FC236}">
                <a16:creationId xmlns:a16="http://schemas.microsoft.com/office/drawing/2014/main" id="{CAF10D0C-6FDC-4F44-A37D-BFF5E26C5A24}"/>
              </a:ext>
            </a:extLst>
          </p:cNvPr>
          <p:cNvPicPr>
            <a:picLocks noChangeAspect="1"/>
          </p:cNvPicPr>
          <p:nvPr/>
        </p:nvPicPr>
        <p:blipFill>
          <a:blip r:embed="rId3" cstate="print"/>
          <a:stretch>
            <a:fillRect/>
          </a:stretch>
        </p:blipFill>
        <p:spPr>
          <a:xfrm>
            <a:off x="7848600" y="5586555"/>
            <a:ext cx="1058867" cy="1096560"/>
          </a:xfrm>
          <a:prstGeom prst="rect">
            <a:avLst/>
          </a:prstGeom>
        </p:spPr>
      </p:pic>
    </p:spTree>
    <p:extLst>
      <p:ext uri="{BB962C8B-B14F-4D97-AF65-F5344CB8AC3E}">
        <p14:creationId xmlns:p14="http://schemas.microsoft.com/office/powerpoint/2010/main" val="3605160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a:t>
            </a:r>
          </a:p>
        </p:txBody>
      </p:sp>
      <p:sp>
        <p:nvSpPr>
          <p:cNvPr id="4" name="Footer Placeholder 3"/>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pic>
        <p:nvPicPr>
          <p:cNvPr id="7" name="Picture 6"/>
          <p:cNvPicPr>
            <a:picLocks noChangeAspect="1"/>
          </p:cNvPicPr>
          <p:nvPr/>
        </p:nvPicPr>
        <p:blipFill>
          <a:blip r:embed="rId3" cstate="print"/>
          <a:stretch>
            <a:fillRect/>
          </a:stretch>
        </p:blipFill>
        <p:spPr>
          <a:xfrm>
            <a:off x="7848600" y="5586555"/>
            <a:ext cx="1058867" cy="1096560"/>
          </a:xfrm>
          <a:prstGeom prst="rect">
            <a:avLst/>
          </a:prstGeom>
        </p:spPr>
      </p:pic>
      <p:sp>
        <p:nvSpPr>
          <p:cNvPr id="6" name="Slide Number Placeholder 4"/>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23</a:t>
            </a:fld>
            <a:endParaRPr lang="en-US" sz="1050" dirty="0">
              <a:solidFill>
                <a:schemeClr val="bg1"/>
              </a:solidFill>
            </a:endParaRPr>
          </a:p>
        </p:txBody>
      </p:sp>
    </p:spTree>
    <p:extLst>
      <p:ext uri="{BB962C8B-B14F-4D97-AF65-F5344CB8AC3E}">
        <p14:creationId xmlns:p14="http://schemas.microsoft.com/office/powerpoint/2010/main" val="2336029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457199"/>
            <a:ext cx="7543801" cy="1034143"/>
          </a:xfrm>
        </p:spPr>
        <p:txBody>
          <a:bodyPr>
            <a:normAutofit/>
          </a:bodyPr>
          <a:lstStyle/>
          <a:p>
            <a:pPr>
              <a:spcBef>
                <a:spcPts val="600"/>
              </a:spcBef>
              <a:spcAft>
                <a:spcPts val="600"/>
              </a:spcAft>
            </a:pPr>
            <a:r>
              <a:rPr lang="en-US" sz="4600" dirty="0"/>
              <a:t>Risk Management Program rule</a:t>
            </a:r>
          </a:p>
        </p:txBody>
      </p:sp>
      <p:sp>
        <p:nvSpPr>
          <p:cNvPr id="3" name="Content Placeholder 2"/>
          <p:cNvSpPr>
            <a:spLocks noGrp="1"/>
          </p:cNvSpPr>
          <p:nvPr>
            <p:ph idx="1"/>
          </p:nvPr>
        </p:nvSpPr>
        <p:spPr>
          <a:xfrm>
            <a:off x="822959" y="1845734"/>
            <a:ext cx="7543801" cy="4402666"/>
          </a:xfrm>
        </p:spPr>
        <p:txBody>
          <a:bodyPr>
            <a:normAutofit fontScale="92500" lnSpcReduction="10000"/>
          </a:bodyPr>
          <a:lstStyle/>
          <a:p>
            <a:pPr lvl="1">
              <a:lnSpc>
                <a:spcPct val="100000"/>
              </a:lnSpc>
            </a:pPr>
            <a:r>
              <a:rPr lang="en-US" sz="2000" dirty="0"/>
              <a:t>Promulgated in 1996 under Section 112(r) of the Clean Air Act</a:t>
            </a:r>
          </a:p>
          <a:p>
            <a:pPr lvl="1">
              <a:lnSpc>
                <a:spcPct val="100000"/>
              </a:lnSpc>
            </a:pPr>
            <a:r>
              <a:rPr lang="en-US" sz="2000" dirty="0"/>
              <a:t>Applies to all stationary sources with processes that contain more than a threshold quantity of a regulated substance (approx. 12,500 sources)</a:t>
            </a:r>
          </a:p>
          <a:p>
            <a:pPr lvl="2">
              <a:lnSpc>
                <a:spcPct val="100000"/>
              </a:lnSpc>
            </a:pPr>
            <a:r>
              <a:rPr lang="en-US" sz="1700" dirty="0"/>
              <a:t>Includes a wide variety of industry sectors including: refining, chemical manufacturing, energy production, ammonia refrigeration, water treatment, bulk storage, chemical distribution, agricultural retail, and chemical warehouses </a:t>
            </a:r>
          </a:p>
          <a:p>
            <a:pPr lvl="1">
              <a:lnSpc>
                <a:spcPct val="100000"/>
              </a:lnSpc>
            </a:pPr>
            <a:r>
              <a:rPr lang="en-US" sz="2000" dirty="0"/>
              <a:t>Requires the source to develop a </a:t>
            </a:r>
            <a:r>
              <a:rPr lang="en-US" sz="2000" dirty="0">
                <a:solidFill>
                  <a:schemeClr val="accent1">
                    <a:lumMod val="50000"/>
                  </a:schemeClr>
                </a:solidFill>
              </a:rPr>
              <a:t>Risk Management Plan (RMP) </a:t>
            </a:r>
          </a:p>
          <a:p>
            <a:pPr lvl="2">
              <a:lnSpc>
                <a:spcPct val="100000"/>
              </a:lnSpc>
            </a:pPr>
            <a:r>
              <a:rPr lang="en-US" sz="1700" dirty="0"/>
              <a:t>Addresses elements aimed at preventing accidental releases and reducing the severity of releases that occur</a:t>
            </a:r>
          </a:p>
          <a:p>
            <a:pPr lvl="2">
              <a:lnSpc>
                <a:spcPct val="100000"/>
              </a:lnSpc>
            </a:pPr>
            <a:r>
              <a:rPr lang="en-US" sz="1700" dirty="0"/>
              <a:t>Prepare and submit an RMP to EPA at least every 5 years</a:t>
            </a:r>
          </a:p>
          <a:p>
            <a:pPr lvl="1">
              <a:lnSpc>
                <a:spcPct val="100000"/>
              </a:lnSpc>
            </a:pPr>
            <a:r>
              <a:rPr lang="en-US" sz="2100" dirty="0"/>
              <a:t>Covered processes fall within one of three prevention program levels based on:</a:t>
            </a:r>
          </a:p>
          <a:p>
            <a:pPr lvl="2">
              <a:lnSpc>
                <a:spcPct val="100000"/>
              </a:lnSpc>
            </a:pPr>
            <a:r>
              <a:rPr lang="en-US" sz="1700" dirty="0"/>
              <a:t>The potential for offsite consequences from a worst-case accidental release;</a:t>
            </a:r>
          </a:p>
          <a:p>
            <a:pPr lvl="2">
              <a:lnSpc>
                <a:spcPct val="100000"/>
              </a:lnSpc>
            </a:pPr>
            <a:r>
              <a:rPr lang="en-US" sz="1700" dirty="0"/>
              <a:t>Accident history</a:t>
            </a:r>
            <a:r>
              <a:rPr lang="en-US" sz="1700" dirty="0">
                <a:solidFill>
                  <a:srgbClr val="FF0000"/>
                </a:solidFill>
              </a:rPr>
              <a:t> </a:t>
            </a:r>
            <a:r>
              <a:rPr lang="en-US" sz="1700" dirty="0"/>
              <a:t>both of the source and the industry sector; and</a:t>
            </a:r>
          </a:p>
          <a:p>
            <a:pPr lvl="2">
              <a:lnSpc>
                <a:spcPct val="100000"/>
              </a:lnSpc>
            </a:pPr>
            <a:r>
              <a:rPr lang="en-US" sz="1700" dirty="0"/>
              <a:t>Regulation under the OSHA Process Safety Management (PSM) standard.</a:t>
            </a:r>
            <a:endParaRPr lang="en-US" sz="1600" dirty="0"/>
          </a:p>
        </p:txBody>
      </p:sp>
      <p:sp>
        <p:nvSpPr>
          <p:cNvPr id="7" name="Footer Placeholder 7"/>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pic>
        <p:nvPicPr>
          <p:cNvPr id="6" name="Picture 5"/>
          <p:cNvPicPr>
            <a:picLocks noChangeAspect="1"/>
          </p:cNvPicPr>
          <p:nvPr/>
        </p:nvPicPr>
        <p:blipFill>
          <a:blip r:embed="rId3" cstate="print"/>
          <a:stretch>
            <a:fillRect/>
          </a:stretch>
        </p:blipFill>
        <p:spPr>
          <a:xfrm>
            <a:off x="7848600" y="5586555"/>
            <a:ext cx="1058867" cy="1096560"/>
          </a:xfrm>
          <a:prstGeom prst="rect">
            <a:avLst/>
          </a:prstGeom>
        </p:spPr>
      </p:pic>
      <p:sp>
        <p:nvSpPr>
          <p:cNvPr id="9" name="Slide Number Placeholder 4">
            <a:extLst>
              <a:ext uri="{FF2B5EF4-FFF2-40B4-BE49-F238E27FC236}">
                <a16:creationId xmlns:a16="http://schemas.microsoft.com/office/drawing/2014/main" id="{7BBC6912-B055-4467-983E-AEFCC2B70897}"/>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3</a:t>
            </a:fld>
            <a:endParaRPr lang="en-US" sz="1050" dirty="0">
              <a:solidFill>
                <a:schemeClr val="bg1"/>
              </a:solidFill>
            </a:endParaRPr>
          </a:p>
        </p:txBody>
      </p:sp>
    </p:spTree>
    <p:extLst>
      <p:ext uri="{BB962C8B-B14F-4D97-AF65-F5344CB8AC3E}">
        <p14:creationId xmlns:p14="http://schemas.microsoft.com/office/powerpoint/2010/main" val="2817638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500740"/>
            <a:ext cx="7543800" cy="990600"/>
          </a:xfrm>
        </p:spPr>
        <p:txBody>
          <a:bodyPr>
            <a:normAutofit/>
          </a:bodyPr>
          <a:lstStyle/>
          <a:p>
            <a:r>
              <a:rPr lang="en-US" dirty="0"/>
              <a:t>Program levels</a:t>
            </a:r>
          </a:p>
        </p:txBody>
      </p:sp>
      <p:sp>
        <p:nvSpPr>
          <p:cNvPr id="11" name="Text Placeholder 10"/>
          <p:cNvSpPr>
            <a:spLocks noGrp="1"/>
          </p:cNvSpPr>
          <p:nvPr>
            <p:ph type="body" idx="1"/>
          </p:nvPr>
        </p:nvSpPr>
        <p:spPr>
          <a:xfrm>
            <a:off x="907378" y="1779592"/>
            <a:ext cx="2384818" cy="736282"/>
          </a:xfrm>
          <a:solidFill>
            <a:schemeClr val="accent3">
              <a:lumMod val="20000"/>
              <a:lumOff val="80000"/>
            </a:schemeClr>
          </a:solidFill>
        </p:spPr>
        <p:txBody>
          <a:bodyPr/>
          <a:lstStyle/>
          <a:p>
            <a:pPr algn="ctr"/>
            <a:r>
              <a:rPr lang="en-US" b="1" dirty="0">
                <a:solidFill>
                  <a:schemeClr val="accent2"/>
                </a:solidFill>
              </a:rPr>
              <a:t>Program 1</a:t>
            </a:r>
            <a:r>
              <a:rPr lang="en-US" b="1" dirty="0"/>
              <a:t> </a:t>
            </a:r>
            <a:br>
              <a:rPr lang="en-US" b="1" dirty="0"/>
            </a:br>
            <a:r>
              <a:rPr lang="en-US" sz="1800" dirty="0"/>
              <a:t>642 </a:t>
            </a:r>
            <a:r>
              <a:rPr lang="en-US" sz="1800" cap="none" dirty="0"/>
              <a:t>Facilities</a:t>
            </a:r>
            <a:endParaRPr lang="en-US" sz="1800" dirty="0"/>
          </a:p>
        </p:txBody>
      </p:sp>
      <p:sp>
        <p:nvSpPr>
          <p:cNvPr id="13" name="Content Placeholder 12"/>
          <p:cNvSpPr>
            <a:spLocks noGrp="1"/>
          </p:cNvSpPr>
          <p:nvPr>
            <p:ph sz="half" idx="2"/>
          </p:nvPr>
        </p:nvSpPr>
        <p:spPr>
          <a:xfrm>
            <a:off x="3401022" y="2557659"/>
            <a:ext cx="2388870" cy="3452984"/>
          </a:xfrm>
        </p:spPr>
        <p:txBody>
          <a:bodyPr/>
          <a:lstStyle/>
          <a:p>
            <a:pPr>
              <a:lnSpc>
                <a:spcPct val="80000"/>
              </a:lnSpc>
              <a:spcBef>
                <a:spcPts val="600"/>
              </a:spcBef>
            </a:pPr>
            <a:r>
              <a:rPr lang="en-US" sz="1800" dirty="0"/>
              <a:t>Processes not eligible for Program 1, not subject to Program 3</a:t>
            </a:r>
          </a:p>
          <a:p>
            <a:pPr marL="285750" lvl="2" indent="-182563">
              <a:lnSpc>
                <a:spcPct val="80000"/>
              </a:lnSpc>
            </a:pPr>
            <a:r>
              <a:rPr lang="en-US" sz="1500" dirty="0"/>
              <a:t>Agricultural ammonia distributors</a:t>
            </a:r>
          </a:p>
          <a:p>
            <a:pPr marL="285750" lvl="2" indent="-182563">
              <a:lnSpc>
                <a:spcPct val="80000"/>
              </a:lnSpc>
            </a:pPr>
            <a:r>
              <a:rPr lang="en-US" sz="1500" dirty="0"/>
              <a:t>Water &amp; wastewater treatment in Federal OSHA states</a:t>
            </a:r>
          </a:p>
          <a:p>
            <a:pPr marL="285750" lvl="2" indent="-182563">
              <a:lnSpc>
                <a:spcPct val="80000"/>
              </a:lnSpc>
            </a:pPr>
            <a:r>
              <a:rPr lang="en-US" sz="1500" dirty="0"/>
              <a:t>Additional hazard assessment, accident prevention, management, and emergency response requirements</a:t>
            </a:r>
          </a:p>
          <a:p>
            <a:endParaRPr lang="en-US" dirty="0"/>
          </a:p>
        </p:txBody>
      </p:sp>
      <p:sp>
        <p:nvSpPr>
          <p:cNvPr id="12" name="Text Placeholder 11"/>
          <p:cNvSpPr>
            <a:spLocks noGrp="1"/>
          </p:cNvSpPr>
          <p:nvPr>
            <p:ph type="body" sz="quarter" idx="3"/>
          </p:nvPr>
        </p:nvSpPr>
        <p:spPr>
          <a:xfrm>
            <a:off x="3401022" y="1782301"/>
            <a:ext cx="2388870" cy="736282"/>
          </a:xfrm>
          <a:solidFill>
            <a:schemeClr val="accent3">
              <a:lumMod val="20000"/>
              <a:lumOff val="80000"/>
            </a:schemeClr>
          </a:solidFill>
        </p:spPr>
        <p:txBody>
          <a:bodyPr>
            <a:normAutofit/>
          </a:bodyPr>
          <a:lstStyle/>
          <a:p>
            <a:pPr algn="ctr"/>
            <a:r>
              <a:rPr lang="en-US" b="1" dirty="0">
                <a:solidFill>
                  <a:schemeClr val="accent2"/>
                </a:solidFill>
              </a:rPr>
              <a:t>Program 2</a:t>
            </a:r>
            <a:br>
              <a:rPr lang="en-US" b="1" dirty="0">
                <a:solidFill>
                  <a:schemeClr val="accent2"/>
                </a:solidFill>
              </a:rPr>
            </a:br>
            <a:r>
              <a:rPr lang="en-US" sz="1800" dirty="0"/>
              <a:t>5,920 </a:t>
            </a:r>
            <a:r>
              <a:rPr lang="en-US" sz="1800" cap="none" dirty="0"/>
              <a:t>Facilities</a:t>
            </a:r>
          </a:p>
        </p:txBody>
      </p:sp>
      <p:sp>
        <p:nvSpPr>
          <p:cNvPr id="4" name="Footer Placeholder 3"/>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pic>
        <p:nvPicPr>
          <p:cNvPr id="7" name="Picture 6"/>
          <p:cNvPicPr>
            <a:picLocks noChangeAspect="1"/>
          </p:cNvPicPr>
          <p:nvPr/>
        </p:nvPicPr>
        <p:blipFill>
          <a:blip r:embed="rId3" cstate="print"/>
          <a:stretch>
            <a:fillRect/>
          </a:stretch>
        </p:blipFill>
        <p:spPr>
          <a:xfrm>
            <a:off x="7848600" y="5586555"/>
            <a:ext cx="1058867" cy="1096560"/>
          </a:xfrm>
          <a:prstGeom prst="rect">
            <a:avLst/>
          </a:prstGeom>
        </p:spPr>
      </p:pic>
      <p:sp>
        <p:nvSpPr>
          <p:cNvPr id="14" name="Content Placeholder 12"/>
          <p:cNvSpPr txBox="1">
            <a:spLocks/>
          </p:cNvSpPr>
          <p:nvPr/>
        </p:nvSpPr>
        <p:spPr>
          <a:xfrm>
            <a:off x="5932767" y="2549339"/>
            <a:ext cx="2388870" cy="3727720"/>
          </a:xfrm>
          <a:prstGeom prst="rect">
            <a:avLst/>
          </a:prstGeom>
        </p:spPr>
        <p:txBody>
          <a:bodyPr vert="horz" lIns="0" tIns="45720" rIns="0" bIns="45720" rtlCol="0">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900" dirty="0"/>
              <a:t>Processes subject to OSHA’s PSM standard or in one of 10 specified NAICS codes</a:t>
            </a:r>
            <a:r>
              <a:rPr lang="en-US" sz="1900" dirty="0">
                <a:solidFill>
                  <a:srgbClr val="FF0000"/>
                </a:solidFill>
              </a:rPr>
              <a:t> </a:t>
            </a:r>
            <a:r>
              <a:rPr lang="en-US" sz="1900" dirty="0"/>
              <a:t>picked based on accident history</a:t>
            </a:r>
          </a:p>
          <a:p>
            <a:pPr marL="285750" lvl="2" indent="-182563"/>
            <a:r>
              <a:rPr lang="en-US" sz="1600" dirty="0"/>
              <a:t>Larger facilities or those with complex processes</a:t>
            </a:r>
          </a:p>
          <a:p>
            <a:pPr marL="285750" lvl="2" indent="-182563"/>
            <a:r>
              <a:rPr lang="en-US" sz="1600" dirty="0"/>
              <a:t>Examples include: refining, chemical manufacturing, energy production, water treatment in OSHA state-plan states</a:t>
            </a:r>
          </a:p>
          <a:p>
            <a:pPr marL="285750" lvl="2" indent="-182563">
              <a:lnSpc>
                <a:spcPct val="100000"/>
              </a:lnSpc>
            </a:pPr>
            <a:r>
              <a:rPr lang="en-US" sz="1600" dirty="0"/>
              <a:t>Covered by accident prevention program equivalent to OSHA PSM and additional hazard assessment,</a:t>
            </a:r>
            <a:br>
              <a:rPr lang="en-US" sz="1600" dirty="0"/>
            </a:br>
            <a:r>
              <a:rPr lang="en-US" sz="1600" dirty="0"/>
              <a:t>management, and emergency response requirements</a:t>
            </a:r>
          </a:p>
          <a:p>
            <a:endParaRPr lang="en-US" dirty="0"/>
          </a:p>
        </p:txBody>
      </p:sp>
      <p:sp>
        <p:nvSpPr>
          <p:cNvPr id="15" name="Text Placeholder 11"/>
          <p:cNvSpPr txBox="1">
            <a:spLocks/>
          </p:cNvSpPr>
          <p:nvPr/>
        </p:nvSpPr>
        <p:spPr>
          <a:xfrm>
            <a:off x="5932767" y="1771718"/>
            <a:ext cx="2388870" cy="736282"/>
          </a:xfrm>
          <a:prstGeom prst="rect">
            <a:avLst/>
          </a:prstGeom>
          <a:solidFill>
            <a:schemeClr val="accent3">
              <a:lumMod val="20000"/>
              <a:lumOff val="80000"/>
            </a:schemeClr>
          </a:solidFill>
        </p:spPr>
        <p:txBody>
          <a:bodyPr vert="horz" lIns="91440" tIns="45720" rIns="9144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pPr algn="ctr">
              <a:spcBef>
                <a:spcPts val="600"/>
              </a:spcBef>
            </a:pPr>
            <a:r>
              <a:rPr lang="en-US" b="1" dirty="0">
                <a:solidFill>
                  <a:schemeClr val="accent2"/>
                </a:solidFill>
              </a:rPr>
              <a:t>Program 3</a:t>
            </a:r>
            <a:br>
              <a:rPr lang="en-US" b="1" dirty="0">
                <a:solidFill>
                  <a:schemeClr val="accent2"/>
                </a:solidFill>
              </a:rPr>
            </a:br>
            <a:r>
              <a:rPr lang="en-US" sz="1800" dirty="0"/>
              <a:t>5,980 </a:t>
            </a:r>
            <a:r>
              <a:rPr lang="en-US" sz="1800" cap="none" dirty="0"/>
              <a:t>Facilities</a:t>
            </a:r>
            <a:endParaRPr lang="en-US" sz="1800" dirty="0"/>
          </a:p>
        </p:txBody>
      </p:sp>
      <p:sp>
        <p:nvSpPr>
          <p:cNvPr id="16" name="Content Placeholder 12"/>
          <p:cNvSpPr txBox="1">
            <a:spLocks/>
          </p:cNvSpPr>
          <p:nvPr/>
        </p:nvSpPr>
        <p:spPr>
          <a:xfrm>
            <a:off x="907377" y="2548962"/>
            <a:ext cx="2384818" cy="3370007"/>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900" dirty="0"/>
              <a:t>Processes that would not affect the public in the event of a worst-case release &amp; no accidents with offsite consequences in the last five years</a:t>
            </a:r>
          </a:p>
          <a:p>
            <a:pPr marL="285750" lvl="2" indent="-182563"/>
            <a:r>
              <a:rPr lang="en-US" sz="1600" dirty="0"/>
              <a:t>Small quantities of flammables, less volatile toxics</a:t>
            </a:r>
          </a:p>
          <a:p>
            <a:pPr marL="285750" lvl="2" indent="-182563"/>
            <a:r>
              <a:rPr lang="en-US" sz="1600" dirty="0"/>
              <a:t>Limited accident prevention including hazard assessment and emergency response requirements</a:t>
            </a:r>
          </a:p>
          <a:p>
            <a:endParaRPr lang="en-US" dirty="0"/>
          </a:p>
        </p:txBody>
      </p:sp>
      <p:sp>
        <p:nvSpPr>
          <p:cNvPr id="17" name="Slide Number Placeholder 4">
            <a:extLst>
              <a:ext uri="{FF2B5EF4-FFF2-40B4-BE49-F238E27FC236}">
                <a16:creationId xmlns:a16="http://schemas.microsoft.com/office/drawing/2014/main" id="{EBB20C82-0FB5-418F-BA72-63E4035F8DAC}"/>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4</a:t>
            </a:fld>
            <a:endParaRPr lang="en-US" sz="1050" dirty="0">
              <a:solidFill>
                <a:schemeClr val="bg1"/>
              </a:solidFill>
            </a:endParaRPr>
          </a:p>
        </p:txBody>
      </p:sp>
    </p:spTree>
    <p:extLst>
      <p:ext uri="{BB962C8B-B14F-4D97-AF65-F5344CB8AC3E}">
        <p14:creationId xmlns:p14="http://schemas.microsoft.com/office/powerpoint/2010/main" val="3704801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01430"/>
            <a:ext cx="7543800" cy="888275"/>
          </a:xfrm>
        </p:spPr>
        <p:txBody>
          <a:bodyPr>
            <a:normAutofit/>
          </a:bodyPr>
          <a:lstStyle/>
          <a:p>
            <a:r>
              <a:rPr lang="en-US" dirty="0"/>
              <a:t>Program level comparison</a:t>
            </a: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3039658640"/>
              </p:ext>
            </p:extLst>
          </p:nvPr>
        </p:nvGraphicFramePr>
        <p:xfrm>
          <a:off x="906696" y="1780015"/>
          <a:ext cx="7460064" cy="3847662"/>
        </p:xfrm>
        <a:graphic>
          <a:graphicData uri="http://schemas.openxmlformats.org/drawingml/2006/table">
            <a:tbl>
              <a:tblPr firstRow="1" firstCol="1" bandRow="1">
                <a:tableStyleId>{5C22544A-7EE6-4342-B048-85BDC9FD1C3A}</a:tableStyleId>
              </a:tblPr>
              <a:tblGrid>
                <a:gridCol w="2495590">
                  <a:extLst>
                    <a:ext uri="{9D8B030D-6E8A-4147-A177-3AD203B41FA5}">
                      <a16:colId xmlns:a16="http://schemas.microsoft.com/office/drawing/2014/main" val="20000"/>
                    </a:ext>
                  </a:extLst>
                </a:gridCol>
                <a:gridCol w="2498337">
                  <a:extLst>
                    <a:ext uri="{9D8B030D-6E8A-4147-A177-3AD203B41FA5}">
                      <a16:colId xmlns:a16="http://schemas.microsoft.com/office/drawing/2014/main" val="20001"/>
                    </a:ext>
                  </a:extLst>
                </a:gridCol>
                <a:gridCol w="2466137">
                  <a:extLst>
                    <a:ext uri="{9D8B030D-6E8A-4147-A177-3AD203B41FA5}">
                      <a16:colId xmlns:a16="http://schemas.microsoft.com/office/drawing/2014/main" val="20002"/>
                    </a:ext>
                  </a:extLst>
                </a:gridCol>
              </a:tblGrid>
              <a:tr h="249936">
                <a:tc>
                  <a:txBody>
                    <a:bodyPr/>
                    <a:lstStyle/>
                    <a:p>
                      <a:pPr marL="0" marR="0" algn="ctr">
                        <a:lnSpc>
                          <a:spcPct val="107000"/>
                        </a:lnSpc>
                        <a:spcBef>
                          <a:spcPts val="0"/>
                        </a:spcBef>
                        <a:spcAft>
                          <a:spcPts val="0"/>
                        </a:spcAft>
                      </a:pPr>
                      <a:r>
                        <a:rPr lang="en-US" sz="1500" cap="all" baseline="0" dirty="0">
                          <a:effectLst/>
                        </a:rPr>
                        <a:t>Program</a:t>
                      </a:r>
                      <a:r>
                        <a:rPr lang="en-US" sz="1500" dirty="0">
                          <a:effectLst/>
                        </a:rPr>
                        <a:t> 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tc>
                <a:tc>
                  <a:txBody>
                    <a:bodyPr/>
                    <a:lstStyle/>
                    <a:p>
                      <a:pPr marL="0" marR="0" algn="ctr">
                        <a:lnSpc>
                          <a:spcPct val="107000"/>
                        </a:lnSpc>
                        <a:spcBef>
                          <a:spcPts val="0"/>
                        </a:spcBef>
                        <a:spcAft>
                          <a:spcPts val="0"/>
                        </a:spcAft>
                      </a:pPr>
                      <a:r>
                        <a:rPr lang="en-US" sz="1500" cap="all" baseline="0" dirty="0">
                          <a:effectLst/>
                        </a:rPr>
                        <a:t>Program 2</a:t>
                      </a:r>
                      <a:endParaRPr lang="en-US" sz="1000" cap="all"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tc>
                <a:tc>
                  <a:txBody>
                    <a:bodyPr/>
                    <a:lstStyle/>
                    <a:p>
                      <a:pPr marL="0" marR="0" algn="ctr">
                        <a:lnSpc>
                          <a:spcPct val="107000"/>
                        </a:lnSpc>
                        <a:spcBef>
                          <a:spcPts val="0"/>
                        </a:spcBef>
                        <a:spcAft>
                          <a:spcPts val="0"/>
                        </a:spcAft>
                      </a:pPr>
                      <a:r>
                        <a:rPr lang="en-US" sz="1500" cap="all" baseline="0" dirty="0">
                          <a:effectLst/>
                        </a:rPr>
                        <a:t>Program</a:t>
                      </a:r>
                      <a:r>
                        <a:rPr lang="en-US" sz="1500" dirty="0">
                          <a:effectLst/>
                        </a:rPr>
                        <a:t> 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tc>
                <a:extLst>
                  <a:ext uri="{0D108BD9-81ED-4DB2-BD59-A6C34878D82A}">
                    <a16:rowId xmlns:a16="http://schemas.microsoft.com/office/drawing/2014/main" val="10000"/>
                  </a:ext>
                </a:extLst>
              </a:tr>
              <a:tr h="564682">
                <a:tc>
                  <a:txBody>
                    <a:bodyPr/>
                    <a:lstStyle/>
                    <a:p>
                      <a:pPr marL="228600" marR="0" lvl="0" indent="-228600">
                        <a:lnSpc>
                          <a:spcPct val="100000"/>
                        </a:lnSpc>
                        <a:spcBef>
                          <a:spcPts val="0"/>
                        </a:spcBef>
                        <a:spcAft>
                          <a:spcPts val="0"/>
                        </a:spcAft>
                        <a:buFont typeface="Symbol" panose="05050102010706020507" pitchFamily="18" charset="2"/>
                        <a:buChar char=""/>
                      </a:pPr>
                      <a:r>
                        <a:rPr lang="en-US" sz="1200" b="0" dirty="0">
                          <a:solidFill>
                            <a:schemeClr val="tx1"/>
                          </a:solidFill>
                          <a:effectLst/>
                        </a:rPr>
                        <a:t>Worst-case scenario analysis</a:t>
                      </a:r>
                    </a:p>
                    <a:p>
                      <a:pPr marL="228600" marR="0" lvl="0" indent="-228600">
                        <a:lnSpc>
                          <a:spcPct val="100000"/>
                        </a:lnSpc>
                        <a:spcBef>
                          <a:spcPts val="0"/>
                        </a:spcBef>
                        <a:spcAft>
                          <a:spcPts val="0"/>
                        </a:spcAft>
                        <a:buFont typeface="Symbol" panose="05050102010706020507" pitchFamily="18" charset="2"/>
                        <a:buChar char=""/>
                      </a:pPr>
                      <a:r>
                        <a:rPr lang="en-US" sz="1200" b="0" dirty="0">
                          <a:solidFill>
                            <a:schemeClr val="tx1"/>
                          </a:solidFill>
                          <a:effectLst/>
                        </a:rPr>
                        <a:t>5-year accident history</a:t>
                      </a:r>
                    </a:p>
                    <a:p>
                      <a:pPr marL="0" marR="0" lvl="0" indent="0">
                        <a:lnSpc>
                          <a:spcPct val="100000"/>
                        </a:lnSpc>
                        <a:spcBef>
                          <a:spcPts val="0"/>
                        </a:spcBef>
                        <a:spcAft>
                          <a:spcPts val="0"/>
                        </a:spcAft>
                        <a:buFont typeface="Symbol" panose="05050102010706020507" pitchFamily="18" charset="2"/>
                        <a:buNone/>
                      </a:pPr>
                      <a:endParaRPr lang="en-US"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tc>
                  <a:txBody>
                    <a:bodyPr/>
                    <a:lstStyle/>
                    <a:p>
                      <a:pPr marL="228600" marR="0" lvl="0" indent="-228600">
                        <a:lnSpc>
                          <a:spcPct val="100000"/>
                        </a:lnSpc>
                        <a:spcBef>
                          <a:spcPts val="0"/>
                        </a:spcBef>
                        <a:spcAft>
                          <a:spcPts val="0"/>
                        </a:spcAft>
                        <a:buFont typeface="Symbol" panose="05050102010706020507" pitchFamily="18" charset="2"/>
                        <a:buChar char=""/>
                      </a:pPr>
                      <a:r>
                        <a:rPr lang="en-US" sz="1200" dirty="0">
                          <a:effectLst/>
                        </a:rPr>
                        <a:t>Offsite consequence analysis</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5-year accident history</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Document management system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tc>
                  <a:txBody>
                    <a:bodyPr/>
                    <a:lstStyle/>
                    <a:p>
                      <a:pPr marL="228600" marR="0" lvl="0" indent="-228600">
                        <a:lnSpc>
                          <a:spcPct val="100000"/>
                        </a:lnSpc>
                        <a:spcBef>
                          <a:spcPts val="0"/>
                        </a:spcBef>
                        <a:spcAft>
                          <a:spcPts val="0"/>
                        </a:spcAft>
                        <a:buFont typeface="Symbol" panose="05050102010706020507" pitchFamily="18" charset="2"/>
                        <a:buChar char=""/>
                      </a:pPr>
                      <a:r>
                        <a:rPr lang="en-US" sz="1200" dirty="0">
                          <a:effectLst/>
                        </a:rPr>
                        <a:t>Offsite consequence analysis</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5-year accident history</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Document management system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extLst>
                  <a:ext uri="{0D108BD9-81ED-4DB2-BD59-A6C34878D82A}">
                    <a16:rowId xmlns:a16="http://schemas.microsoft.com/office/drawing/2014/main" val="10001"/>
                  </a:ext>
                </a:extLst>
              </a:tr>
              <a:tr h="214328">
                <a:tc gridSpan="3">
                  <a:txBody>
                    <a:bodyPr/>
                    <a:lstStyle/>
                    <a:p>
                      <a:pPr marL="0" marR="0" indent="0" algn="ctr">
                        <a:lnSpc>
                          <a:spcPct val="100000"/>
                        </a:lnSpc>
                        <a:spcBef>
                          <a:spcPts val="0"/>
                        </a:spcBef>
                        <a:spcAft>
                          <a:spcPts val="0"/>
                        </a:spcAft>
                      </a:pPr>
                      <a:r>
                        <a:rPr lang="en-US" sz="1300" dirty="0">
                          <a:effectLst/>
                        </a:rPr>
                        <a:t>Prevention Program</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2209823">
                <a:tc>
                  <a:txBody>
                    <a:bodyPr/>
                    <a:lstStyle/>
                    <a:p>
                      <a:pPr marL="171450" marR="0" indent="-171450">
                        <a:lnSpc>
                          <a:spcPct val="100000"/>
                        </a:lnSpc>
                        <a:spcBef>
                          <a:spcPts val="0"/>
                        </a:spcBef>
                        <a:spcAft>
                          <a:spcPts val="0"/>
                        </a:spcAft>
                        <a:buSzPct val="140000"/>
                        <a:buFont typeface="Arial" panose="020B0604020202020204" pitchFamily="34" charset="0"/>
                        <a:buChar char="•"/>
                      </a:pPr>
                      <a:r>
                        <a:rPr lang="en-US" sz="1200" b="0" dirty="0">
                          <a:solidFill>
                            <a:schemeClr val="tx1"/>
                          </a:solidFill>
                          <a:effectLst/>
                        </a:rPr>
                        <a:t>Certify no additional prevention steps needed</a:t>
                      </a:r>
                      <a:endParaRPr lang="en-US"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tc>
                  <a:txBody>
                    <a:bodyPr/>
                    <a:lstStyle/>
                    <a:p>
                      <a:pPr marL="228600" marR="0" lvl="0" indent="-228600">
                        <a:lnSpc>
                          <a:spcPct val="100000"/>
                        </a:lnSpc>
                        <a:spcBef>
                          <a:spcPts val="0"/>
                        </a:spcBef>
                        <a:spcAft>
                          <a:spcPts val="0"/>
                        </a:spcAft>
                        <a:buFont typeface="Symbol" panose="05050102010706020507" pitchFamily="18" charset="2"/>
                        <a:buChar char=""/>
                      </a:pPr>
                      <a:r>
                        <a:rPr lang="en-US" sz="1200" dirty="0">
                          <a:effectLst/>
                        </a:rPr>
                        <a:t>Safety information</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Hazard review</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Operating procedures</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Training</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Maintenance</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Incident investigation</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Compliance audit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tc>
                  <a:txBody>
                    <a:bodyPr/>
                    <a:lstStyle/>
                    <a:p>
                      <a:pPr marL="228600" marR="0" lvl="0" indent="-228600">
                        <a:lnSpc>
                          <a:spcPct val="100000"/>
                        </a:lnSpc>
                        <a:spcBef>
                          <a:spcPts val="0"/>
                        </a:spcBef>
                        <a:spcAft>
                          <a:spcPts val="0"/>
                        </a:spcAft>
                        <a:buFont typeface="Symbol" panose="05050102010706020507" pitchFamily="18" charset="2"/>
                        <a:buChar char=""/>
                      </a:pPr>
                      <a:r>
                        <a:rPr lang="en-US" sz="1200" dirty="0">
                          <a:effectLst/>
                        </a:rPr>
                        <a:t>Process safety information</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Process hazard analysis (PHA)</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Operating procedures</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Training</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Maintenance</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Incident investigation</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Compliance audit</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Management of change </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Pre-startup review </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Contractors</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Employee participation</a:t>
                      </a:r>
                    </a:p>
                    <a:p>
                      <a:pPr marL="228600" marR="0" lvl="0" indent="-228600">
                        <a:lnSpc>
                          <a:spcPct val="100000"/>
                        </a:lnSpc>
                        <a:spcBef>
                          <a:spcPts val="0"/>
                        </a:spcBef>
                        <a:spcAft>
                          <a:spcPts val="0"/>
                        </a:spcAft>
                        <a:buFont typeface="Symbol" panose="05050102010706020507" pitchFamily="18" charset="2"/>
                        <a:buChar char=""/>
                      </a:pPr>
                      <a:r>
                        <a:rPr lang="en-US" sz="1200" dirty="0">
                          <a:effectLst/>
                        </a:rPr>
                        <a:t>Hot work permits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extLst>
                  <a:ext uri="{0D108BD9-81ED-4DB2-BD59-A6C34878D82A}">
                    <a16:rowId xmlns:a16="http://schemas.microsoft.com/office/drawing/2014/main" val="10003"/>
                  </a:ext>
                </a:extLst>
              </a:tr>
              <a:tr h="214328">
                <a:tc gridSpan="3">
                  <a:txBody>
                    <a:bodyPr/>
                    <a:lstStyle/>
                    <a:p>
                      <a:pPr marL="0" marR="0" algn="ctr">
                        <a:lnSpc>
                          <a:spcPct val="100000"/>
                        </a:lnSpc>
                        <a:spcBef>
                          <a:spcPts val="0"/>
                        </a:spcBef>
                        <a:spcAft>
                          <a:spcPts val="0"/>
                        </a:spcAft>
                      </a:pPr>
                      <a:r>
                        <a:rPr lang="en-US" sz="1300" dirty="0">
                          <a:effectLst/>
                        </a:rPr>
                        <a:t>Emergency Response Program</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381889">
                <a:tc>
                  <a:txBody>
                    <a:bodyPr/>
                    <a:lstStyle/>
                    <a:p>
                      <a:pPr marL="0" marR="0">
                        <a:lnSpc>
                          <a:spcPct val="100000"/>
                        </a:lnSpc>
                        <a:spcBef>
                          <a:spcPts val="0"/>
                        </a:spcBef>
                        <a:spcAft>
                          <a:spcPts val="0"/>
                        </a:spcAft>
                      </a:pPr>
                      <a:r>
                        <a:rPr lang="en-US" sz="1200" b="0" dirty="0">
                          <a:solidFill>
                            <a:schemeClr val="tx1"/>
                          </a:solidFill>
                          <a:effectLst/>
                        </a:rPr>
                        <a:t>Coordinate with local responders</a:t>
                      </a:r>
                      <a:endParaRPr lang="en-US"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tc>
                  <a:txBody>
                    <a:bodyPr/>
                    <a:lstStyle/>
                    <a:p>
                      <a:pPr marL="0" marR="0">
                        <a:lnSpc>
                          <a:spcPct val="100000"/>
                        </a:lnSpc>
                        <a:spcBef>
                          <a:spcPts val="0"/>
                        </a:spcBef>
                        <a:spcAft>
                          <a:spcPts val="0"/>
                        </a:spcAft>
                      </a:pPr>
                      <a:r>
                        <a:rPr lang="en-US" sz="1200" dirty="0">
                          <a:effectLst/>
                        </a:rPr>
                        <a:t>Develop plan/program and coordinate with local responders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tc>
                  <a:txBody>
                    <a:bodyPr/>
                    <a:lstStyle/>
                    <a:p>
                      <a:pPr marL="0" marR="0">
                        <a:lnSpc>
                          <a:spcPct val="100000"/>
                        </a:lnSpc>
                        <a:spcBef>
                          <a:spcPts val="0"/>
                        </a:spcBef>
                        <a:spcAft>
                          <a:spcPts val="0"/>
                        </a:spcAft>
                      </a:pPr>
                      <a:r>
                        <a:rPr lang="en-US" sz="1200" dirty="0">
                          <a:effectLst/>
                        </a:rPr>
                        <a:t>Develop plan/program and coordinate with local responders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991" marR="66991" marT="8155" marB="8155">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
        <p:nvSpPr>
          <p:cNvPr id="4" name="Footer Placeholder 3"/>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pic>
        <p:nvPicPr>
          <p:cNvPr id="7" name="Picture 6">
            <a:extLst>
              <a:ext uri="{FF2B5EF4-FFF2-40B4-BE49-F238E27FC236}">
                <a16:creationId xmlns:a16="http://schemas.microsoft.com/office/drawing/2014/main" id="{028A931B-EFAB-400D-AE01-6F5C4195555B}"/>
              </a:ext>
            </a:extLst>
          </p:cNvPr>
          <p:cNvPicPr>
            <a:picLocks noChangeAspect="1"/>
          </p:cNvPicPr>
          <p:nvPr/>
        </p:nvPicPr>
        <p:blipFill>
          <a:blip r:embed="rId2" cstate="print"/>
          <a:stretch>
            <a:fillRect/>
          </a:stretch>
        </p:blipFill>
        <p:spPr>
          <a:xfrm>
            <a:off x="7859889" y="5620422"/>
            <a:ext cx="1058867" cy="1096560"/>
          </a:xfrm>
          <a:prstGeom prst="rect">
            <a:avLst/>
          </a:prstGeom>
        </p:spPr>
      </p:pic>
      <p:sp>
        <p:nvSpPr>
          <p:cNvPr id="8" name="Slide Number Placeholder 4">
            <a:extLst>
              <a:ext uri="{FF2B5EF4-FFF2-40B4-BE49-F238E27FC236}">
                <a16:creationId xmlns:a16="http://schemas.microsoft.com/office/drawing/2014/main" id="{4D4CFB01-00C8-4D89-8804-637FEC0CF529}"/>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5</a:t>
            </a:fld>
            <a:endParaRPr lang="en-US" sz="1050" dirty="0">
              <a:solidFill>
                <a:schemeClr val="bg1"/>
              </a:solidFill>
            </a:endParaRPr>
          </a:p>
        </p:txBody>
      </p:sp>
    </p:spTree>
    <p:extLst>
      <p:ext uri="{BB962C8B-B14F-4D97-AF65-F5344CB8AC3E}">
        <p14:creationId xmlns:p14="http://schemas.microsoft.com/office/powerpoint/2010/main" val="3780821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86605"/>
            <a:ext cx="7543801" cy="1176436"/>
          </a:xfrm>
        </p:spPr>
        <p:txBody>
          <a:bodyPr/>
          <a:lstStyle/>
          <a:p>
            <a:r>
              <a:rPr lang="en-US" dirty="0"/>
              <a:t>Recent changes to RMP rule</a:t>
            </a:r>
          </a:p>
        </p:txBody>
      </p:sp>
      <p:sp>
        <p:nvSpPr>
          <p:cNvPr id="3" name="Content Placeholder 2"/>
          <p:cNvSpPr>
            <a:spLocks noGrp="1"/>
          </p:cNvSpPr>
          <p:nvPr>
            <p:ph idx="1"/>
          </p:nvPr>
        </p:nvSpPr>
        <p:spPr>
          <a:xfrm>
            <a:off x="822959" y="1766221"/>
            <a:ext cx="7543801" cy="4640949"/>
          </a:xfrm>
        </p:spPr>
        <p:txBody>
          <a:bodyPr vert="horz" lIns="0" tIns="45720" rIns="0" bIns="45720" rtlCol="0" anchor="t">
            <a:normAutofit fontScale="92500" lnSpcReduction="10000"/>
          </a:bodyPr>
          <a:lstStyle/>
          <a:p>
            <a:pPr lvl="1" indent="-365760">
              <a:buFont typeface="Wingdings" panose="05000000000000000000" pitchFamily="2" charset="2"/>
              <a:buChar char="§"/>
            </a:pPr>
            <a:r>
              <a:rPr lang="en-US" sz="2200" dirty="0"/>
              <a:t>January 13, 2017 – EPA published final RMP Amendments rule </a:t>
            </a:r>
          </a:p>
          <a:p>
            <a:pPr lvl="2" indent="-365760">
              <a:buFont typeface="Wingdings" panose="05000000000000000000" pitchFamily="2" charset="2"/>
              <a:buChar char="§"/>
            </a:pPr>
            <a:r>
              <a:rPr lang="en-US" sz="1800" dirty="0"/>
              <a:t>New provisions included third-party audits, safer technology &amp; alternatives analysis (STAA), incident investigation root cause analysis, enhanced local emergency coordination, emergency exercises, information availability, &amp; other minor changes.</a:t>
            </a:r>
          </a:p>
          <a:p>
            <a:pPr lvl="1" indent="-365760">
              <a:buFont typeface="Wingdings" panose="05000000000000000000" pitchFamily="2" charset="2"/>
              <a:buChar char="§"/>
            </a:pPr>
            <a:r>
              <a:rPr lang="en-US" sz="2200" dirty="0"/>
              <a:t>Original effective date:  March 14, 2017.</a:t>
            </a:r>
          </a:p>
          <a:p>
            <a:pPr lvl="2" indent="-365760">
              <a:buFont typeface="Wingdings" panose="05000000000000000000" pitchFamily="2" charset="2"/>
              <a:buChar char="§"/>
            </a:pPr>
            <a:r>
              <a:rPr lang="en-US" sz="1800" dirty="0"/>
              <a:t>2017 RMP Amendments rule was determined not to have Federalism implications under EPA’s policy for implementing E.O. 13132 (&lt;$25m/</a:t>
            </a:r>
            <a:r>
              <a:rPr lang="en-US" sz="1800" dirty="0" err="1"/>
              <a:t>yr</a:t>
            </a:r>
            <a:r>
              <a:rPr lang="en-US" sz="1800" dirty="0"/>
              <a:t>, no preemption).</a:t>
            </a:r>
          </a:p>
          <a:p>
            <a:pPr lvl="1" indent="-365760">
              <a:buFont typeface="Wingdings" panose="05000000000000000000" pitchFamily="2" charset="2"/>
              <a:buChar char="§"/>
            </a:pPr>
            <a:r>
              <a:rPr lang="en-US" sz="2200" dirty="0"/>
              <a:t>Compliance dates from March 2018 to March 2022, depending on provision.</a:t>
            </a:r>
          </a:p>
          <a:p>
            <a:pPr lvl="1" indent="-365760">
              <a:buFont typeface="Wingdings" panose="05000000000000000000" pitchFamily="2" charset="2"/>
              <a:buChar char="§"/>
            </a:pPr>
            <a:r>
              <a:rPr lang="en-US" sz="2200" dirty="0"/>
              <a:t>Reconsideration petitions received February – March 2017.</a:t>
            </a:r>
          </a:p>
          <a:p>
            <a:pPr lvl="1" indent="-365760">
              <a:buFont typeface="Wingdings" panose="05000000000000000000" pitchFamily="2" charset="2"/>
              <a:buChar char="§"/>
            </a:pPr>
            <a:r>
              <a:rPr lang="en-US" sz="2200" dirty="0"/>
              <a:t>EPA delayed effective date until February 19, 2019 to allow for reconsideration proceeding.</a:t>
            </a:r>
          </a:p>
          <a:p>
            <a:pPr lvl="1" indent="-365760">
              <a:buFont typeface="Wingdings" panose="05000000000000000000" pitchFamily="2" charset="2"/>
              <a:buChar char="§"/>
            </a:pPr>
            <a:r>
              <a:rPr lang="en-US" sz="2200" dirty="0"/>
              <a:t>EPA has developed a Notice of Proposed Rulemaking to        reconsider the RMP Amendments. Projected FR publication           date of May 24, 2018.</a:t>
            </a:r>
          </a:p>
          <a:p>
            <a:pPr indent="-365760">
              <a:buFont typeface="Wingdings" panose="05000000000000000000" pitchFamily="2" charset="2"/>
              <a:buChar char="§"/>
            </a:pPr>
            <a:endParaRPr lang="en-US" sz="2400" dirty="0"/>
          </a:p>
        </p:txBody>
      </p:sp>
      <p:sp>
        <p:nvSpPr>
          <p:cNvPr id="8" name="Footer Placeholder 7"/>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pic>
        <p:nvPicPr>
          <p:cNvPr id="6" name="Picture 5"/>
          <p:cNvPicPr>
            <a:picLocks noChangeAspect="1"/>
          </p:cNvPicPr>
          <p:nvPr/>
        </p:nvPicPr>
        <p:blipFill>
          <a:blip r:embed="rId3" cstate="print"/>
          <a:stretch>
            <a:fillRect/>
          </a:stretch>
        </p:blipFill>
        <p:spPr>
          <a:xfrm>
            <a:off x="7848600" y="5586555"/>
            <a:ext cx="1058867" cy="1096560"/>
          </a:xfrm>
          <a:prstGeom prst="rect">
            <a:avLst/>
          </a:prstGeom>
        </p:spPr>
      </p:pic>
      <p:sp>
        <p:nvSpPr>
          <p:cNvPr id="9" name="Slide Number Placeholder 4">
            <a:extLst>
              <a:ext uri="{FF2B5EF4-FFF2-40B4-BE49-F238E27FC236}">
                <a16:creationId xmlns:a16="http://schemas.microsoft.com/office/drawing/2014/main" id="{1265EA9B-D649-410A-BC0F-0F7B28ED820E}"/>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6</a:t>
            </a:fld>
            <a:endParaRPr lang="en-US" sz="1050" dirty="0">
              <a:solidFill>
                <a:schemeClr val="bg1"/>
              </a:solidFill>
            </a:endParaRPr>
          </a:p>
        </p:txBody>
      </p:sp>
    </p:spTree>
    <p:extLst>
      <p:ext uri="{BB962C8B-B14F-4D97-AF65-F5344CB8AC3E}">
        <p14:creationId xmlns:p14="http://schemas.microsoft.com/office/powerpoint/2010/main" val="3821607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009" y="91163"/>
            <a:ext cx="8377187" cy="914400"/>
          </a:xfrm>
        </p:spPr>
        <p:txBody>
          <a:bodyPr>
            <a:noAutofit/>
          </a:bodyPr>
          <a:lstStyle/>
          <a:p>
            <a:r>
              <a:rPr lang="en-US" sz="4400" dirty="0">
                <a:solidFill>
                  <a:prstClr val="black">
                    <a:lumMod val="75000"/>
                    <a:lumOff val="25000"/>
                  </a:prstClr>
                </a:solidFill>
              </a:rPr>
              <a:t>Overview of 2017 Amendments rule</a:t>
            </a:r>
            <a:endParaRPr lang="en-US" sz="44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51923400"/>
              </p:ext>
            </p:extLst>
          </p:nvPr>
        </p:nvGraphicFramePr>
        <p:xfrm>
          <a:off x="301625" y="1056907"/>
          <a:ext cx="8528867" cy="4665486"/>
        </p:xfrm>
        <a:graphic>
          <a:graphicData uri="http://schemas.openxmlformats.org/drawingml/2006/table">
            <a:tbl>
              <a:tblPr firstRow="1" bandRow="1">
                <a:tableStyleId>{5C22544A-7EE6-4342-B048-85BDC9FD1C3A}</a:tableStyleId>
              </a:tblPr>
              <a:tblGrid>
                <a:gridCol w="6049969">
                  <a:extLst>
                    <a:ext uri="{9D8B030D-6E8A-4147-A177-3AD203B41FA5}">
                      <a16:colId xmlns:a16="http://schemas.microsoft.com/office/drawing/2014/main" val="20000"/>
                    </a:ext>
                  </a:extLst>
                </a:gridCol>
                <a:gridCol w="831075">
                  <a:extLst>
                    <a:ext uri="{9D8B030D-6E8A-4147-A177-3AD203B41FA5}">
                      <a16:colId xmlns:a16="http://schemas.microsoft.com/office/drawing/2014/main" val="20001"/>
                    </a:ext>
                  </a:extLst>
                </a:gridCol>
                <a:gridCol w="840627">
                  <a:extLst>
                    <a:ext uri="{9D8B030D-6E8A-4147-A177-3AD203B41FA5}">
                      <a16:colId xmlns:a16="http://schemas.microsoft.com/office/drawing/2014/main" val="20002"/>
                    </a:ext>
                  </a:extLst>
                </a:gridCol>
                <a:gridCol w="807196">
                  <a:extLst>
                    <a:ext uri="{9D8B030D-6E8A-4147-A177-3AD203B41FA5}">
                      <a16:colId xmlns:a16="http://schemas.microsoft.com/office/drawing/2014/main" val="20003"/>
                    </a:ext>
                  </a:extLst>
                </a:gridCol>
              </a:tblGrid>
              <a:tr h="366783">
                <a:tc>
                  <a:txBody>
                    <a:bodyPr/>
                    <a:lstStyle/>
                    <a:p>
                      <a:endParaRPr lang="en-US" dirty="0"/>
                    </a:p>
                  </a:txBody>
                  <a:tcPr/>
                </a:tc>
                <a:tc>
                  <a:txBody>
                    <a:bodyPr/>
                    <a:lstStyle/>
                    <a:p>
                      <a:pPr algn="ctr"/>
                      <a:r>
                        <a:rPr lang="en-US" dirty="0"/>
                        <a:t>P1</a:t>
                      </a:r>
                    </a:p>
                  </a:txBody>
                  <a:tcPr/>
                </a:tc>
                <a:tc>
                  <a:txBody>
                    <a:bodyPr/>
                    <a:lstStyle/>
                    <a:p>
                      <a:pPr algn="ctr"/>
                      <a:r>
                        <a:rPr lang="en-US" dirty="0"/>
                        <a:t>P2</a:t>
                      </a:r>
                    </a:p>
                  </a:txBody>
                  <a:tcPr/>
                </a:tc>
                <a:tc>
                  <a:txBody>
                    <a:bodyPr/>
                    <a:lstStyle/>
                    <a:p>
                      <a:pPr algn="ctr"/>
                      <a:r>
                        <a:rPr lang="en-US" dirty="0"/>
                        <a:t>P3</a:t>
                      </a:r>
                    </a:p>
                  </a:txBody>
                  <a:tcPr/>
                </a:tc>
                <a:extLst>
                  <a:ext uri="{0D108BD9-81ED-4DB2-BD59-A6C34878D82A}">
                    <a16:rowId xmlns:a16="http://schemas.microsoft.com/office/drawing/2014/main" val="10000"/>
                  </a:ext>
                </a:extLst>
              </a:tr>
              <a:tr h="633077">
                <a:tc>
                  <a:txBody>
                    <a:bodyPr/>
                    <a:lstStyle/>
                    <a:p>
                      <a:r>
                        <a:rPr lang="en-US" dirty="0">
                          <a:solidFill>
                            <a:schemeClr val="tx1"/>
                          </a:solidFill>
                        </a:rPr>
                        <a:t>Third-part</a:t>
                      </a:r>
                      <a:r>
                        <a:rPr lang="en-US" baseline="0" dirty="0">
                          <a:solidFill>
                            <a:schemeClr val="tx1"/>
                          </a:solidFill>
                        </a:rPr>
                        <a:t>y a</a:t>
                      </a:r>
                      <a:r>
                        <a:rPr lang="en-US" dirty="0">
                          <a:solidFill>
                            <a:schemeClr val="tx1"/>
                          </a:solidFill>
                        </a:rPr>
                        <a:t>udits (applies to the next scheduled audit after an accident) [Estimated 150 accidents/year]</a:t>
                      </a:r>
                    </a:p>
                  </a:txBody>
                  <a:tcPr/>
                </a:tc>
                <a:tc>
                  <a:txBody>
                    <a:bodyPr/>
                    <a:lstStyle/>
                    <a:p>
                      <a:pPr algn="ctr"/>
                      <a:endParaRPr lang="en-US" dirty="0"/>
                    </a:p>
                  </a:txBody>
                  <a:tcPr/>
                </a:tc>
                <a:tc>
                  <a:txBody>
                    <a:bodyPr/>
                    <a:lstStyle/>
                    <a:p>
                      <a:pPr algn="ctr"/>
                      <a:r>
                        <a:rPr lang="en-US" strike="noStrike" dirty="0"/>
                        <a:t>√</a:t>
                      </a:r>
                    </a:p>
                  </a:txBody>
                  <a:tcPr/>
                </a:tc>
                <a:tc>
                  <a:txBody>
                    <a:bodyPr/>
                    <a:lstStyle/>
                    <a:p>
                      <a:pPr algn="ctr"/>
                      <a:r>
                        <a:rPr lang="en-US" strike="noStrike" dirty="0"/>
                        <a:t>√</a:t>
                      </a:r>
                    </a:p>
                  </a:txBody>
                  <a:tcPr/>
                </a:tc>
                <a:extLst>
                  <a:ext uri="{0D108BD9-81ED-4DB2-BD59-A6C34878D82A}">
                    <a16:rowId xmlns:a16="http://schemas.microsoft.com/office/drawing/2014/main" val="10001"/>
                  </a:ext>
                </a:extLst>
              </a:tr>
              <a:tr h="633077">
                <a:tc>
                  <a:txBody>
                    <a:bodyPr/>
                    <a:lstStyle/>
                    <a:p>
                      <a:r>
                        <a:rPr lang="en-US" dirty="0">
                          <a:solidFill>
                            <a:schemeClr val="tx1"/>
                          </a:solidFill>
                        </a:rPr>
                        <a:t>Incident Root Cause Analysis </a:t>
                      </a:r>
                      <a:r>
                        <a:rPr lang="en-US" strike="noStrike" baseline="0" dirty="0">
                          <a:solidFill>
                            <a:schemeClr val="tx1"/>
                          </a:solidFill>
                        </a:rPr>
                        <a:t>(only for facilities with accidents/near misses)  </a:t>
                      </a:r>
                      <a:r>
                        <a:rPr lang="en-US" dirty="0">
                          <a:solidFill>
                            <a:schemeClr val="tx1"/>
                          </a:solidFill>
                        </a:rPr>
                        <a:t>[Estimated 300 incidents/year]</a:t>
                      </a:r>
                      <a:endParaRPr lang="en-US" strike="sngStrike" dirty="0">
                        <a:solidFill>
                          <a:schemeClr val="tx1"/>
                        </a:solidFill>
                      </a:endParaRPr>
                    </a:p>
                  </a:txBody>
                  <a:tcPr/>
                </a:tc>
                <a:tc>
                  <a:txBody>
                    <a:bodyPr/>
                    <a:lstStyle/>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trike="noStrike" dirty="0"/>
                        <a:t>√</a:t>
                      </a:r>
                      <a:endParaRPr lang="en-US" dirty="0"/>
                    </a:p>
                  </a:txBody>
                  <a:tcPr/>
                </a:tc>
                <a:tc>
                  <a:txBody>
                    <a:bodyPr/>
                    <a:lstStyle/>
                    <a:p>
                      <a:pPr algn="ctr"/>
                      <a:r>
                        <a:rPr lang="en-US" dirty="0"/>
                        <a:t>√</a:t>
                      </a:r>
                    </a:p>
                  </a:txBody>
                  <a:tcPr/>
                </a:tc>
                <a:extLst>
                  <a:ext uri="{0D108BD9-81ED-4DB2-BD59-A6C34878D82A}">
                    <a16:rowId xmlns:a16="http://schemas.microsoft.com/office/drawing/2014/main" val="10002"/>
                  </a:ext>
                </a:extLst>
              </a:tr>
              <a:tr h="633077">
                <a:tc>
                  <a:txBody>
                    <a:bodyPr/>
                    <a:lstStyle/>
                    <a:p>
                      <a:r>
                        <a:rPr lang="en-US" dirty="0">
                          <a:solidFill>
                            <a:schemeClr val="tx1"/>
                          </a:solidFill>
                        </a:rPr>
                        <a:t>Safer Technologies and Alternatives Analysis </a:t>
                      </a:r>
                      <a:r>
                        <a:rPr lang="en-US" strike="noStrike" baseline="0" dirty="0">
                          <a:solidFill>
                            <a:schemeClr val="tx1"/>
                          </a:solidFill>
                        </a:rPr>
                        <a:t>(applies to P3 in certain NAICS codes*)  [Est. 1,692 Facilities/4,308 Processes]</a:t>
                      </a:r>
                      <a:endParaRPr lang="en-US" dirty="0">
                        <a:solidFill>
                          <a:schemeClr val="tx1"/>
                        </a:solidFill>
                      </a:endParaRPr>
                    </a:p>
                  </a:txBody>
                  <a:tcPr/>
                </a:tc>
                <a:tc>
                  <a:txBody>
                    <a:bodyPr/>
                    <a:lstStyle/>
                    <a:p>
                      <a:pPr algn="ctr"/>
                      <a:endParaRPr lang="en-US" dirty="0"/>
                    </a:p>
                  </a:txBody>
                  <a:tcPr/>
                </a:tc>
                <a:tc>
                  <a:txBody>
                    <a:bodyPr/>
                    <a:lstStyle/>
                    <a:p>
                      <a:pPr algn="ctr"/>
                      <a:endParaRPr lang="en-US" dirty="0"/>
                    </a:p>
                  </a:txBody>
                  <a:tcPr/>
                </a:tc>
                <a:tc>
                  <a:txBody>
                    <a:bodyPr/>
                    <a:lstStyle/>
                    <a:p>
                      <a:pPr algn="ctr"/>
                      <a:r>
                        <a:rPr lang="en-US" dirty="0"/>
                        <a:t>√</a:t>
                      </a:r>
                    </a:p>
                  </a:txBody>
                  <a:tcPr/>
                </a:tc>
                <a:extLst>
                  <a:ext uri="{0D108BD9-81ED-4DB2-BD59-A6C34878D82A}">
                    <a16:rowId xmlns:a16="http://schemas.microsoft.com/office/drawing/2014/main" val="10003"/>
                  </a:ext>
                </a:extLst>
              </a:tr>
              <a:tr h="633077">
                <a:tc>
                  <a:txBody>
                    <a:bodyPr/>
                    <a:lstStyle/>
                    <a:p>
                      <a:r>
                        <a:rPr lang="en-US" dirty="0"/>
                        <a:t>Coordinating</a:t>
                      </a:r>
                      <a:r>
                        <a:rPr lang="en-US" baseline="0" dirty="0"/>
                        <a:t> Emergency Response Program Requirements with Local Responders</a:t>
                      </a:r>
                      <a:endParaRPr lang="en-US" dirty="0"/>
                    </a:p>
                  </a:txBody>
                  <a:tcPr/>
                </a:tc>
                <a:tc>
                  <a:txBody>
                    <a:bodyPr/>
                    <a:lstStyle/>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trike="noStrike" dirty="0"/>
                        <a:t>√</a:t>
                      </a:r>
                    </a:p>
                    <a:p>
                      <a:pPr algn="ctr"/>
                      <a:endParaRPr lang="en-US" strike="sngStrike" dirty="0"/>
                    </a:p>
                  </a:txBody>
                  <a:tcPr/>
                </a:tc>
                <a:tc>
                  <a:txBody>
                    <a:bodyPr/>
                    <a:lstStyle/>
                    <a:p>
                      <a:pPr algn="ctr"/>
                      <a:r>
                        <a:rPr lang="en-US" strike="noStrike" dirty="0"/>
                        <a:t>√</a:t>
                      </a:r>
                    </a:p>
                  </a:txBody>
                  <a:tcPr/>
                </a:tc>
                <a:extLst>
                  <a:ext uri="{0D108BD9-81ED-4DB2-BD59-A6C34878D82A}">
                    <a16:rowId xmlns:a16="http://schemas.microsoft.com/office/drawing/2014/main" val="10004"/>
                  </a:ext>
                </a:extLst>
              </a:tr>
              <a:tr h="366783">
                <a:tc>
                  <a:txBody>
                    <a:bodyPr/>
                    <a:lstStyle/>
                    <a:p>
                      <a:r>
                        <a:rPr lang="en-US" dirty="0"/>
                        <a:t>Emergency Response</a:t>
                      </a:r>
                      <a:r>
                        <a:rPr lang="en-US" baseline="0" dirty="0"/>
                        <a:t> Exercises </a:t>
                      </a:r>
                      <a:endParaRPr lang="en-US" dirty="0"/>
                    </a:p>
                  </a:txBody>
                  <a:tcPr/>
                </a:tc>
                <a:tc>
                  <a:txBody>
                    <a:bodyPr/>
                    <a:lstStyle/>
                    <a:p>
                      <a:pPr algn="ctr"/>
                      <a:endParaRPr lang="en-US"/>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extLst>
                  <a:ext uri="{0D108BD9-81ED-4DB2-BD59-A6C34878D82A}">
                    <a16:rowId xmlns:a16="http://schemas.microsoft.com/office/drawing/2014/main" val="10005"/>
                  </a:ext>
                </a:extLst>
              </a:tr>
              <a:tr h="182880">
                <a:tc>
                  <a:txBody>
                    <a:bodyPr/>
                    <a:lstStyle/>
                    <a:p>
                      <a:r>
                        <a:rPr lang="en-US" dirty="0"/>
                        <a:t>Information Sharing </a:t>
                      </a:r>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extLst>
                  <a:ext uri="{0D108BD9-81ED-4DB2-BD59-A6C34878D82A}">
                    <a16:rowId xmlns:a16="http://schemas.microsoft.com/office/drawing/2014/main" val="10006"/>
                  </a:ext>
                </a:extLst>
              </a:tr>
              <a:tr h="182880">
                <a:tc>
                  <a:txBody>
                    <a:bodyPr/>
                    <a:lstStyle/>
                    <a:p>
                      <a:r>
                        <a:rPr lang="en-US" dirty="0"/>
                        <a:t>Public Meetings (after accident)</a:t>
                      </a:r>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extLst>
                  <a:ext uri="{0D108BD9-81ED-4DB2-BD59-A6C34878D82A}">
                    <a16:rowId xmlns:a16="http://schemas.microsoft.com/office/drawing/2014/main" val="219645163"/>
                  </a:ext>
                </a:extLst>
              </a:tr>
              <a:tr h="183392">
                <a:tc>
                  <a:txBody>
                    <a:bodyPr/>
                    <a:lstStyle/>
                    <a:p>
                      <a:r>
                        <a:rPr lang="en-US" dirty="0"/>
                        <a:t>Other minor provisions (changes to P2 &amp; P3 prevention &amp; emergency response provisions)</a:t>
                      </a:r>
                    </a:p>
                  </a:txBody>
                  <a:tcPr/>
                </a:tc>
                <a:tc>
                  <a:txBody>
                    <a:bodyPr/>
                    <a:lstStyle/>
                    <a:p>
                      <a:pPr algn="ctr"/>
                      <a:endParaRPr lang="en-US" strike="sngStrike" dirty="0"/>
                    </a:p>
                  </a:txBody>
                  <a:tcPr/>
                </a:tc>
                <a:tc>
                  <a:txBody>
                    <a:bodyPr/>
                    <a:lstStyle/>
                    <a:p>
                      <a:pPr algn="ctr"/>
                      <a:r>
                        <a:rPr lang="en-US" strike="noStrike" dirty="0"/>
                        <a:t>√</a:t>
                      </a:r>
                      <a:endParaRPr lang="en-US" strike="sngStrike" dirty="0"/>
                    </a:p>
                  </a:txBody>
                  <a:tcPr/>
                </a:tc>
                <a:tc>
                  <a:txBody>
                    <a:bodyPr/>
                    <a:lstStyle/>
                    <a:p>
                      <a:pPr algn="ctr"/>
                      <a:r>
                        <a:rPr lang="en-US" strike="noStrike" dirty="0"/>
                        <a:t>√</a:t>
                      </a:r>
                      <a:endParaRPr lang="en-US" strike="sngStrike" dirty="0"/>
                    </a:p>
                  </a:txBody>
                  <a:tcPr/>
                </a:tc>
                <a:extLst>
                  <a:ext uri="{0D108BD9-81ED-4DB2-BD59-A6C34878D82A}">
                    <a16:rowId xmlns:a16="http://schemas.microsoft.com/office/drawing/2014/main" val="88520184"/>
                  </a:ext>
                </a:extLst>
              </a:tr>
            </a:tbl>
          </a:graphicData>
        </a:graphic>
      </p:graphicFrame>
      <p:sp>
        <p:nvSpPr>
          <p:cNvPr id="7" name="Footer Placeholder 7"/>
          <p:cNvSpPr>
            <a:spLocks noGrp="1"/>
          </p:cNvSpPr>
          <p:nvPr>
            <p:ph type="ftr" sz="quarter" idx="11"/>
          </p:nvPr>
        </p:nvSpPr>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
        <p:nvSpPr>
          <p:cNvPr id="3" name="TextBox 2"/>
          <p:cNvSpPr txBox="1"/>
          <p:nvPr/>
        </p:nvSpPr>
        <p:spPr>
          <a:xfrm>
            <a:off x="301261" y="5825920"/>
            <a:ext cx="7396655" cy="763286"/>
          </a:xfrm>
          <a:prstGeom prst="rect">
            <a:avLst/>
          </a:prstGeom>
          <a:noFill/>
        </p:spPr>
        <p:txBody>
          <a:bodyPr wrap="square" rtlCol="0">
            <a:spAutoFit/>
          </a:bodyPr>
          <a:lstStyle/>
          <a:p>
            <a:pPr marL="0" lvl="1">
              <a:lnSpc>
                <a:spcPct val="80000"/>
              </a:lnSpc>
            </a:pPr>
            <a:r>
              <a:rPr lang="en-US" sz="1600" i="1" dirty="0">
                <a:solidFill>
                  <a:schemeClr val="accent5">
                    <a:lumMod val="50000"/>
                  </a:schemeClr>
                </a:solidFill>
              </a:rPr>
              <a:t>*Applies to paper manufacturing, petroleum and coal products manufacturing, and chemical manufacturing facilities </a:t>
            </a:r>
          </a:p>
          <a:p>
            <a:r>
              <a:rPr lang="en-US" dirty="0"/>
              <a:t> </a:t>
            </a:r>
          </a:p>
        </p:txBody>
      </p:sp>
      <p:sp>
        <p:nvSpPr>
          <p:cNvPr id="8" name="Slide Number Placeholder 4">
            <a:extLst>
              <a:ext uri="{FF2B5EF4-FFF2-40B4-BE49-F238E27FC236}">
                <a16:creationId xmlns:a16="http://schemas.microsoft.com/office/drawing/2014/main" id="{7921C086-0E32-4508-8FA6-EC27746DBE2A}"/>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7</a:t>
            </a:fld>
            <a:endParaRPr lang="en-US" sz="1050" dirty="0">
              <a:solidFill>
                <a:schemeClr val="bg1"/>
              </a:solidFill>
            </a:endParaRPr>
          </a:p>
        </p:txBody>
      </p:sp>
    </p:spTree>
    <p:extLst>
      <p:ext uri="{BB962C8B-B14F-4D97-AF65-F5344CB8AC3E}">
        <p14:creationId xmlns:p14="http://schemas.microsoft.com/office/powerpoint/2010/main" val="3098214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811038"/>
            <a:ext cx="7543800" cy="784550"/>
          </a:xfrm>
        </p:spPr>
        <p:txBody>
          <a:bodyPr/>
          <a:lstStyle/>
          <a:p>
            <a:r>
              <a:rPr lang="en-US" dirty="0"/>
              <a:t>Petitions for reconsideration</a:t>
            </a:r>
          </a:p>
        </p:txBody>
      </p:sp>
      <p:sp>
        <p:nvSpPr>
          <p:cNvPr id="3" name="Content Placeholder 2"/>
          <p:cNvSpPr>
            <a:spLocks noGrp="1"/>
          </p:cNvSpPr>
          <p:nvPr>
            <p:ph idx="1"/>
          </p:nvPr>
        </p:nvSpPr>
        <p:spPr>
          <a:xfrm>
            <a:off x="645459" y="1501457"/>
            <a:ext cx="7906870" cy="4751425"/>
          </a:xfrm>
        </p:spPr>
        <p:txBody>
          <a:bodyPr>
            <a:normAutofit/>
          </a:bodyPr>
          <a:lstStyle/>
          <a:p>
            <a:pPr marL="0" indent="0">
              <a:buNone/>
            </a:pPr>
            <a:endParaRPr lang="en-US" sz="1800" dirty="0"/>
          </a:p>
          <a:p>
            <a:pPr lvl="1" indent="-365760">
              <a:buFont typeface="Wingdings" panose="05000000000000000000" pitchFamily="2" charset="2"/>
              <a:buChar char="§"/>
            </a:pPr>
            <a:r>
              <a:rPr lang="en-US" dirty="0"/>
              <a:t>EPA received three petitions for reconsideration under CAA Section 307(d)(7)(B) </a:t>
            </a:r>
          </a:p>
          <a:p>
            <a:pPr lvl="2" indent="-365760">
              <a:buFont typeface="Wingdings" panose="05000000000000000000" pitchFamily="2" charset="2"/>
              <a:buChar char="§"/>
            </a:pPr>
            <a:r>
              <a:rPr lang="en-US" dirty="0"/>
              <a:t>RMP Coalition (representing 7 trade associations/business groups)</a:t>
            </a:r>
          </a:p>
          <a:p>
            <a:pPr lvl="2" indent="-365760">
              <a:buFont typeface="Wingdings" panose="05000000000000000000" pitchFamily="2" charset="2"/>
              <a:buChar char="§"/>
            </a:pPr>
            <a:r>
              <a:rPr lang="en-US" dirty="0"/>
              <a:t>Chemical Safety Advocacy Group (representing several companies from affected sectors)</a:t>
            </a:r>
          </a:p>
          <a:p>
            <a:pPr lvl="2" indent="-365760">
              <a:buFont typeface="Wingdings" panose="05000000000000000000" pitchFamily="2" charset="2"/>
              <a:buChar char="§"/>
            </a:pPr>
            <a:r>
              <a:rPr lang="en-US" dirty="0"/>
              <a:t>State Attorneys General (AR, AZ, FL, KS, LA, OK, SC, TX, WI, WV) and KY Governor</a:t>
            </a:r>
          </a:p>
          <a:p>
            <a:pPr lvl="1" indent="-365760">
              <a:buFont typeface="Wingdings" panose="05000000000000000000" pitchFamily="2" charset="2"/>
              <a:buChar char="§"/>
            </a:pPr>
            <a:r>
              <a:rPr lang="en-US" dirty="0"/>
              <a:t>Petitioners raised various concerns:</a:t>
            </a:r>
          </a:p>
          <a:p>
            <a:pPr lvl="2" indent="-365760">
              <a:buFont typeface="Wingdings" panose="05000000000000000000" pitchFamily="2" charset="2"/>
              <a:buChar char="§"/>
            </a:pPr>
            <a:r>
              <a:rPr lang="en-US" dirty="0"/>
              <a:t>New information disclosure requirements introduced in final rule pose security risks</a:t>
            </a:r>
          </a:p>
          <a:p>
            <a:pPr lvl="2" indent="-365760">
              <a:buFont typeface="Wingdings" panose="05000000000000000000" pitchFamily="2" charset="2"/>
              <a:buChar char="§"/>
            </a:pPr>
            <a:r>
              <a:rPr lang="en-US" dirty="0"/>
              <a:t>Inadequate cost/benefit assessment</a:t>
            </a:r>
          </a:p>
          <a:p>
            <a:pPr lvl="2" indent="-365760">
              <a:buFont typeface="Wingdings" panose="05000000000000000000" pitchFamily="2" charset="2"/>
              <a:buChar char="§"/>
            </a:pPr>
            <a:r>
              <a:rPr lang="en-US" dirty="0"/>
              <a:t>BATF West, Texas arson finding undercut basis for proposed rule</a:t>
            </a:r>
          </a:p>
          <a:p>
            <a:pPr lvl="2" indent="-365760">
              <a:buFont typeface="Wingdings" panose="05000000000000000000" pitchFamily="2" charset="2"/>
              <a:buChar char="§"/>
            </a:pPr>
            <a:r>
              <a:rPr lang="en-US" dirty="0"/>
              <a:t>Change to scope of existing compliance audit requirement</a:t>
            </a:r>
          </a:p>
          <a:p>
            <a:pPr lvl="2" indent="-365760">
              <a:buFont typeface="Wingdings" panose="05000000000000000000" pitchFamily="2" charset="2"/>
              <a:buChar char="§"/>
            </a:pPr>
            <a:r>
              <a:rPr lang="en-US" dirty="0"/>
              <a:t>Emergency coordination and exercise provisions impose high costs on S/L emergency responders</a:t>
            </a:r>
          </a:p>
          <a:p>
            <a:pPr lvl="2" indent="-365760">
              <a:buFont typeface="Wingdings" panose="05000000000000000000" pitchFamily="2" charset="2"/>
              <a:buChar char="§"/>
            </a:pPr>
            <a:r>
              <a:rPr lang="en-US" dirty="0"/>
              <a:t>New third party audit trigger introduced in final rule</a:t>
            </a:r>
          </a:p>
          <a:p>
            <a:pPr lvl="2" indent="-365760">
              <a:buFont typeface="Wingdings" panose="05000000000000000000" pitchFamily="2" charset="2"/>
              <a:buChar char="§"/>
            </a:pPr>
            <a:r>
              <a:rPr lang="en-US" dirty="0"/>
              <a:t>New legal rationales for third party audits and STAA introduced in final rule</a:t>
            </a:r>
          </a:p>
          <a:p>
            <a:pPr lvl="2" indent="-365760">
              <a:buFont typeface="Wingdings" panose="05000000000000000000" pitchFamily="2" charset="2"/>
              <a:buChar char="§"/>
            </a:pPr>
            <a:r>
              <a:rPr lang="en-US" dirty="0"/>
              <a:t>EPA failed to coordinate with OSHA &amp; DOT, provided no showing of benefits, dismissed small business and stakeholder comments, and refused stakeholder meeting requests</a:t>
            </a:r>
          </a:p>
          <a:p>
            <a:pPr lvl="1" indent="-365760">
              <a:buFont typeface="Wingdings" panose="05000000000000000000" pitchFamily="2" charset="2"/>
              <a:buChar char="§"/>
            </a:pPr>
            <a:r>
              <a:rPr lang="en-US" dirty="0"/>
              <a:t>In a March 13, 2017 letter, the Administrator announced the convening               of a proceeding for reconsideration.</a:t>
            </a:r>
          </a:p>
        </p:txBody>
      </p:sp>
      <p:sp>
        <p:nvSpPr>
          <p:cNvPr id="7" name="Slide Number Placeholder 4">
            <a:extLst>
              <a:ext uri="{FF2B5EF4-FFF2-40B4-BE49-F238E27FC236}">
                <a16:creationId xmlns:a16="http://schemas.microsoft.com/office/drawing/2014/main" id="{03860532-C6CE-444F-AD29-7B53748EB2F4}"/>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8</a:t>
            </a:fld>
            <a:endParaRPr lang="en-US" sz="1050" dirty="0">
              <a:solidFill>
                <a:schemeClr val="bg1"/>
              </a:solidFill>
            </a:endParaRPr>
          </a:p>
        </p:txBody>
      </p:sp>
      <p:pic>
        <p:nvPicPr>
          <p:cNvPr id="8" name="Picture 7">
            <a:extLst>
              <a:ext uri="{FF2B5EF4-FFF2-40B4-BE49-F238E27FC236}">
                <a16:creationId xmlns:a16="http://schemas.microsoft.com/office/drawing/2014/main" id="{18333DA9-05F1-4A8F-B112-2A8216DD1726}"/>
              </a:ext>
            </a:extLst>
          </p:cNvPr>
          <p:cNvPicPr>
            <a:picLocks noChangeAspect="1"/>
          </p:cNvPicPr>
          <p:nvPr/>
        </p:nvPicPr>
        <p:blipFill>
          <a:blip r:embed="rId3"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C22F0BF8-FC73-43C7-A4DB-4BD6ACACAB51}"/>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2631443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Delay rule &amp; litigation</a:t>
            </a:r>
          </a:p>
        </p:txBody>
      </p:sp>
      <p:sp>
        <p:nvSpPr>
          <p:cNvPr id="3" name="Content Placeholder 2"/>
          <p:cNvSpPr>
            <a:spLocks noGrp="1"/>
          </p:cNvSpPr>
          <p:nvPr>
            <p:ph idx="1"/>
          </p:nvPr>
        </p:nvSpPr>
        <p:spPr>
          <a:xfrm>
            <a:off x="822959" y="1845734"/>
            <a:ext cx="7586404" cy="4023360"/>
          </a:xfrm>
        </p:spPr>
        <p:txBody>
          <a:bodyPr/>
          <a:lstStyle/>
          <a:p>
            <a:pPr indent="-365760">
              <a:buFont typeface="Wingdings" panose="05000000000000000000" pitchFamily="2" charset="2"/>
              <a:buChar char="§"/>
            </a:pPr>
            <a:r>
              <a:rPr lang="en-US" dirty="0"/>
              <a:t>On April 3, 2017, EPA proposed a 20-month delay of the effective date of the Amendments final rule, in order to conduct a reconsideration proceeding.</a:t>
            </a:r>
          </a:p>
          <a:p>
            <a:pPr indent="-365760">
              <a:buFont typeface="Wingdings" panose="05000000000000000000" pitchFamily="2" charset="2"/>
              <a:buChar char="§"/>
            </a:pPr>
            <a:r>
              <a:rPr lang="en-US" dirty="0"/>
              <a:t>On June 14, 2017, EPA issued a final rule to delay effective date to February 19, 2019.</a:t>
            </a:r>
          </a:p>
          <a:p>
            <a:pPr indent="-365760">
              <a:buFont typeface="Wingdings" panose="05000000000000000000" pitchFamily="2" charset="2"/>
              <a:buChar char="§"/>
            </a:pPr>
            <a:r>
              <a:rPr lang="en-US" dirty="0"/>
              <a:t>On June 15, 2017, a coalition of environmental advocates and a labor union filed a petition for judicial review of EPA’s delay rule action in the U.S. Court of Appeals for the D.C. Circuit.</a:t>
            </a:r>
            <a:r>
              <a:rPr lang="en-US" dirty="0">
                <a:solidFill>
                  <a:srgbClr val="FF0000"/>
                </a:solidFill>
              </a:rPr>
              <a:t>  </a:t>
            </a:r>
            <a:r>
              <a:rPr lang="en-US" dirty="0"/>
              <a:t>Several states subsequently filed a petition for review (NY, IL, IA, ME, MD, MA, NM, OR, RI, VT, WA).</a:t>
            </a:r>
          </a:p>
          <a:p>
            <a:pPr indent="-365760">
              <a:buFont typeface="Wingdings" panose="05000000000000000000" pitchFamily="2" charset="2"/>
              <a:buChar char="§"/>
            </a:pPr>
            <a:r>
              <a:rPr lang="en-US" dirty="0"/>
              <a:t>Oral arguments for the litigation took place on March 16, 2018.  A decision by the court is pending.</a:t>
            </a:r>
          </a:p>
        </p:txBody>
      </p:sp>
      <p:sp>
        <p:nvSpPr>
          <p:cNvPr id="7" name="Slide Number Placeholder 4">
            <a:extLst>
              <a:ext uri="{FF2B5EF4-FFF2-40B4-BE49-F238E27FC236}">
                <a16:creationId xmlns:a16="http://schemas.microsoft.com/office/drawing/2014/main" id="{8A44BE04-3D35-4946-A416-4B067901FE2C}"/>
              </a:ext>
            </a:extLst>
          </p:cNvPr>
          <p:cNvSpPr txBox="1">
            <a:spLocks/>
          </p:cNvSpPr>
          <p:nvPr/>
        </p:nvSpPr>
        <p:spPr>
          <a:xfrm>
            <a:off x="822959" y="6486682"/>
            <a:ext cx="984019"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C748F07-8B2B-4CC8-8CCE-51FA408D5A64}" type="slidenum">
              <a:rPr lang="en-US" sz="1050" smtClean="0">
                <a:solidFill>
                  <a:schemeClr val="bg1"/>
                </a:solidFill>
              </a:rPr>
              <a:pPr algn="r"/>
              <a:t>9</a:t>
            </a:fld>
            <a:endParaRPr lang="en-US" sz="1050" dirty="0">
              <a:solidFill>
                <a:schemeClr val="bg1"/>
              </a:solidFill>
            </a:endParaRPr>
          </a:p>
        </p:txBody>
      </p:sp>
      <p:pic>
        <p:nvPicPr>
          <p:cNvPr id="8" name="Picture 7">
            <a:extLst>
              <a:ext uri="{FF2B5EF4-FFF2-40B4-BE49-F238E27FC236}">
                <a16:creationId xmlns:a16="http://schemas.microsoft.com/office/drawing/2014/main" id="{F5FD7F08-1BEE-443B-BEFF-83BF457F13C7}"/>
              </a:ext>
            </a:extLst>
          </p:cNvPr>
          <p:cNvPicPr>
            <a:picLocks noChangeAspect="1"/>
          </p:cNvPicPr>
          <p:nvPr/>
        </p:nvPicPr>
        <p:blipFill>
          <a:blip r:embed="rId2" cstate="print"/>
          <a:stretch>
            <a:fillRect/>
          </a:stretch>
        </p:blipFill>
        <p:spPr>
          <a:xfrm>
            <a:off x="7848600" y="5586555"/>
            <a:ext cx="1058867" cy="1096560"/>
          </a:xfrm>
          <a:prstGeom prst="rect">
            <a:avLst/>
          </a:prstGeom>
        </p:spPr>
      </p:pic>
      <p:sp>
        <p:nvSpPr>
          <p:cNvPr id="9" name="Footer Placeholder 3">
            <a:extLst>
              <a:ext uri="{FF2B5EF4-FFF2-40B4-BE49-F238E27FC236}">
                <a16:creationId xmlns:a16="http://schemas.microsoft.com/office/drawing/2014/main" id="{966F2FD0-5D3B-47F2-9DF8-02273447CF4D}"/>
              </a:ext>
            </a:extLst>
          </p:cNvPr>
          <p:cNvSpPr>
            <a:spLocks noGrp="1"/>
          </p:cNvSpPr>
          <p:nvPr>
            <p:ph type="ftr" sz="quarter" idx="11"/>
          </p:nvPr>
        </p:nvSpPr>
        <p:spPr>
          <a:xfrm>
            <a:off x="2764639" y="6459786"/>
            <a:ext cx="3617103" cy="365125"/>
          </a:xfrm>
        </p:spPr>
        <p:txBody>
          <a:bodyPr/>
          <a:lstStyle/>
          <a:p>
            <a:pPr lvl="0"/>
            <a:endParaRPr lang="en-US" dirty="0"/>
          </a:p>
          <a:p>
            <a:pPr lvl="0"/>
            <a:r>
              <a:rPr lang="en-US" dirty="0"/>
              <a:t>Office of Land and Emergency Management</a:t>
            </a:r>
          </a:p>
          <a:p>
            <a:pPr lvl="0"/>
            <a:r>
              <a:rPr lang="en-US" dirty="0"/>
              <a:t>Office of Emergency Management</a:t>
            </a:r>
          </a:p>
          <a:p>
            <a:endParaRPr lang="en-US" dirty="0"/>
          </a:p>
        </p:txBody>
      </p:sp>
    </p:spTree>
    <p:extLst>
      <p:ext uri="{BB962C8B-B14F-4D97-AF65-F5344CB8AC3E}">
        <p14:creationId xmlns:p14="http://schemas.microsoft.com/office/powerpoint/2010/main" val="229710044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6FC006FB921C642B116636844B69CCB" ma:contentTypeVersion="26" ma:contentTypeDescription="Create a new document." ma:contentTypeScope="" ma:versionID="ade4bb6b8804fb3522d273db94977089">
  <xsd:schema xmlns:xsd="http://www.w3.org/2001/XMLSchema" xmlns:xs="http://www.w3.org/2001/XMLSchema" xmlns:p="http://schemas.microsoft.com/office/2006/metadata/properties" xmlns:ns1="http://schemas.microsoft.com/sharepoint/v3" xmlns:ns2="4ffa91fb-a0ff-4ac5-b2db-65c790d184a4" xmlns:ns3="http://schemas.microsoft.com/sharepoint.v3" xmlns:ns4="http://schemas.microsoft.com/sharepoint/v3/fields" xmlns:ns5="2cd29834-41a2-4a3f-b9cc-2458a4abdfb1" xmlns:ns6="1f635352-b2be-4293-85a6-6fe80191b1bb" targetNamespace="http://schemas.microsoft.com/office/2006/metadata/properties" ma:root="true" ma:fieldsID="2733ebc52fa65355ac9c237f1b76c301" ns1:_="" ns2:_="" ns3:_="" ns4:_="" ns5:_="" ns6:_="">
    <xsd:import namespace="http://schemas.microsoft.com/sharepoint/v3"/>
    <xsd:import namespace="4ffa91fb-a0ff-4ac5-b2db-65c790d184a4"/>
    <xsd:import namespace="http://schemas.microsoft.com/sharepoint.v3"/>
    <xsd:import namespace="http://schemas.microsoft.com/sharepoint/v3/fields"/>
    <xsd:import namespace="2cd29834-41a2-4a3f-b9cc-2458a4abdfb1"/>
    <xsd:import namespace="1f635352-b2be-4293-85a6-6fe80191b1bb"/>
    <xsd:element name="properties">
      <xsd:complexType>
        <xsd:sequence>
          <xsd:element name="documentManagement">
            <xsd:complexType>
              <xsd:all>
                <xsd:element ref="ns2:Document_x0020_Creation_x0020_Date" minOccurs="0"/>
                <xsd:element ref="ns2:Creator" minOccurs="0"/>
                <xsd:element ref="ns2:EPA_x0020_Office" minOccurs="0"/>
                <xsd:element ref="ns2:Record" minOccurs="0"/>
                <xsd:element ref="ns3:CategoryDescription" minOccurs="0"/>
                <xsd:element ref="ns2:Identifier" minOccurs="0"/>
                <xsd:element ref="ns2:EPA_x0020_Contributor" minOccurs="0"/>
                <xsd:element ref="ns2:External_x0020_Contributor" minOccurs="0"/>
                <xsd:element ref="ns4:_Coverage" minOccurs="0"/>
                <xsd:element ref="ns2:EPA_x0020_Related_x0020_Documents" minOccurs="0"/>
                <xsd:element ref="ns4:_Source" minOccurs="0"/>
                <xsd:element ref="ns2:Rights" minOccurs="0"/>
                <xsd:element ref="ns1:Language" minOccurs="0"/>
                <xsd:element ref="ns2:j747ac98061d40f0aa7bd47e1db5675d" minOccurs="0"/>
                <xsd:element ref="ns2:TaxKeywordTaxHTField" minOccurs="0"/>
                <xsd:element ref="ns2:TaxCatchAllLabel" minOccurs="0"/>
                <xsd:element ref="ns2:TaxCatchAll" minOccurs="0"/>
                <xsd:element ref="ns2:e3f09c3df709400db2417a7161762d62" minOccurs="0"/>
                <xsd:element ref="ns5:SharedWithUsers" minOccurs="0"/>
                <xsd:element ref="ns5:SharingHintHash" minOccurs="0"/>
                <xsd:element ref="ns5:SharedWithDetails" minOccurs="0"/>
                <xsd:element ref="ns5:LastSharedByUser" minOccurs="0"/>
                <xsd:element ref="ns5:LastSharedByTime" minOccurs="0"/>
                <xsd:element ref="ns6:MediaServiceMetadata" minOccurs="0"/>
                <xsd:element ref="ns6: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17" nillable="true" ma:displayName="Language" ma:default="English" ma:description="Select the document language from the drop down." ma:format="Dropdown" ma:internalName="Language" ma:readOnly="false">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element>
  </xsd:schema>
  <xsd:schema xmlns:xsd="http://www.w3.org/2001/XMLSchema" xmlns:xs="http://www.w3.org/2001/XMLSchema" xmlns:dms="http://schemas.microsoft.com/office/2006/documentManagement/types" xmlns:pc="http://schemas.microsoft.com/office/infopath/2007/PartnerControls" targetNamespace="4ffa91fb-a0ff-4ac5-b2db-65c790d184a4" elementFormDefault="qualified">
    <xsd:import namespace="http://schemas.microsoft.com/office/2006/documentManagement/types"/>
    <xsd:import namespace="http://schemas.microsoft.com/office/infopath/2007/PartnerControls"/>
    <xsd:element name="Document_x0020_Creation_x0020_Date" ma:index="2" nillable="true" ma:displayName="Document Date" ma:default="[today]" ma:description="Enter the date this document was last modified. The upload date has been entered by default." ma:format="DateOnly" ma:internalName="Document_x0020_Creation_x0020_Date" ma:readOnly="false">
      <xsd:simpleType>
        <xsd:restriction base="dms:DateTime"/>
      </xsd:simpleType>
    </xsd:element>
    <xsd:element name="Creator" ma:index="3" nillable="true" ma:displayName="Creator" ma:description="Enter the person primarily responsible for the document. The name of the person uploading the document has been entered by default." ma:list="UserInfo" ma:SharePointGroup="0" ma:internalName="Creato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PA_x0020_Office" ma:index="4" nillable="true" ma:displayName="EPA Office" ma:description="Enter the EPA organization primarily responsible for the document. The office of the person uploading the document has been entered by default." ma:internalName="EPA_x0020_Office">
      <xsd:simpleType>
        <xsd:restriction base="dms:Text">
          <xsd:maxLength value="255"/>
        </xsd:restriction>
      </xsd:simpleType>
    </xsd:element>
    <xsd:element name="Record" ma:index="5" nillable="true" ma:displayName="Record" ma:default="Shared" ma:description="For documents that provide evidence of EPA decisions and actions, select &quot;Shared&quot; (open access) or &quot;Private&quot; (restricted access)." ma:format="Dropdown" ma:internalName="Record">
      <xsd:simpleType>
        <xsd:restriction base="dms:Choice">
          <xsd:enumeration value="None"/>
          <xsd:enumeration value="Shared"/>
          <xsd:enumeration value="Private"/>
        </xsd:restriction>
      </xsd:simpleType>
    </xsd:element>
    <xsd:element name="Identifier" ma:index="9" nillable="true" ma:displayName="Identifier" ma:description="Enter all EPA identification numbers applicable to this document, one on each line." ma:internalName="Identifier" ma:readOnly="false">
      <xsd:simpleType>
        <xsd:restriction base="dms:Note">
          <xsd:maxLength value="255"/>
        </xsd:restriction>
      </xsd:simpleType>
    </xsd:element>
    <xsd:element name="EPA_x0020_Contributor" ma:index="11" nillable="true" ma:displayName="EPA Contributor" ma:description="Enter an EPA person who contributed to the creation of the document but is not the primary author." ma:list="UserInfo" ma:SharePointGroup="0" ma:internalName="EPA_x0020_Contributo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xternal_x0020_Contributor" ma:index="12" nillable="true" ma:displayName="External Contributor" ma:description="Enter a non-EPA person who contributed to the creation of the document but is not the primary author." ma:internalName="External_x0020_Contributor" ma:readOnly="false">
      <xsd:simpleType>
        <xsd:restriction base="dms:Note">
          <xsd:maxLength value="255"/>
        </xsd:restriction>
      </xsd:simpleType>
    </xsd:element>
    <xsd:element name="EPA_x0020_Related_x0020_Documents" ma:index="14" nillable="true" ma:displayName="Other Related Documents" ma:description="Enter any related document." ma:internalName="EPA_x0020_Related_x0020_Documents">
      <xsd:simpleType>
        <xsd:restriction base="dms:Note">
          <xsd:maxLength value="255"/>
        </xsd:restriction>
      </xsd:simpleType>
    </xsd:element>
    <xsd:element name="Rights" ma:index="16" nillable="true" ma:displayName="Rights" ma:description="Enter information about intellectual property rights held over the document (e.g. copyright, patent, trademark)." ma:internalName="Rights" ma:readOnly="false">
      <xsd:simpleType>
        <xsd:restriction base="dms:Note">
          <xsd:maxLength value="255"/>
        </xsd:restriction>
      </xsd:simpleType>
    </xsd:element>
    <xsd:element name="j747ac98061d40f0aa7bd47e1db5675d" ma:index="19" nillable="true" ma:taxonomy="true" ma:internalName="j747ac98061d40f0aa7bd47e1db5675d" ma:taxonomyFieldName="Document_x0020_Type" ma:displayName="Document Type" ma:readOnly="false" ma:default="" ma:fieldId="{3747ac98-061d-40f0-aa7b-d47e1db5675d}" ma:sspId="29f62856-1543-49d4-a736-4569d363f533" ma:termSetId="e06cd6a9-a175-4da0-81cb-8dba7aa394ab" ma:anchorId="00000000-0000-0000-0000-000000000000" ma:open="false" ma:isKeyword="false">
      <xsd:complexType>
        <xsd:sequence>
          <xsd:element ref="pc:Terms" minOccurs="0" maxOccurs="1"/>
        </xsd:sequence>
      </xsd:complexType>
    </xsd:element>
    <xsd:element name="TaxKeywordTaxHTField" ma:index="21" nillable="true" ma:taxonomy="true" ma:internalName="TaxKeywordTaxHTField" ma:taxonomyFieldName="TaxKeyword" ma:displayName="Enterprise Keywords" ma:readOnly="false" ma:fieldId="{23f27201-bee3-471e-b2e7-b64fd8b7ca38}" ma:taxonomyMulti="true" ma:sspId="29f62856-1543-49d4-a736-4569d363f533" ma:termSetId="00000000-0000-0000-0000-000000000000" ma:anchorId="00000000-0000-0000-0000-000000000000" ma:open="true" ma:isKeyword="true">
      <xsd:complexType>
        <xsd:sequence>
          <xsd:element ref="pc:Terms" minOccurs="0" maxOccurs="1"/>
        </xsd:sequence>
      </xsd:complexType>
    </xsd:element>
    <xsd:element name="TaxCatchAllLabel" ma:index="23" nillable="true" ma:displayName="Taxonomy Catch All Column1" ma:description="" ma:hidden="true" ma:list="{f4a55188-8747-4148-b735-812f52dff189}" ma:internalName="TaxCatchAllLabel" ma:readOnly="true" ma:showField="CatchAllDataLabel" ma:web="857308bd-36ec-417c-ac2d-b4e1e7c71c2e">
      <xsd:complexType>
        <xsd:complexContent>
          <xsd:extension base="dms:MultiChoiceLookup">
            <xsd:sequence>
              <xsd:element name="Value" type="dms:Lookup" maxOccurs="unbounded" minOccurs="0" nillable="true"/>
            </xsd:sequence>
          </xsd:extension>
        </xsd:complexContent>
      </xsd:complexType>
    </xsd:element>
    <xsd:element name="TaxCatchAll" ma:index="24" nillable="true" ma:displayName="Taxonomy Catch All Column" ma:description="" ma:hidden="true" ma:list="{f4a55188-8747-4148-b735-812f52dff189}" ma:internalName="TaxCatchAll" ma:showField="CatchAllData" ma:web="857308bd-36ec-417c-ac2d-b4e1e7c71c2e">
      <xsd:complexType>
        <xsd:complexContent>
          <xsd:extension base="dms:MultiChoiceLookup">
            <xsd:sequence>
              <xsd:element name="Value" type="dms:Lookup" maxOccurs="unbounded" minOccurs="0" nillable="true"/>
            </xsd:sequence>
          </xsd:extension>
        </xsd:complexContent>
      </xsd:complexType>
    </xsd:element>
    <xsd:element name="e3f09c3df709400db2417a7161762d62" ma:index="28" nillable="true" ma:taxonomy="true" ma:internalName="e3f09c3df709400db2417a7161762d62" ma:taxonomyFieldName="EPA_x0020_Subject" ma:displayName="EPA Subject" ma:readOnly="false" ma:default="" ma:fieldId="{e3f09c3d-f709-400d-b241-7a7161762d62}" ma:taxonomyMulti="true" ma:sspId="29f62856-1543-49d4-a736-4569d363f533" ma:termSetId="7a3d4ae0-7e62-45a2-a406-c6a8a6a8eee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6" nillable="true" ma:displayName="Description" ma:description="Enter a brief description." ma:internalName="CategoryDescription"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Coverage" ma:index="13" nillable="true" ma:displayName="Coverage" ma:description="Enter the geographic location, jurisdiction, or time period for which the document is relevant." ma:internalName="_Coverage" ma:readOnly="false">
      <xsd:simpleType>
        <xsd:restriction base="dms:Text">
          <xsd:maxLength value="255"/>
        </xsd:restriction>
      </xsd:simpleType>
    </xsd:element>
    <xsd:element name="_Source" ma:index="15" nillable="true" ma:displayName="Source" ma:description="Enter a source from which the document is derived." ma:internalName="_Source"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d29834-41a2-4a3f-b9cc-2458a4abdfb1" elementFormDefault="qualified">
    <xsd:import namespace="http://schemas.microsoft.com/office/2006/documentManagement/types"/>
    <xsd:import namespace="http://schemas.microsoft.com/office/infopath/2007/PartnerControls"/>
    <xsd:element name="SharedWithUsers" ma:index="2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30" nillable="true" ma:displayName="Sharing Hint Hash" ma:internalName="SharingHintHash" ma:readOnly="true">
      <xsd:simpleType>
        <xsd:restriction base="dms:Text"/>
      </xsd:simpleType>
    </xsd:element>
    <xsd:element name="SharedWithDetails" ma:index="31" nillable="true" ma:displayName="Shared With Details" ma:internalName="SharedWithDetails" ma:readOnly="true">
      <xsd:simpleType>
        <xsd:restriction base="dms:Note">
          <xsd:maxLength value="255"/>
        </xsd:restriction>
      </xsd:simpleType>
    </xsd:element>
    <xsd:element name="LastSharedByUser" ma:index="32" nillable="true" ma:displayName="Last Shared By User" ma:description="" ma:internalName="LastSharedByUser" ma:readOnly="true">
      <xsd:simpleType>
        <xsd:restriction base="dms:Note">
          <xsd:maxLength value="255"/>
        </xsd:restriction>
      </xsd:simpleType>
    </xsd:element>
    <xsd:element name="LastSharedByTime" ma:index="33"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f635352-b2be-4293-85a6-6fe80191b1bb" elementFormDefault="qualified">
    <xsd:import namespace="http://schemas.microsoft.com/office/2006/documentManagement/types"/>
    <xsd:import namespace="http://schemas.microsoft.com/office/infopath/2007/PartnerControls"/>
    <xsd:element name="MediaServiceMetadata" ma:index="34" nillable="true" ma:displayName="MediaServiceMetadata" ma:description="" ma:hidden="true" ma:internalName="MediaServiceMetadata" ma:readOnly="true">
      <xsd:simpleType>
        <xsd:restriction base="dms:Note"/>
      </xsd:simpleType>
    </xsd:element>
    <xsd:element name="MediaServiceFastMetadata" ma:index="35"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Source xmlns="http://schemas.microsoft.com/sharepoint/v3/fields" xsi:nil="true"/>
    <Language xmlns="http://schemas.microsoft.com/sharepoint/v3">English</Language>
    <j747ac98061d40f0aa7bd47e1db5675d xmlns="4ffa91fb-a0ff-4ac5-b2db-65c790d184a4">
      <Terms xmlns="http://schemas.microsoft.com/office/infopath/2007/PartnerControls"/>
    </j747ac98061d40f0aa7bd47e1db5675d>
    <External_x0020_Contributor xmlns="4ffa91fb-a0ff-4ac5-b2db-65c790d184a4" xsi:nil="true"/>
    <TaxKeywordTaxHTField xmlns="4ffa91fb-a0ff-4ac5-b2db-65c790d184a4">
      <Terms xmlns="http://schemas.microsoft.com/office/infopath/2007/PartnerControls"/>
    </TaxKeywordTaxHTField>
    <Record xmlns="4ffa91fb-a0ff-4ac5-b2db-65c790d184a4">Shared</Record>
    <Rights xmlns="4ffa91fb-a0ff-4ac5-b2db-65c790d184a4" xsi:nil="true"/>
    <Document_x0020_Creation_x0020_Date xmlns="4ffa91fb-a0ff-4ac5-b2db-65c790d184a4">2018-05-01T04:00:00+00:00</Document_x0020_Creation_x0020_Date>
    <EPA_x0020_Office xmlns="4ffa91fb-a0ff-4ac5-b2db-65c790d184a4">OLEM-OEM-RID</EPA_x0020_Office>
    <CategoryDescription xmlns="http://schemas.microsoft.com/sharepoint.v3" xsi:nil="true"/>
    <Identifier xmlns="4ffa91fb-a0ff-4ac5-b2db-65c790d184a4" xsi:nil="true"/>
    <_Coverage xmlns="http://schemas.microsoft.com/sharepoint/v3/fields" xsi:nil="true"/>
    <Creator xmlns="4ffa91fb-a0ff-4ac5-b2db-65c790d184a4">
      <UserInfo>
        <DisplayName>Belke, Jim</DisplayName>
        <AccountId>616</AccountId>
        <AccountType/>
      </UserInfo>
    </Creator>
    <EPA_x0020_Related_x0020_Documents xmlns="4ffa91fb-a0ff-4ac5-b2db-65c790d184a4" xsi:nil="true"/>
    <EPA_x0020_Contributor xmlns="4ffa91fb-a0ff-4ac5-b2db-65c790d184a4">
      <UserInfo>
        <DisplayName/>
        <AccountId xsi:nil="true"/>
        <AccountType/>
      </UserInfo>
    </EPA_x0020_Contributor>
    <TaxCatchAll xmlns="4ffa91fb-a0ff-4ac5-b2db-65c790d184a4"/>
    <SharedWithUsers xmlns="2cd29834-41a2-4a3f-b9cc-2458a4abdfb1">
      <UserInfo>
        <DisplayName>Belke, Jim</DisplayName>
        <AccountId>616</AccountId>
        <AccountType/>
      </UserInfo>
      <UserInfo>
        <DisplayName>Franklin, Kathy</DisplayName>
        <AccountId>427</AccountId>
        <AccountType/>
      </UserInfo>
      <UserInfo>
        <DisplayName>Bosecker, Elizabeth</DisplayName>
        <AccountId>461</AccountId>
        <AccountType/>
      </UserInfo>
      <UserInfo>
        <DisplayName>Jennings, Kim</DisplayName>
        <AccountId>195</AccountId>
        <AccountType/>
      </UserInfo>
      <UserInfo>
        <DisplayName>Gerardin, Margaret</DisplayName>
        <AccountId>617</AccountId>
        <AccountType/>
      </UserInfo>
      <UserInfo>
        <DisplayName>Cogliano, Gerain</DisplayName>
        <AccountId>660</AccountId>
        <AccountType/>
      </UserInfo>
      <UserInfo>
        <DisplayName>Free, Laura</DisplayName>
        <AccountId>1209</AccountId>
        <AccountType/>
      </UserInfo>
      <UserInfo>
        <DisplayName>Farber, Glenn</DisplayName>
        <AccountId>663</AccountId>
        <AccountType/>
      </UserInfo>
      <UserInfo>
        <DisplayName>Yonce, Stacey</DisplayName>
        <AccountId>1876</AccountId>
        <AccountType/>
      </UserInfo>
      <UserInfo>
        <DisplayName>Matthiessen, Craig</DisplayName>
        <AccountId>426</AccountId>
        <AccountType/>
      </UserInfo>
    </SharedWithUsers>
    <e3f09c3df709400db2417a7161762d62 xmlns="4ffa91fb-a0ff-4ac5-b2db-65c790d184a4">
      <Terms xmlns="http://schemas.microsoft.com/office/infopath/2007/PartnerControls"/>
    </e3f09c3df709400db2417a7161762d62>
  </documentManagement>
</p:properties>
</file>

<file path=customXml/item4.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A0EB4919-D054-4CC7-AE58-F9F30396EA4E}">
  <ds:schemaRefs>
    <ds:schemaRef ds:uri="http://schemas.microsoft.com/sharepoint/v3/contenttype/forms"/>
  </ds:schemaRefs>
</ds:datastoreItem>
</file>

<file path=customXml/itemProps2.xml><?xml version="1.0" encoding="utf-8"?>
<ds:datastoreItem xmlns:ds="http://schemas.openxmlformats.org/officeDocument/2006/customXml" ds:itemID="{4C11ABD1-71C5-4113-9937-21BBD10D0F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ffa91fb-a0ff-4ac5-b2db-65c790d184a4"/>
    <ds:schemaRef ds:uri="http://schemas.microsoft.com/sharepoint.v3"/>
    <ds:schemaRef ds:uri="http://schemas.microsoft.com/sharepoint/v3/fields"/>
    <ds:schemaRef ds:uri="2cd29834-41a2-4a3f-b9cc-2458a4abdfb1"/>
    <ds:schemaRef ds:uri="1f635352-b2be-4293-85a6-6fe80191b1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B94D965-70F8-456C-9F4F-D6A396BD2457}">
  <ds:schemaRefs>
    <ds:schemaRef ds:uri="http://purl.org/dc/elements/1.1/"/>
    <ds:schemaRef ds:uri="http://schemas.microsoft.com/office/2006/metadata/properties"/>
    <ds:schemaRef ds:uri="http://schemas.microsoft.com/sharepoint/v3/fields"/>
    <ds:schemaRef ds:uri="http://schemas.openxmlformats.org/package/2006/metadata/core-properties"/>
    <ds:schemaRef ds:uri="2cd29834-41a2-4a3f-b9cc-2458a4abdfb1"/>
    <ds:schemaRef ds:uri="http://schemas.microsoft.com/office/2006/documentManagement/types"/>
    <ds:schemaRef ds:uri="http://purl.org/dc/terms/"/>
    <ds:schemaRef ds:uri="http://schemas.microsoft.com/office/infopath/2007/PartnerControls"/>
    <ds:schemaRef ds:uri="1f635352-b2be-4293-85a6-6fe80191b1bb"/>
    <ds:schemaRef ds:uri="http://purl.org/dc/dcmitype/"/>
    <ds:schemaRef ds:uri="http://schemas.microsoft.com/sharepoint.v3"/>
    <ds:schemaRef ds:uri="4ffa91fb-a0ff-4ac5-b2db-65c790d184a4"/>
    <ds:schemaRef ds:uri="http://schemas.microsoft.com/sharepoint/v3"/>
    <ds:schemaRef ds:uri="http://www.w3.org/XML/1998/namespace"/>
  </ds:schemaRefs>
</ds:datastoreItem>
</file>

<file path=customXml/itemProps4.xml><?xml version="1.0" encoding="utf-8"?>
<ds:datastoreItem xmlns:ds="http://schemas.openxmlformats.org/officeDocument/2006/customXml" ds:itemID="{F51EB9B3-BACA-4A2A-8D7F-0BFF8D2EB87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Retrospect</Template>
  <TotalTime>12066</TotalTime>
  <Words>3161</Words>
  <Application>Microsoft Office PowerPoint</Application>
  <PresentationFormat>On-screen Show (4:3)</PresentationFormat>
  <Paragraphs>458</Paragraphs>
  <Slides>23</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Courier New</vt:lpstr>
      <vt:lpstr>Symbol</vt:lpstr>
      <vt:lpstr>Times New Roman</vt:lpstr>
      <vt:lpstr>Wingdings</vt:lpstr>
      <vt:lpstr>Retrospect</vt:lpstr>
      <vt:lpstr>RMP Amendments Reconsideration Proposed Rule </vt:lpstr>
      <vt:lpstr>Agenda</vt:lpstr>
      <vt:lpstr>Risk Management Program rule</vt:lpstr>
      <vt:lpstr>Program levels</vt:lpstr>
      <vt:lpstr>Program level comparison</vt:lpstr>
      <vt:lpstr>Recent changes to RMP rule</vt:lpstr>
      <vt:lpstr>Overview of 2017 Amendments rule</vt:lpstr>
      <vt:lpstr>Petitions for reconsideration</vt:lpstr>
      <vt:lpstr>Delay rule &amp; litigation</vt:lpstr>
      <vt:lpstr>Proposed Reconsideration rule</vt:lpstr>
      <vt:lpstr>Local Emergency Coordination</vt:lpstr>
      <vt:lpstr>Proposed modification to Local Emergency Coordination</vt:lpstr>
      <vt:lpstr>Exercises</vt:lpstr>
      <vt:lpstr>Proposed modifications to Exercises</vt:lpstr>
      <vt:lpstr> Information sharing</vt:lpstr>
      <vt:lpstr> Proposed modifications to Information sharing</vt:lpstr>
      <vt:lpstr>Compliance dates</vt:lpstr>
      <vt:lpstr>How could this proposed rule impact state and local governments?</vt:lpstr>
      <vt:lpstr>Universe of affected state and local governments</vt:lpstr>
      <vt:lpstr>RMP Reconsideration Proposed Rule and E.O. 13132: Federalism</vt:lpstr>
      <vt:lpstr>RMP Reconsideration Proposal - estimated costs (millions, 2015 dollars)</vt:lpstr>
      <vt:lpstr>Status of RMP Reconsideration Proposed Rule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RMP Reconsideration Proposed Rule</dc:title>
  <dc:creator>EPA</dc:creator>
  <cp:keywords/>
  <cp:lastModifiedBy>Belke, Jim</cp:lastModifiedBy>
  <cp:revision>894</cp:revision>
  <cp:lastPrinted>2018-03-13T18:08:55Z</cp:lastPrinted>
  <dcterms:created xsi:type="dcterms:W3CDTF">2015-06-17T17:35:23Z</dcterms:created>
  <dcterms:modified xsi:type="dcterms:W3CDTF">2018-05-16T19:45:46Z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0x01010096FC006FB921C642B116636844B69CCB</vt:lpwstr>
  </property>
  <property fmtid="{D5CDD505-2E9C-101B-9397-08002B2CF9AE}" pid="3" name="TaxKeyword">
    <vt:lpwstr/>
  </property>
  <property fmtid="{D5CDD505-2E9C-101B-9397-08002B2CF9AE}" pid="4" name="Document Type">
    <vt:lpwstr/>
  </property>
  <property fmtid="{D5CDD505-2E9C-101B-9397-08002B2CF9AE}" pid="5" name="EPA Subject">
    <vt:lpwstr/>
  </property>
  <property fmtid="{D5CDD505-2E9C-101B-9397-08002B2CF9AE}" pid="6" name="e3f09c3df709400db2417a7161762d62">
    <vt:lpwstr/>
  </property>
</Properties>
</file>