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FF85FF"/>
    <a:srgbClr val="FF9300"/>
    <a:srgbClr val="660033"/>
    <a:srgbClr val="00FF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79"/>
    <p:restoredTop sz="92756"/>
  </p:normalViewPr>
  <p:slideViewPr>
    <p:cSldViewPr snapToGrid="0" snapToObjects="1">
      <p:cViewPr varScale="1">
        <p:scale>
          <a:sx n="113" d="100"/>
          <a:sy n="113" d="100"/>
        </p:scale>
        <p:origin x="17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09636-BBF0-5843-844A-062A33352A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2721E0-5594-3340-BC59-EE06B41303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7BA10-03E1-DF43-B82E-70CA69CF0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E98-C264-134C-87AE-8B50580567E1}" type="datetimeFigureOut">
              <a:rPr lang="en-US" smtClean="0"/>
              <a:t>2/11/19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3EC6A-C068-A940-BE41-B418F773D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A9BD8-808F-414B-926B-A2A71484B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D117-7892-FB49-8D4E-66FB4D38C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266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89D19-D915-6847-9C38-0E44083F1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40DD35-8EC6-8047-8777-D9FA0DD65E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9DCD9-E329-634B-B479-FDF71FADD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E98-C264-134C-87AE-8B50580567E1}" type="datetimeFigureOut">
              <a:rPr lang="en-US" smtClean="0"/>
              <a:t>2/11/19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CB186-C35A-1542-8CB4-2C355B5A3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F65F9-BBDA-FE47-BD18-A87705A3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D117-7892-FB49-8D4E-66FB4D38C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19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18EBA1-B957-3348-B5BF-B1CCB47C95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4192D0-4132-D94C-AD28-B9FB3BC88C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2B76F-F5A3-E841-BA57-051637595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E98-C264-134C-87AE-8B50580567E1}" type="datetimeFigureOut">
              <a:rPr lang="en-US" smtClean="0"/>
              <a:t>2/11/19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4113D8-F16F-CB44-86A9-5B8066669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94BE31-CF58-2F4E-A349-67009B04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D117-7892-FB49-8D4E-66FB4D38C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9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CFF72-1085-7840-AB39-8B2190B83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53D10-4017-AC4F-AF25-7E8231060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5171E-CD8A-BF44-9505-80DBF23A4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E98-C264-134C-87AE-8B50580567E1}" type="datetimeFigureOut">
              <a:rPr lang="en-US" smtClean="0"/>
              <a:t>2/11/19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BF964-A859-D94A-AD70-5E3A02730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0A5C2-DDF5-954C-814A-4ADBDF533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D117-7892-FB49-8D4E-66FB4D38C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89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705D3-55D2-5D46-AD36-F7A758EB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D98D04-A8D7-7C44-846F-50EA6DBCCF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F8CE88-9A4C-B24D-8D4A-F55D1E81D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E98-C264-134C-87AE-8B50580567E1}" type="datetimeFigureOut">
              <a:rPr lang="en-US" smtClean="0"/>
              <a:t>2/11/19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7CC5B-33BF-3E42-8478-C6FE523DE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53D946-D6A6-6F47-9233-A5D542565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D117-7892-FB49-8D4E-66FB4D38C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4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8D81D-C81C-C143-A42C-BC3170193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11BB7-78A2-7142-B168-B9156F89BE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ABE4E8-EED9-4240-B775-A77C46F050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E6C24-0D2B-DC40-BBCE-CC420A88A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E98-C264-134C-87AE-8B50580567E1}" type="datetimeFigureOut">
              <a:rPr lang="en-US" smtClean="0"/>
              <a:t>2/11/19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79260-9DA5-E845-A28B-31413F99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2F1C34-6B6B-9F4C-9800-A61A765D9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D117-7892-FB49-8D4E-66FB4D38C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011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D2ABA-864E-2D4D-9354-80EDC113E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3B51F6-8EF4-694A-8526-B99E2B955C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E88F8-008B-1C4E-A2E8-2D7498898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F7BD0F-D1A9-264A-BBBA-F97856407F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10289E-4921-E74E-80F8-BCCD639CF6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ACEFE5-F5D9-4B4D-920A-F5095A722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E98-C264-134C-87AE-8B50580567E1}" type="datetimeFigureOut">
              <a:rPr lang="en-US" smtClean="0"/>
              <a:t>2/11/19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4D8C44-F8D0-E945-8560-792D7B1F5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F60194-3B2D-3C4C-A163-CE653E05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D117-7892-FB49-8D4E-66FB4D38C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68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2B3A0-F967-CC44-8A20-0042C7E3F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B51E5F-9071-F146-8B7D-6159414A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E98-C264-134C-87AE-8B50580567E1}" type="datetimeFigureOut">
              <a:rPr lang="en-US" smtClean="0"/>
              <a:t>2/11/19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75B235-E120-BB4B-887A-07C35156A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107DD6-FEB1-AE40-BA5D-2284274B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D117-7892-FB49-8D4E-66FB4D38C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204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68E361-9116-4942-A3D1-D8046571E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E98-C264-134C-87AE-8B50580567E1}" type="datetimeFigureOut">
              <a:rPr lang="en-US" smtClean="0"/>
              <a:t>2/11/19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982ABA-0156-0848-AB88-EADF003F6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B9ACE-A8C1-3E4B-B232-82EBE7335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D117-7892-FB49-8D4E-66FB4D38C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19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4AB67-E0BF-1A4C-943E-3A9D3A02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AB5D6-D150-2548-8177-9A1D0ED2F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29BACF-A72F-6D48-BB83-A1B2258C9F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FB7DFD-04CD-A84D-AA11-07828974E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E98-C264-134C-87AE-8B50580567E1}" type="datetimeFigureOut">
              <a:rPr lang="en-US" smtClean="0"/>
              <a:t>2/11/19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238C81-ACEA-3B43-908D-430599305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5FCC68-872E-904F-875A-B82DCFFE9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D117-7892-FB49-8D4E-66FB4D38C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080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4ABBF-253B-6B4D-ABCD-A3543DB64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616C65-0AAB-994D-9421-3D639C24A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18BBE1-6DB7-974B-BECD-4A387A5A2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40170A-4264-1442-B7F4-1980BE27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E98-C264-134C-87AE-8B50580567E1}" type="datetimeFigureOut">
              <a:rPr lang="en-US" smtClean="0"/>
              <a:t>2/11/19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C3B961-03CB-5C46-ABC5-AF570F13B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AB7A4-A877-D743-8D2A-E647922E1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D117-7892-FB49-8D4E-66FB4D38C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349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B15BE0-2981-D74C-AE50-2BB8A3CB6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0B8EA8-47E0-4F4D-8BF7-ED735607B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41770-A2AA-1746-9827-A48D2F4FF1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73E98-C264-134C-87AE-8B50580567E1}" type="datetimeFigureOut">
              <a:rPr lang="en-US" smtClean="0"/>
              <a:t>2/11/19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EE8B4-901F-8049-922E-8E028D3CE5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502F9-DFCF-444C-BDA9-D4532D31C8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FD117-7892-FB49-8D4E-66FB4D38C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958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6CE0C-5C97-EE4E-91DE-2E34B459A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75379"/>
            <a:ext cx="9144000" cy="879652"/>
          </a:xfrm>
        </p:spPr>
        <p:txBody>
          <a:bodyPr>
            <a:normAutofit fontScale="90000"/>
          </a:bodyPr>
          <a:lstStyle/>
          <a:p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Control of Hazardous Energy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741A13-B66D-244D-A09A-4B2E0D7177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05867"/>
            <a:ext cx="9144000" cy="2096910"/>
          </a:xfrm>
        </p:spPr>
        <p:txBody>
          <a:bodyPr>
            <a:normAutofit/>
          </a:bodyPr>
          <a:lstStyle/>
          <a:p>
            <a:r>
              <a:rPr lang="en-US" sz="3600" b="1" dirty="0"/>
              <a:t>Lockout / Tagout (LOTO)</a:t>
            </a:r>
          </a:p>
          <a:p>
            <a:endParaRPr lang="en-US" sz="3600" b="1" dirty="0"/>
          </a:p>
          <a:p>
            <a:r>
              <a:rPr lang="en-US" sz="3600" b="1" dirty="0">
                <a:solidFill>
                  <a:srgbClr val="FF0000"/>
                </a:solidFill>
              </a:rPr>
              <a:t>AFFECTED EMPLOYEES</a:t>
            </a:r>
          </a:p>
          <a:p>
            <a:endParaRPr lang="en-US" sz="3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5ECBED-CA1F-A14A-8D86-793FB3EA8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002" y="417689"/>
            <a:ext cx="4561995" cy="260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49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9E80A-38DC-D24D-A71C-E07D0A5FE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717867" cy="855308"/>
          </a:xfrm>
        </p:spPr>
        <p:txBody>
          <a:bodyPr/>
          <a:lstStyle/>
          <a:p>
            <a:r>
              <a:rPr lang="en-US" b="1" dirty="0">
                <a:latin typeface="+mn-lt"/>
              </a:rPr>
              <a:t>Who is an “Affected Person”?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6CE75-577C-7740-BC6D-891C4EA91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55308"/>
            <a:ext cx="12192000" cy="60026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 Person (including Temps and Contractors) whose job requires him/her to operate or use a machine or equipment on which </a:t>
            </a:r>
            <a:r>
              <a:rPr lang="en-US" sz="3200" b="1" dirty="0"/>
              <a:t>SERVICING</a:t>
            </a:r>
            <a:r>
              <a:rPr lang="en-US" sz="3200" dirty="0"/>
              <a:t> and/or </a:t>
            </a:r>
            <a:r>
              <a:rPr lang="en-US" sz="3200" b="1" dirty="0"/>
              <a:t>MAINTENANCE</a:t>
            </a:r>
            <a:r>
              <a:rPr lang="en-US" sz="3200" dirty="0"/>
              <a:t> is being performed under lockout or tagout, or whose job requires him/her to work in an area in which such servicing or maintenance is being performed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3200" dirty="0"/>
              <a:t>An </a:t>
            </a:r>
            <a:r>
              <a:rPr lang="en-US" sz="3200" b="1" dirty="0"/>
              <a:t>AFFECTED PERSON </a:t>
            </a:r>
            <a:r>
              <a:rPr lang="en-US" sz="3200" dirty="0"/>
              <a:t>is someone who operates machines/equipment during </a:t>
            </a:r>
            <a:r>
              <a:rPr lang="en-US" sz="3200" b="1" dirty="0">
                <a:solidFill>
                  <a:srgbClr val="0432FF"/>
                </a:solidFill>
              </a:rPr>
              <a:t>NORMAL PRODUCTION</a:t>
            </a:r>
            <a:endParaRPr lang="en-US" sz="3200" dirty="0"/>
          </a:p>
          <a:p>
            <a:pPr marL="0" indent="0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3200" i="1" dirty="0"/>
              <a:t>If something happens and a guard or safety device needs to be remove/defeated to perform a servicing or maintenance task, then an </a:t>
            </a:r>
            <a:r>
              <a:rPr lang="en-US" sz="3200" b="1" i="1" dirty="0">
                <a:solidFill>
                  <a:srgbClr val="FF0000"/>
                </a:solidFill>
              </a:rPr>
              <a:t>AUTHORIZED PERSON</a:t>
            </a:r>
            <a:r>
              <a:rPr lang="en-US" sz="3200" b="1" i="1" dirty="0"/>
              <a:t> </a:t>
            </a:r>
            <a:r>
              <a:rPr lang="en-US" sz="3200" i="1" dirty="0"/>
              <a:t>will lockout the energy sources, thus the person who was running the machine will be “AFFECTED” by the LOTO</a:t>
            </a:r>
            <a:endParaRPr lang="en-US" sz="32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55833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6F72C-C8F4-4145-B1DB-830B441A8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1015133" cy="824089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Who is an “Authorized Person”?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9C72D-EA2B-8343-AF64-48BA4F832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24088"/>
            <a:ext cx="12192000" cy="603391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/>
              <a:t>A person who </a:t>
            </a:r>
            <a:r>
              <a:rPr lang="en-US" sz="3200" b="1" dirty="0"/>
              <a:t>LOCKS OUT (</a:t>
            </a:r>
            <a:r>
              <a:rPr lang="en-US" sz="3200" dirty="0"/>
              <a:t>or Tags Out</a:t>
            </a:r>
            <a:r>
              <a:rPr lang="en-US" sz="3200" b="1" dirty="0"/>
              <a:t>) </a:t>
            </a:r>
            <a:r>
              <a:rPr lang="en-US" sz="3200" dirty="0"/>
              <a:t>machines or equipment in order to perform </a:t>
            </a:r>
            <a:r>
              <a:rPr lang="en-US" sz="3200" b="1" dirty="0">
                <a:solidFill>
                  <a:srgbClr val="0432FF"/>
                </a:solidFill>
              </a:rPr>
              <a:t>SERVICING</a:t>
            </a:r>
            <a:r>
              <a:rPr lang="en-US" sz="3200" dirty="0"/>
              <a:t> and/or </a:t>
            </a:r>
            <a:r>
              <a:rPr lang="en-US" sz="3200" b="1" dirty="0">
                <a:solidFill>
                  <a:srgbClr val="0432FF"/>
                </a:solidFill>
              </a:rPr>
              <a:t>MAINTENANCE</a:t>
            </a:r>
            <a:r>
              <a:rPr lang="en-US" sz="3200" dirty="0"/>
              <a:t> on that machine/equipment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/>
              <a:t>An </a:t>
            </a:r>
            <a:r>
              <a:rPr lang="en-US" sz="3200" u="sng" dirty="0"/>
              <a:t>AFFECTED PERSON</a:t>
            </a:r>
            <a:r>
              <a:rPr lang="en-US" sz="3200" dirty="0"/>
              <a:t> becomes an </a:t>
            </a:r>
            <a:r>
              <a:rPr lang="en-US" sz="3200" u="sng" dirty="0"/>
              <a:t>AUTHORIZED PERSON</a:t>
            </a:r>
            <a:r>
              <a:rPr lang="en-US" sz="3200" dirty="0"/>
              <a:t> when their duties include performing </a:t>
            </a:r>
            <a:r>
              <a:rPr lang="en-US" sz="3200" b="1" dirty="0">
                <a:solidFill>
                  <a:srgbClr val="0432FF"/>
                </a:solidFill>
              </a:rPr>
              <a:t>SERVICING</a:t>
            </a:r>
            <a:r>
              <a:rPr lang="en-US" sz="3200" dirty="0"/>
              <a:t> and/or </a:t>
            </a:r>
            <a:r>
              <a:rPr lang="en-US" sz="3200" b="1" dirty="0">
                <a:solidFill>
                  <a:srgbClr val="0432FF"/>
                </a:solidFill>
              </a:rPr>
              <a:t>MAINTENANCE</a:t>
            </a:r>
            <a:endParaRPr lang="en-US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/>
              <a:t>An </a:t>
            </a:r>
            <a:r>
              <a:rPr lang="en-US" sz="3200" b="1" u="sng" dirty="0"/>
              <a:t>AUTHORIZED PERSON </a:t>
            </a:r>
            <a:r>
              <a:rPr lang="en-US" sz="3200" dirty="0"/>
              <a:t>is someone who has been trained on how to apply Lockout/Tagout practices to hazardous energy sources </a:t>
            </a:r>
            <a:r>
              <a:rPr lang="en-US" sz="3200" b="1" u="sng" dirty="0"/>
              <a:t>BEFORE</a:t>
            </a:r>
            <a:r>
              <a:rPr lang="en-US" sz="3200" dirty="0"/>
              <a:t> they remove/open guards or defeat a safety device in order to perform a maintenance/servicing task(s)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/>
              <a:t>These persons are the </a:t>
            </a:r>
            <a:r>
              <a:rPr lang="en-US" sz="3200" b="1" u="sng" dirty="0">
                <a:solidFill>
                  <a:srgbClr val="FF0000"/>
                </a:solidFill>
              </a:rPr>
              <a:t>ONLY</a:t>
            </a:r>
            <a:r>
              <a:rPr lang="en-US" sz="3200" dirty="0"/>
              <a:t> persons on the plant site who are permitted to remove/open guards or defeat a safety device(s)</a:t>
            </a:r>
          </a:p>
        </p:txBody>
      </p:sp>
    </p:spTree>
    <p:extLst>
      <p:ext uri="{BB962C8B-B14F-4D97-AF65-F5344CB8AC3E}">
        <p14:creationId xmlns:p14="http://schemas.microsoft.com/office/powerpoint/2010/main" val="1377189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6F72C-C8F4-4145-B1DB-830B441A8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408"/>
            <a:ext cx="11015133" cy="786342"/>
          </a:xfrm>
        </p:spPr>
        <p:txBody>
          <a:bodyPr/>
          <a:lstStyle/>
          <a:p>
            <a:r>
              <a:rPr lang="en-US" b="1" dirty="0">
                <a:latin typeface="+mn-lt"/>
              </a:rPr>
              <a:t>When does LOTO apply?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9C72D-EA2B-8343-AF64-48BA4F832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78" y="778934"/>
            <a:ext cx="11977511" cy="5926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“Normal Production” operations are </a:t>
            </a:r>
            <a:r>
              <a:rPr lang="en-US" b="1" dirty="0"/>
              <a:t>NOT</a:t>
            </a:r>
            <a:r>
              <a:rPr lang="en-US" dirty="0"/>
              <a:t> part of LOTO, as personnel </a:t>
            </a:r>
            <a:r>
              <a:rPr lang="en-US" b="1" u="sng" dirty="0">
                <a:solidFill>
                  <a:srgbClr val="00B050"/>
                </a:solidFill>
              </a:rPr>
              <a:t>MUST BE PROTECTED</a:t>
            </a:r>
            <a:r>
              <a:rPr lang="en-US" dirty="0"/>
              <a:t> by </a:t>
            </a:r>
            <a:r>
              <a:rPr lang="en-US" b="1" dirty="0">
                <a:solidFill>
                  <a:srgbClr val="0432FF"/>
                </a:solidFill>
              </a:rPr>
              <a:t>GUARD</a:t>
            </a:r>
            <a:r>
              <a:rPr lang="en-US" dirty="0"/>
              <a:t>(s) and/or </a:t>
            </a:r>
            <a:r>
              <a:rPr lang="en-US" b="1" dirty="0">
                <a:solidFill>
                  <a:srgbClr val="FF9300"/>
                </a:solidFill>
              </a:rPr>
              <a:t>SAFETY DEVICE</a:t>
            </a:r>
            <a:r>
              <a:rPr lang="en-US" dirty="0"/>
              <a:t>(s) during “NORMAL PRODUCTION”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dirty="0"/>
              <a:t>It is when </a:t>
            </a:r>
            <a:r>
              <a:rPr lang="en-US" b="1" dirty="0">
                <a:solidFill>
                  <a:srgbClr val="FF0000"/>
                </a:solidFill>
              </a:rPr>
              <a:t>SERVICING</a:t>
            </a:r>
            <a:r>
              <a:rPr lang="en-US" dirty="0"/>
              <a:t> and/or </a:t>
            </a:r>
            <a:r>
              <a:rPr lang="en-US" b="1" dirty="0">
                <a:solidFill>
                  <a:srgbClr val="FF0000"/>
                </a:solidFill>
              </a:rPr>
              <a:t>MAINTENANCE</a:t>
            </a:r>
            <a:r>
              <a:rPr lang="en-US" dirty="0"/>
              <a:t> takes place during </a:t>
            </a:r>
            <a:r>
              <a:rPr lang="en-US" b="1" dirty="0"/>
              <a:t>NORMAL PRODUCTION OPERATIONS </a:t>
            </a:r>
            <a:r>
              <a:rPr lang="en-US" dirty="0"/>
              <a:t>when LOTO applies and this INCLUDES when: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</a:t>
            </a:r>
            <a:r>
              <a:rPr lang="en-US" b="1" dirty="0">
                <a:solidFill>
                  <a:srgbClr val="0432FF"/>
                </a:solidFill>
              </a:rPr>
              <a:t>GUARD</a:t>
            </a:r>
            <a:r>
              <a:rPr lang="en-US" b="1" dirty="0"/>
              <a:t> </a:t>
            </a:r>
            <a:r>
              <a:rPr lang="en-US" dirty="0"/>
              <a:t>has to be </a:t>
            </a:r>
            <a:r>
              <a:rPr lang="en-US" b="1" dirty="0">
                <a:solidFill>
                  <a:srgbClr val="FF0000"/>
                </a:solidFill>
              </a:rPr>
              <a:t>REMOVED/OPENED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or </a:t>
            </a:r>
            <a:r>
              <a:rPr lang="en-US" b="1" dirty="0">
                <a:solidFill>
                  <a:srgbClr val="0432FF"/>
                </a:solidFill>
              </a:rPr>
              <a:t>SAFETY DEVICE </a:t>
            </a:r>
            <a:r>
              <a:rPr lang="en-US" dirty="0"/>
              <a:t>has to be </a:t>
            </a:r>
            <a:r>
              <a:rPr lang="en-US" b="1" dirty="0">
                <a:solidFill>
                  <a:srgbClr val="FF0000"/>
                </a:solidFill>
              </a:rPr>
              <a:t>DEFEATED/BYPASSED </a:t>
            </a:r>
            <a:r>
              <a:rPr lang="en-US" dirty="0"/>
              <a:t>to do the work; </a:t>
            </a:r>
          </a:p>
          <a:p>
            <a:pPr marL="0" indent="0">
              <a:buNone/>
            </a:pPr>
            <a:r>
              <a:rPr lang="en-US" b="1" u="sng" dirty="0"/>
              <a:t>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Worker wants to </a:t>
            </a:r>
            <a:r>
              <a:rPr lang="en-US" b="1" dirty="0">
                <a:solidFill>
                  <a:srgbClr val="FF0000"/>
                </a:solidFill>
              </a:rPr>
              <a:t>PLACE ANY PART OF HIS/HER BODY INTO AN AREA ON A MACHINE OR PIECE OF EQUIPMENT </a:t>
            </a:r>
            <a:r>
              <a:rPr lang="en-US" dirty="0"/>
              <a:t>where work is actually performed upon the material being processed (point of operation) or where an associated danger zone exists during a machine operating cycle</a:t>
            </a:r>
          </a:p>
        </p:txBody>
      </p:sp>
    </p:spTree>
    <p:extLst>
      <p:ext uri="{BB962C8B-B14F-4D97-AF65-F5344CB8AC3E}">
        <p14:creationId xmlns:p14="http://schemas.microsoft.com/office/powerpoint/2010/main" val="4155472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6F72C-C8F4-4145-B1DB-830B441A8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408"/>
            <a:ext cx="11015133" cy="786342"/>
          </a:xfrm>
        </p:spPr>
        <p:txBody>
          <a:bodyPr/>
          <a:lstStyle/>
          <a:p>
            <a:r>
              <a:rPr lang="en-US" b="1" dirty="0">
                <a:latin typeface="+mn-lt"/>
              </a:rPr>
              <a:t>What is </a:t>
            </a:r>
            <a:r>
              <a:rPr lang="en-US" b="1" i="1" dirty="0">
                <a:latin typeface="+mn-lt"/>
                <a:cs typeface="Andalus" panose="02020603050405020304" pitchFamily="18" charset="-78"/>
              </a:rPr>
              <a:t>Servicing and/or Maintenance</a:t>
            </a:r>
            <a:r>
              <a:rPr lang="en-US" b="1" dirty="0">
                <a:latin typeface="+mn-lt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9C72D-EA2B-8343-AF64-48BA4F832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78934"/>
            <a:ext cx="12101689" cy="6079066"/>
          </a:xfrm>
        </p:spPr>
        <p:txBody>
          <a:bodyPr>
            <a:normAutofit/>
          </a:bodyPr>
          <a:lstStyle/>
          <a:p>
            <a:r>
              <a:rPr lang="en-US" sz="3600" i="1" dirty="0"/>
              <a:t>Servicing and/or maintenance</a:t>
            </a:r>
            <a:r>
              <a:rPr lang="en-US" sz="3600" dirty="0"/>
              <a:t> is workplace activities such as </a:t>
            </a:r>
            <a:r>
              <a:rPr lang="en-US" sz="3600" b="1" dirty="0">
                <a:solidFill>
                  <a:srgbClr val="FF0000"/>
                </a:solidFill>
                <a:highlight>
                  <a:srgbClr val="000000"/>
                </a:highlight>
              </a:rPr>
              <a:t>constructing</a:t>
            </a:r>
            <a:r>
              <a:rPr lang="en-US" sz="3600" dirty="0"/>
              <a:t>, </a:t>
            </a:r>
            <a:r>
              <a:rPr lang="en-US" sz="3600" b="1" dirty="0">
                <a:solidFill>
                  <a:srgbClr val="FFC000"/>
                </a:solidFill>
                <a:highlight>
                  <a:srgbClr val="0000FF"/>
                </a:highlight>
              </a:rPr>
              <a:t>installing</a:t>
            </a:r>
            <a:r>
              <a:rPr lang="en-US" sz="3600" dirty="0"/>
              <a:t>, </a:t>
            </a:r>
            <a:r>
              <a:rPr lang="en-US" sz="3600" b="1" dirty="0">
                <a:solidFill>
                  <a:srgbClr val="0432FF"/>
                </a:solidFill>
                <a:highlight>
                  <a:srgbClr val="FFFF00"/>
                </a:highlight>
              </a:rPr>
              <a:t>setting up</a:t>
            </a:r>
            <a:r>
              <a:rPr lang="en-US" sz="3600" dirty="0"/>
              <a:t>, </a:t>
            </a:r>
            <a:r>
              <a:rPr lang="en-US" sz="3600" b="1" dirty="0">
                <a:solidFill>
                  <a:srgbClr val="00B050"/>
                </a:solidFill>
                <a:highlight>
                  <a:srgbClr val="FF85FF"/>
                </a:highlight>
              </a:rPr>
              <a:t>adjusting</a:t>
            </a:r>
            <a:r>
              <a:rPr lang="en-US" sz="3600" dirty="0"/>
              <a:t>, </a:t>
            </a:r>
            <a:r>
              <a:rPr lang="en-US" sz="3600" b="1" dirty="0">
                <a:solidFill>
                  <a:srgbClr val="FF33CC"/>
                </a:solidFill>
                <a:highlight>
                  <a:srgbClr val="00FFFF"/>
                </a:highlight>
              </a:rPr>
              <a:t>inspecting</a:t>
            </a:r>
            <a:r>
              <a:rPr lang="en-US" sz="3600" dirty="0"/>
              <a:t>, </a:t>
            </a:r>
            <a:r>
              <a:rPr lang="en-US" sz="3600" b="1" dirty="0">
                <a:solidFill>
                  <a:srgbClr val="00FF00"/>
                </a:solidFill>
                <a:highlight>
                  <a:srgbClr val="FF0000"/>
                </a:highlight>
              </a:rPr>
              <a:t>modifying</a:t>
            </a:r>
            <a:r>
              <a:rPr lang="en-US" sz="3600" dirty="0"/>
              <a:t>, and maintaining and/or servicing machines or equipment. </a:t>
            </a:r>
          </a:p>
          <a:p>
            <a:pPr marL="457200" lvl="1" indent="0">
              <a:buNone/>
            </a:pPr>
            <a:r>
              <a:rPr lang="en-US" sz="3200" dirty="0"/>
              <a:t>These activities include </a:t>
            </a:r>
            <a:r>
              <a:rPr lang="en-US" sz="3200" b="1" dirty="0">
                <a:solidFill>
                  <a:srgbClr val="FF0000"/>
                </a:solidFill>
              </a:rPr>
              <a:t>LUBRICATION</a:t>
            </a:r>
            <a:r>
              <a:rPr lang="en-US" sz="3200" dirty="0"/>
              <a:t>, </a:t>
            </a:r>
            <a:r>
              <a:rPr lang="en-US" sz="3200" b="1" dirty="0">
                <a:solidFill>
                  <a:srgbClr val="0432FF"/>
                </a:solidFill>
              </a:rPr>
              <a:t>CLEANING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/>
              <a:t>or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b="1" dirty="0">
                <a:solidFill>
                  <a:srgbClr val="0432FF"/>
                </a:solidFill>
              </a:rPr>
              <a:t>UNJAMMING</a:t>
            </a:r>
            <a:r>
              <a:rPr lang="en-US" sz="3200" dirty="0">
                <a:solidFill>
                  <a:srgbClr val="0432FF"/>
                </a:solidFill>
              </a:rPr>
              <a:t> of machines or equipment</a:t>
            </a:r>
            <a:r>
              <a:rPr lang="en-US" sz="3200" dirty="0"/>
              <a:t> and </a:t>
            </a:r>
            <a:r>
              <a:rPr lang="en-US" sz="3200" b="1" dirty="0">
                <a:solidFill>
                  <a:srgbClr val="FF85FF"/>
                </a:solidFill>
              </a:rPr>
              <a:t>MAKING ADJUSTMENTS </a:t>
            </a:r>
            <a:r>
              <a:rPr lang="en-US" sz="3200" dirty="0"/>
              <a:t>or </a:t>
            </a:r>
            <a:r>
              <a:rPr lang="en-US" sz="3200" b="1" dirty="0">
                <a:solidFill>
                  <a:srgbClr val="660033"/>
                </a:solidFill>
              </a:rPr>
              <a:t>TOOL CHANGES</a:t>
            </a:r>
            <a:r>
              <a:rPr lang="en-US" sz="3200" dirty="0"/>
              <a:t>, where the worker </a:t>
            </a:r>
            <a:r>
              <a:rPr lang="en-US" sz="3200" b="1" i="1" u="sng" dirty="0"/>
              <a:t>may be exposed to the unexpected energization or startup of the equipment or release of hazardous energy</a:t>
            </a:r>
            <a:endParaRPr lang="en-US" sz="3200" i="1" u="sng" dirty="0"/>
          </a:p>
          <a:p>
            <a:pPr marL="0" indent="0">
              <a:buNone/>
            </a:pPr>
            <a:endParaRPr lang="en-US" sz="1400" dirty="0"/>
          </a:p>
          <a:p>
            <a:r>
              <a:rPr lang="en-US" sz="3600" i="1" dirty="0"/>
              <a:t>Setting up</a:t>
            </a:r>
            <a:r>
              <a:rPr lang="en-US" sz="3600" dirty="0"/>
              <a:t> is any work performed to prepare a machine or equipment to perform its “normal production” operation. </a:t>
            </a:r>
          </a:p>
        </p:txBody>
      </p:sp>
    </p:spTree>
    <p:extLst>
      <p:ext uri="{BB962C8B-B14F-4D97-AF65-F5344CB8AC3E}">
        <p14:creationId xmlns:p14="http://schemas.microsoft.com/office/powerpoint/2010/main" val="471840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6F72C-C8F4-4145-B1DB-830B441A8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015133" cy="78634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+mn-lt"/>
              </a:rPr>
              <a:t>MINOR</a:t>
            </a:r>
            <a:r>
              <a:rPr lang="en-US" b="1" dirty="0">
                <a:latin typeface="+mn-lt"/>
              </a:rPr>
              <a:t> Servicing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EXCEPTION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9C72D-EA2B-8343-AF64-48BA4F832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5691"/>
            <a:ext cx="12192000" cy="5926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MINOR</a:t>
            </a:r>
            <a:r>
              <a:rPr lang="en-US" dirty="0"/>
              <a:t> tool changes and adjustments, and other </a:t>
            </a:r>
            <a:r>
              <a:rPr lang="en-US" b="1" u="sng" dirty="0">
                <a:solidFill>
                  <a:srgbClr val="FF0000"/>
                </a:solidFill>
              </a:rPr>
              <a:t>MINOR</a:t>
            </a:r>
            <a:r>
              <a:rPr lang="en-US" dirty="0"/>
              <a:t> servicing activities, which </a:t>
            </a:r>
            <a:r>
              <a:rPr lang="en-US" b="1" dirty="0">
                <a:solidFill>
                  <a:srgbClr val="FF0000"/>
                </a:solidFill>
              </a:rPr>
              <a:t>TAKE PLACE DURING </a:t>
            </a:r>
            <a:r>
              <a:rPr lang="en-US" b="1" u="sng" dirty="0">
                <a:solidFill>
                  <a:srgbClr val="0432FF"/>
                </a:solidFill>
              </a:rPr>
              <a:t>NORMAL PRODUCTION </a:t>
            </a:r>
            <a:r>
              <a:rPr lang="en-US" b="1" dirty="0">
                <a:solidFill>
                  <a:srgbClr val="FF0000"/>
                </a:solidFill>
              </a:rPr>
              <a:t>OPERATIONS</a:t>
            </a:r>
            <a:r>
              <a:rPr lang="en-US" dirty="0"/>
              <a:t>, are not covered if they are: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u="sng" dirty="0">
                <a:solidFill>
                  <a:srgbClr val="FFC000"/>
                </a:solidFill>
              </a:rPr>
              <a:t>ROUTINE </a:t>
            </a:r>
            <a:r>
              <a:rPr lang="en-US" dirty="0"/>
              <a:t>,(done each shift) and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u="sng" dirty="0">
                <a:solidFill>
                  <a:srgbClr val="0432FF"/>
                </a:solidFill>
              </a:rPr>
              <a:t>REPETITIVE</a:t>
            </a:r>
            <a:r>
              <a:rPr lang="en-US" dirty="0"/>
              <a:t>, (done multiple times each shift) and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u="sng" dirty="0">
                <a:solidFill>
                  <a:srgbClr val="FF85FF"/>
                </a:solidFill>
              </a:rPr>
              <a:t>INTEGRAL,</a:t>
            </a:r>
            <a:r>
              <a:rPr lang="en-US" b="1" dirty="0">
                <a:solidFill>
                  <a:srgbClr val="FF85FF"/>
                </a:solidFill>
              </a:rPr>
              <a:t> </a:t>
            </a:r>
            <a:r>
              <a:rPr lang="en-US" dirty="0"/>
              <a:t>(if not done the machine/equipment will not function properly) and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 </a:t>
            </a:r>
            <a:r>
              <a:rPr lang="en-US" b="1" u="sng" dirty="0">
                <a:solidFill>
                  <a:srgbClr val="FF0000"/>
                </a:solidFill>
              </a:rPr>
              <a:t>NOT</a:t>
            </a:r>
            <a:r>
              <a:rPr lang="en-US" dirty="0"/>
              <a:t> involve </a:t>
            </a:r>
            <a:r>
              <a:rPr lang="en-US" b="1" dirty="0"/>
              <a:t>DISASSEMBLY</a:t>
            </a:r>
            <a:r>
              <a:rPr lang="en-US" dirty="0"/>
              <a:t> of part of the machinery/equipment</a:t>
            </a:r>
          </a:p>
          <a:p>
            <a:pPr marL="0" indent="0">
              <a:buNone/>
            </a:pPr>
            <a:r>
              <a:rPr lang="en-US" dirty="0"/>
              <a:t>to the use of the equipment for production, provided that the work is performed using </a:t>
            </a:r>
            <a:r>
              <a:rPr lang="en-US" b="1" dirty="0">
                <a:solidFill>
                  <a:srgbClr val="FF85FF"/>
                </a:solidFill>
              </a:rPr>
              <a:t>ALTERNATIVE MEASURES </a:t>
            </a:r>
            <a:r>
              <a:rPr lang="en-US" dirty="0"/>
              <a:t>which provide effective protection (See Subpart O –Machine Guarding)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Discuss “Interlocks” and how to get a “Minor Servicing Exception” Approval</a:t>
            </a:r>
          </a:p>
        </p:txBody>
      </p:sp>
    </p:spTree>
    <p:extLst>
      <p:ext uri="{BB962C8B-B14F-4D97-AF65-F5344CB8AC3E}">
        <p14:creationId xmlns:p14="http://schemas.microsoft.com/office/powerpoint/2010/main" val="1571777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BF7F6-FB5B-4C47-9ECB-84C803E4D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111" y="0"/>
            <a:ext cx="7047089" cy="696031"/>
          </a:xfrm>
        </p:spPr>
        <p:txBody>
          <a:bodyPr/>
          <a:lstStyle/>
          <a:p>
            <a:r>
              <a:rPr lang="en-US" b="1" dirty="0">
                <a:latin typeface="+mn-lt"/>
              </a:rPr>
              <a:t>What does all of this mean?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71358-B85A-FA4D-9D68-25CB93544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4112" y="696031"/>
            <a:ext cx="10986912" cy="6161969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r>
              <a:rPr lang="en-US" sz="3200" dirty="0"/>
              <a:t>As an “AFFECTED EMPLOYEE” you may </a:t>
            </a:r>
            <a:r>
              <a:rPr lang="en-US" sz="3200" b="1" u="sng" dirty="0">
                <a:solidFill>
                  <a:srgbClr val="FF0000"/>
                </a:solidFill>
              </a:rPr>
              <a:t>NOT: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b="1" dirty="0"/>
              <a:t>REMOVE</a:t>
            </a:r>
            <a:r>
              <a:rPr lang="en-US" sz="2800" dirty="0"/>
              <a:t> or </a:t>
            </a:r>
            <a:r>
              <a:rPr lang="en-US" sz="2800" b="1" dirty="0"/>
              <a:t>OPEN</a:t>
            </a:r>
            <a:r>
              <a:rPr lang="en-US" sz="2800" dirty="0"/>
              <a:t> a guard to perform a servicing/maintenance task*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b="1" dirty="0"/>
              <a:t>BYPASS</a:t>
            </a:r>
            <a:r>
              <a:rPr lang="en-US" sz="2800" dirty="0"/>
              <a:t> a safety device to perform a servicing/maintenance task*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Put </a:t>
            </a:r>
            <a:r>
              <a:rPr lang="en-US" sz="2800" b="1" dirty="0"/>
              <a:t>ANY BODY PART </a:t>
            </a:r>
            <a:r>
              <a:rPr lang="en-US" sz="2800" dirty="0"/>
              <a:t>into a hazardous area of a                                  machine/equipment</a:t>
            </a:r>
          </a:p>
          <a:p>
            <a:r>
              <a:rPr lang="en-US" sz="3200" dirty="0"/>
              <a:t>Understand that the facility’s Lockout locks are </a:t>
            </a:r>
            <a:r>
              <a:rPr lang="en-US" sz="2600" b="1" dirty="0">
                <a:solidFill>
                  <a:schemeClr val="bg1">
                    <a:lumMod val="75000"/>
                  </a:schemeClr>
                </a:solidFill>
                <a:highlight>
                  <a:srgbClr val="000000"/>
                </a:highlight>
              </a:rPr>
              <a:t>SILVER </a:t>
            </a:r>
            <a:r>
              <a:rPr lang="en-US" sz="3200" dirty="0"/>
              <a:t>locks with a </a:t>
            </a:r>
            <a:r>
              <a:rPr lang="en-US" sz="2600" b="1" dirty="0">
                <a:solidFill>
                  <a:srgbClr val="FF0000"/>
                </a:solidFill>
                <a:highlight>
                  <a:srgbClr val="C0C0C0"/>
                </a:highlight>
              </a:rPr>
              <a:t>RED</a:t>
            </a:r>
            <a:r>
              <a:rPr lang="en-US" sz="1900" dirty="0">
                <a:highlight>
                  <a:srgbClr val="C0C0C0"/>
                </a:highlight>
              </a:rPr>
              <a:t> </a:t>
            </a:r>
            <a:r>
              <a:rPr lang="en-US" sz="2600" b="1" dirty="0">
                <a:solidFill>
                  <a:srgbClr val="FF0000"/>
                </a:solidFill>
                <a:highlight>
                  <a:srgbClr val="C0C0C0"/>
                </a:highlight>
              </a:rPr>
              <a:t>BAND </a:t>
            </a:r>
            <a:r>
              <a:rPr lang="en-US" sz="2600" dirty="0"/>
              <a:t>and will have a DANGER Tag attached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3200" dirty="0"/>
              <a:t>You MUST be able to IDENTIFY these LOCKOUT LOCKS simply by their COLOR(s)  </a:t>
            </a:r>
            <a:r>
              <a:rPr lang="en-US" dirty="0"/>
              <a:t>NOTE:  These locks have a 2 inch tall Shackle as well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3200" dirty="0"/>
              <a:t>Under </a:t>
            </a:r>
            <a:r>
              <a:rPr lang="en-US" sz="3200" b="1" u="sng" dirty="0">
                <a:solidFill>
                  <a:srgbClr val="FFC000"/>
                </a:solidFill>
              </a:rPr>
              <a:t>NO CIRCUMSTANCES </a:t>
            </a:r>
            <a:r>
              <a:rPr lang="en-US" sz="3200" dirty="0"/>
              <a:t>is ANYONE allowed to tamper with or attempt to defeat the lock </a:t>
            </a:r>
            <a:r>
              <a:rPr lang="en-US" sz="3200" b="1" u="sng" dirty="0"/>
              <a:t>OR</a:t>
            </a:r>
            <a:r>
              <a:rPr lang="en-US" sz="3200" dirty="0"/>
              <a:t> the energy isolation device the lock (or Tag) is attached to or operate equipment which has been LOCKED/TAGGED OUT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3200" dirty="0"/>
              <a:t>Any attempt to defeat a Lockout/Tagout or an energy isolation device that is locked or tagged will result in disciplinary action, including up to termination, even on the first offense</a:t>
            </a:r>
          </a:p>
          <a:p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468153-E8B3-5D4B-B8AD-3C5D9A29A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1672" y="1253066"/>
            <a:ext cx="1611021" cy="2271229"/>
          </a:xfrm>
          <a:prstGeom prst="rect">
            <a:avLst/>
          </a:prstGeom>
        </p:spPr>
      </p:pic>
      <p:pic>
        <p:nvPicPr>
          <p:cNvPr id="5" name="Picture 4" descr="Description: https://encrypted-tbn3.gstatic.com/images?q=tbn:ANd9GcRRDmaw6F1w7a24yODyYfa0PcBZNRceeJBkTc0ujG6nG0dLNV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292" y="3429000"/>
            <a:ext cx="1481779" cy="1989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E4E991-6C4E-BE4C-8398-E7A38A40E9C2}"/>
              </a:ext>
            </a:extLst>
          </p:cNvPr>
          <p:cNvSpPr txBox="1"/>
          <p:nvPr/>
        </p:nvSpPr>
        <p:spPr>
          <a:xfrm>
            <a:off x="8367292" y="1841159"/>
            <a:ext cx="17267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*Minor Servicing Exception</a:t>
            </a:r>
          </a:p>
        </p:txBody>
      </p:sp>
    </p:spTree>
    <p:extLst>
      <p:ext uri="{BB962C8B-B14F-4D97-AF65-F5344CB8AC3E}">
        <p14:creationId xmlns:p14="http://schemas.microsoft.com/office/powerpoint/2010/main" val="2491894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BF7F6-FB5B-4C47-9ECB-84C803E4D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111" y="0"/>
            <a:ext cx="11026422" cy="696031"/>
          </a:xfrm>
        </p:spPr>
        <p:txBody>
          <a:bodyPr/>
          <a:lstStyle/>
          <a:p>
            <a:r>
              <a:rPr lang="en-US" b="1" dirty="0">
                <a:latin typeface="+mn-lt"/>
              </a:rPr>
              <a:t>What does all of this mean?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71358-B85A-FA4D-9D68-25CB93544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4112" y="696031"/>
            <a:ext cx="12206112" cy="6161969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Due to the age of the Norwood facility, there may be occasions where a LOCKOUT LOCK can </a:t>
            </a:r>
            <a:r>
              <a:rPr lang="en-US" sz="3200" i="1" u="sng" dirty="0"/>
              <a:t>not</a:t>
            </a:r>
            <a:r>
              <a:rPr lang="en-US" sz="3200" dirty="0"/>
              <a:t> be applied to an energy isolation device</a:t>
            </a:r>
          </a:p>
          <a:p>
            <a:r>
              <a:rPr lang="en-US" sz="3200" dirty="0"/>
              <a:t>When this occurs, the AUTHORIZED EMPLOYEE(s) will apply a TAGOUT DEVICE to the energy isolation device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This TAGOUT tag looks exactly like this  </a:t>
            </a:r>
          </a:p>
          <a:p>
            <a:pPr marL="0" indent="0">
              <a:buNone/>
            </a:pPr>
            <a:r>
              <a:rPr lang="en-US" sz="3200" dirty="0"/>
              <a:t>AND will be the ONLY device applied to</a:t>
            </a:r>
          </a:p>
          <a:p>
            <a:pPr marL="0" indent="0">
              <a:buNone/>
            </a:pPr>
            <a:r>
              <a:rPr lang="en-US" sz="3200" dirty="0"/>
              <a:t>ENERGY ISOLATION DEVICE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Under </a:t>
            </a:r>
            <a:r>
              <a:rPr lang="en-US" sz="3200" b="1" u="sng" dirty="0">
                <a:solidFill>
                  <a:srgbClr val="FFC000"/>
                </a:solidFill>
              </a:rPr>
              <a:t>NO CIRCUMSTANCES </a:t>
            </a:r>
            <a:r>
              <a:rPr lang="en-US" sz="3200" dirty="0"/>
              <a:t>are you                                                               allowed to tamper with or attempt to                                                                   defeat the TAGOUT or the energy isolation                                                       device the Tag is attached to or operate                                                  equipment which has been TAGGED OUT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1026" name="Picture 4" descr="Description: https://encrypted-tbn3.gstatic.com/images?q=tbn:ANd9GcRRDmaw6F1w7a24yODyYfa0PcBZNRceeJBkTc0ujG6nG0dLNV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288" y="2241049"/>
            <a:ext cx="5346552" cy="461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6124073" y="2695074"/>
            <a:ext cx="1744579" cy="854242"/>
          </a:xfrm>
          <a:prstGeom prst="rightArrow">
            <a:avLst/>
          </a:prstGeom>
          <a:solidFill>
            <a:schemeClr val="tx1"/>
          </a:solidFill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462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BFEA6-5706-8D49-9764-BAAE5B162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QUESTIONS or CONCERNS??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341A0-61AE-F54E-A081-02792C99C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0432FF"/>
                </a:solidFill>
              </a:rPr>
              <a:t>WHEN IN DOUBT... </a:t>
            </a:r>
          </a:p>
          <a:p>
            <a:pPr marL="0" indent="0" algn="ctr">
              <a:buNone/>
            </a:pPr>
            <a:r>
              <a:rPr lang="en-US" sz="16600" b="1" dirty="0">
                <a:solidFill>
                  <a:srgbClr val="FF0000"/>
                </a:solidFill>
              </a:rPr>
              <a:t>LOCK IT OUT</a:t>
            </a:r>
            <a:endParaRPr lang="en-US" sz="16600" b="1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098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903</Words>
  <Application>Microsoft Macintosh PowerPoint</Application>
  <PresentationFormat>Widescreen</PresentationFormat>
  <Paragraphs>64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 Control of Hazardous Energy </vt:lpstr>
      <vt:lpstr>Who is an “Affected Person”?</vt:lpstr>
      <vt:lpstr>Who is an “Authorized Person”?</vt:lpstr>
      <vt:lpstr>When does LOTO apply?</vt:lpstr>
      <vt:lpstr>What is Servicing and/or Maintenance?</vt:lpstr>
      <vt:lpstr>MINOR Servicing EXCEPTION</vt:lpstr>
      <vt:lpstr>What does all of this mean?</vt:lpstr>
      <vt:lpstr>What does all of this mean?</vt:lpstr>
      <vt:lpstr>QUESTIONS or CONCERNS??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Control of Hazardous Energy</dc:title>
  <dc:creator>Bryan Haywood</dc:creator>
  <cp:lastModifiedBy>Bryan Haywood</cp:lastModifiedBy>
  <cp:revision>22</cp:revision>
  <dcterms:created xsi:type="dcterms:W3CDTF">2019-02-08T20:00:26Z</dcterms:created>
  <dcterms:modified xsi:type="dcterms:W3CDTF">2019-02-11T18:05:16Z</dcterms:modified>
</cp:coreProperties>
</file>