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notesMasterIdLst>
    <p:notesMasterId r:id="rId13"/>
  </p:notesMasterIdLst>
  <p:sldIdLst>
    <p:sldId id="256" r:id="rId2"/>
    <p:sldId id="262" r:id="rId3"/>
    <p:sldId id="260" r:id="rId4"/>
    <p:sldId id="257" r:id="rId5"/>
    <p:sldId id="264" r:id="rId6"/>
    <p:sldId id="259" r:id="rId7"/>
    <p:sldId id="270" r:id="rId8"/>
    <p:sldId id="265" r:id="rId9"/>
    <p:sldId id="268" r:id="rId10"/>
    <p:sldId id="269"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4709" autoAdjust="0"/>
  </p:normalViewPr>
  <p:slideViewPr>
    <p:cSldViewPr>
      <p:cViewPr>
        <p:scale>
          <a:sx n="70" d="100"/>
          <a:sy n="70" d="100"/>
        </p:scale>
        <p:origin x="-1164" y="-186"/>
      </p:cViewPr>
      <p:guideLst>
        <p:guide orient="horz" pos="2160"/>
        <p:guide pos="2880"/>
      </p:guideLst>
    </p:cSldViewPr>
  </p:slideViewPr>
  <p:outlineViewPr>
    <p:cViewPr>
      <p:scale>
        <a:sx n="33" d="100"/>
        <a:sy n="33" d="100"/>
      </p:scale>
      <p:origin x="0" y="83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531B73-0407-4A21-8EE8-B242098DC284}" type="datetimeFigureOut">
              <a:rPr lang="en-US" smtClean="0"/>
              <a:pPr/>
              <a:t>1/18/2012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F05C71-F80D-4E41-BC1C-5A0D23EFD83A}" type="slidenum">
              <a:rPr lang="en-US" smtClean="0"/>
              <a:pPr/>
              <a:t>‹#›</a:t>
            </a:fld>
            <a:endParaRPr lang="en-US"/>
          </a:p>
        </p:txBody>
      </p:sp>
    </p:spTree>
    <p:extLst>
      <p:ext uri="{BB962C8B-B14F-4D97-AF65-F5344CB8AC3E}">
        <p14:creationId xmlns:p14="http://schemas.microsoft.com/office/powerpoint/2010/main" val="1913145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F05C71-F80D-4E41-BC1C-5A0D23EFD83A}"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EA718C59-94BA-4241-8BB5-974AD9050464}" type="datetimeFigureOut">
              <a:rPr lang="en-US" smtClean="0"/>
              <a:pPr/>
              <a:t>1/18/2012</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81E0FEB5-4994-4B4F-80F9-1394FECF9711}"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A718C59-94BA-4241-8BB5-974AD9050464}" type="datetimeFigureOut">
              <a:rPr lang="en-US" smtClean="0"/>
              <a:pPr/>
              <a:t>1/18/2012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1E0FEB5-4994-4B4F-80F9-1394FECF971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A718C59-94BA-4241-8BB5-974AD9050464}" type="datetimeFigureOut">
              <a:rPr lang="en-US" smtClean="0"/>
              <a:pPr/>
              <a:t>1/18/2012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1E0FEB5-4994-4B4F-80F9-1394FECF971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A718C59-94BA-4241-8BB5-974AD9050464}" type="datetimeFigureOut">
              <a:rPr lang="en-US" smtClean="0"/>
              <a:pPr/>
              <a:t>1/18/2012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1E0FEB5-4994-4B4F-80F9-1394FECF971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EA718C59-94BA-4241-8BB5-974AD9050464}" type="datetimeFigureOut">
              <a:rPr lang="en-US" smtClean="0"/>
              <a:pPr/>
              <a:t>1/18/2012</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81E0FEB5-4994-4B4F-80F9-1394FECF9711}"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A718C59-94BA-4241-8BB5-974AD9050464}" type="datetimeFigureOut">
              <a:rPr lang="en-US" smtClean="0"/>
              <a:pPr/>
              <a:t>1/18/2012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81E0FEB5-4994-4B4F-80F9-1394FECF9711}"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A718C59-94BA-4241-8BB5-974AD9050464}" type="datetimeFigureOut">
              <a:rPr lang="en-US" smtClean="0"/>
              <a:pPr/>
              <a:t>1/18/2012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81E0FEB5-4994-4B4F-80F9-1394FECF971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A718C59-94BA-4241-8BB5-974AD9050464}" type="datetimeFigureOut">
              <a:rPr lang="en-US" smtClean="0"/>
              <a:pPr/>
              <a:t>1/18/2012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1E0FEB5-4994-4B4F-80F9-1394FECF9711}"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A718C59-94BA-4241-8BB5-974AD9050464}" type="datetimeFigureOut">
              <a:rPr lang="en-US" smtClean="0"/>
              <a:pPr/>
              <a:t>1/18/2012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1E0FEB5-4994-4B4F-80F9-1394FECF971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EA718C59-94BA-4241-8BB5-974AD9050464}" type="datetimeFigureOut">
              <a:rPr lang="en-US" smtClean="0"/>
              <a:pPr/>
              <a:t>1/18/2012</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81E0FEB5-4994-4B4F-80F9-1394FECF9711}"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EA718C59-94BA-4241-8BB5-974AD9050464}" type="datetimeFigureOut">
              <a:rPr lang="en-US" smtClean="0"/>
              <a:pPr/>
              <a:t>1/18/2012</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81E0FEB5-4994-4B4F-80F9-1394FECF9711}"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EA718C59-94BA-4241-8BB5-974AD9050464}" type="datetimeFigureOut">
              <a:rPr lang="en-US" smtClean="0"/>
              <a:pPr/>
              <a:t>1/18/2012</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81E0FEB5-4994-4B4F-80F9-1394FECF9711}"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gladm\My Documents\Duke\Stations\Gibson\Safety\Anhydrous Ammonia Accident\Pictures\Gibson Station Anhydrous Ammonia Incident  11-18-11 018.jpg"/>
          <p:cNvPicPr>
            <a:picLocks noChangeAspect="1" noChangeArrowheads="1"/>
          </p:cNvPicPr>
          <p:nvPr/>
        </p:nvPicPr>
        <p:blipFill>
          <a:blip r:embed="rId2" cstate="print"/>
          <a:srcRect/>
          <a:stretch>
            <a:fillRect/>
          </a:stretch>
        </p:blipFill>
        <p:spPr bwMode="auto">
          <a:xfrm>
            <a:off x="85725" y="62340"/>
            <a:ext cx="8959280" cy="6719460"/>
          </a:xfrm>
          <a:prstGeom prst="rect">
            <a:avLst/>
          </a:prstGeom>
          <a:noFill/>
        </p:spPr>
      </p:pic>
      <p:sp>
        <p:nvSpPr>
          <p:cNvPr id="2" name="Title 1"/>
          <p:cNvSpPr>
            <a:spLocks noGrp="1"/>
          </p:cNvSpPr>
          <p:nvPr>
            <p:ph type="ctrTitle"/>
          </p:nvPr>
        </p:nvSpPr>
        <p:spPr>
          <a:xfrm>
            <a:off x="457200" y="228601"/>
            <a:ext cx="8001000" cy="2133599"/>
          </a:xfrm>
        </p:spPr>
        <p:txBody>
          <a:bodyPr vert="horz" numCol="1" anchor="t">
            <a:normAutofit/>
          </a:bodyPr>
          <a:lstStyle/>
          <a:p>
            <a:pPr algn="ctr"/>
            <a:r>
              <a:rPr lang="en-US" sz="5400" b="1" dirty="0" smtClean="0">
                <a:solidFill>
                  <a:schemeClr val="tx1"/>
                </a:solidFill>
                <a:effectLst/>
              </a:rPr>
              <a:t>Anhydrous Ammonia Accident </a:t>
            </a:r>
            <a:endParaRPr lang="en-US" sz="5400" b="1" dirty="0">
              <a:solidFill>
                <a:schemeClr val="tx1"/>
              </a:solidFill>
              <a:effectLst/>
            </a:endParaRPr>
          </a:p>
        </p:txBody>
      </p:sp>
      <p:sp>
        <p:nvSpPr>
          <p:cNvPr id="3" name="Subtitle 2"/>
          <p:cNvSpPr>
            <a:spLocks noGrp="1"/>
          </p:cNvSpPr>
          <p:nvPr>
            <p:ph type="subTitle" idx="1"/>
          </p:nvPr>
        </p:nvSpPr>
        <p:spPr>
          <a:xfrm>
            <a:off x="7010400" y="6477000"/>
            <a:ext cx="1981200" cy="304800"/>
          </a:xfrm>
        </p:spPr>
        <p:txBody>
          <a:bodyPr>
            <a:normAutofit/>
          </a:bodyPr>
          <a:lstStyle/>
          <a:p>
            <a:r>
              <a:rPr lang="en-US" sz="1200" dirty="0" smtClean="0"/>
              <a:t>November 18, 2011</a:t>
            </a:r>
            <a:endParaRPr 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fontScale="90000"/>
          </a:bodyPr>
          <a:lstStyle/>
          <a:p>
            <a:pPr algn="ctr"/>
            <a:r>
              <a:rPr lang="en-US" dirty="0" smtClean="0">
                <a:solidFill>
                  <a:schemeClr val="tx1"/>
                </a:solidFill>
                <a:effectLst/>
              </a:rPr>
              <a:t>Accident Facts/Causal Factors cont.</a:t>
            </a:r>
            <a:endParaRPr lang="en-US" dirty="0">
              <a:solidFill>
                <a:schemeClr val="tx1"/>
              </a:solidFill>
              <a:effectLst/>
            </a:endParaRPr>
          </a:p>
        </p:txBody>
      </p:sp>
      <p:sp>
        <p:nvSpPr>
          <p:cNvPr id="2" name="Content Placeholder 1"/>
          <p:cNvSpPr>
            <a:spLocks noGrp="1"/>
          </p:cNvSpPr>
          <p:nvPr>
            <p:ph idx="1"/>
          </p:nvPr>
        </p:nvSpPr>
        <p:spPr>
          <a:xfrm>
            <a:off x="457200" y="1676400"/>
            <a:ext cx="8229600" cy="4525963"/>
          </a:xfrm>
        </p:spPr>
        <p:txBody>
          <a:bodyPr>
            <a:normAutofit/>
          </a:bodyPr>
          <a:lstStyle/>
          <a:p>
            <a:r>
              <a:rPr lang="en-US" sz="1800" dirty="0" smtClean="0"/>
              <a:t>Work was being performed on the tanks on Thursday without being signed on the LOTTO, this was discovered by Zachry safety and work was halted</a:t>
            </a:r>
          </a:p>
          <a:p>
            <a:r>
              <a:rPr lang="en-US" sz="1800" dirty="0" smtClean="0"/>
              <a:t>It was told to Zachry Safety the removing of the RV and vents would not take place until Monday the 21</a:t>
            </a:r>
            <a:r>
              <a:rPr lang="en-US" sz="1800" baseline="30000" dirty="0" smtClean="0"/>
              <a:t>st</a:t>
            </a:r>
            <a:r>
              <a:rPr lang="en-US" sz="1800" dirty="0" smtClean="0"/>
              <a:t> of November</a:t>
            </a:r>
          </a:p>
          <a:p>
            <a:r>
              <a:rPr lang="en-US" sz="1800" dirty="0" smtClean="0"/>
              <a:t>The employee was wearing a hard hat, face shield, safety glasses, leather gloves and ear plugs no other PPE was being utilized</a:t>
            </a:r>
          </a:p>
          <a:p>
            <a:r>
              <a:rPr lang="en-US" sz="1800" dirty="0" smtClean="0"/>
              <a:t>Line break on the STA was answered “no”</a:t>
            </a:r>
          </a:p>
          <a:p>
            <a:r>
              <a:rPr lang="en-US" sz="1800" dirty="0" smtClean="0"/>
              <a:t>Hazardous chemicals was checked on the STA</a:t>
            </a:r>
          </a:p>
          <a:p>
            <a:r>
              <a:rPr lang="en-US" sz="1800" dirty="0" smtClean="0"/>
              <a:t>The STA identified ammonia as a potential hazard but did not mitigate the hazard</a:t>
            </a:r>
          </a:p>
          <a:p>
            <a:r>
              <a:rPr lang="en-US" sz="1800" dirty="0" smtClean="0"/>
              <a:t>Line break permit and proper PPE was utilized during initial isolation of piping and opening of </a:t>
            </a:r>
            <a:r>
              <a:rPr lang="en-US" sz="1800" dirty="0" err="1" smtClean="0"/>
              <a:t>manways</a:t>
            </a:r>
            <a:endParaRPr lang="en-US" sz="1800" dirty="0" smtClean="0"/>
          </a:p>
          <a:p>
            <a:r>
              <a:rPr lang="en-US" sz="1800" dirty="0" smtClean="0"/>
              <a:t>The supervisor  that was on the job from the beginning was off on Thursday and was not contacted they were going to work Friday, this project was scheduled for 4-10’s</a:t>
            </a:r>
          </a:p>
          <a:p>
            <a:endParaRPr lang="en-US"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1143000"/>
          </a:xfrm>
        </p:spPr>
        <p:txBody>
          <a:bodyPr>
            <a:normAutofit/>
          </a:bodyPr>
          <a:lstStyle/>
          <a:p>
            <a:pPr algn="ctr"/>
            <a:r>
              <a:rPr lang="en-US" dirty="0" smtClean="0">
                <a:solidFill>
                  <a:schemeClr val="tx1"/>
                </a:solidFill>
                <a:effectLst/>
              </a:rPr>
              <a:t>Recommended Actions</a:t>
            </a:r>
            <a:endParaRPr lang="en-US" dirty="0">
              <a:solidFill>
                <a:schemeClr val="tx1"/>
              </a:solidFill>
              <a:effectLst/>
            </a:endParaRPr>
          </a:p>
        </p:txBody>
      </p:sp>
      <p:sp>
        <p:nvSpPr>
          <p:cNvPr id="2" name="Content Placeholder 1"/>
          <p:cNvSpPr>
            <a:spLocks noGrp="1"/>
          </p:cNvSpPr>
          <p:nvPr>
            <p:ph idx="1"/>
          </p:nvPr>
        </p:nvSpPr>
        <p:spPr>
          <a:xfrm>
            <a:off x="457200" y="1264920"/>
            <a:ext cx="8229600" cy="4526280"/>
          </a:xfrm>
        </p:spPr>
        <p:txBody>
          <a:bodyPr>
            <a:noAutofit/>
          </a:bodyPr>
          <a:lstStyle/>
          <a:p>
            <a:pPr>
              <a:buNone/>
            </a:pPr>
            <a:r>
              <a:rPr lang="en-US" sz="1400" dirty="0" smtClean="0"/>
              <a:t> </a:t>
            </a:r>
          </a:p>
          <a:p>
            <a:pPr lvl="0"/>
            <a:r>
              <a:rPr lang="en-US" sz="1400" dirty="0" smtClean="0"/>
              <a:t>Review ammonia system procedures and LOTO’s to include Safety Selector and all bleed valves, insuring all are identified, labeled, and utilized during servicing and maintenance work activities</a:t>
            </a:r>
          </a:p>
          <a:p>
            <a:pPr lvl="0"/>
            <a:endParaRPr lang="en-US" sz="1400" dirty="0" smtClean="0"/>
          </a:p>
          <a:p>
            <a:pPr lvl="0"/>
            <a:r>
              <a:rPr lang="en-US" sz="1400" dirty="0" smtClean="0"/>
              <a:t>Ensure all work is performed by trained persons in line break and LOTTO’s work procedures  </a:t>
            </a:r>
          </a:p>
          <a:p>
            <a:pPr lvl="0"/>
            <a:endParaRPr lang="en-US" sz="1400" dirty="0" smtClean="0"/>
          </a:p>
          <a:p>
            <a:pPr lvl="0"/>
            <a:r>
              <a:rPr lang="en-US" sz="1400" dirty="0" smtClean="0"/>
              <a:t>Clarify what isolation points must be included in LOTTO</a:t>
            </a:r>
          </a:p>
          <a:p>
            <a:pPr lvl="0"/>
            <a:endParaRPr lang="en-US" sz="1400" dirty="0" smtClean="0"/>
          </a:p>
          <a:p>
            <a:pPr lvl="0"/>
            <a:r>
              <a:rPr lang="en-US" sz="1400" dirty="0" smtClean="0"/>
              <a:t>Review line break permit and make modifications as needed and retrain all employees (minimum PPE - full face respirators, face shield, acid suite, and rubber gloves.</a:t>
            </a:r>
          </a:p>
          <a:p>
            <a:pPr lvl="0"/>
            <a:endParaRPr lang="en-US" sz="1400" dirty="0" smtClean="0"/>
          </a:p>
          <a:p>
            <a:pPr lvl="0"/>
            <a:r>
              <a:rPr lang="en-US" sz="1400" dirty="0" smtClean="0"/>
              <a:t>Perform pre-job briefs reviewing system and LOTTO procedures and specific hazards identified in task being performed.</a:t>
            </a:r>
          </a:p>
          <a:p>
            <a:pPr lvl="0"/>
            <a:endParaRPr lang="en-US" sz="1400" dirty="0" smtClean="0"/>
          </a:p>
          <a:p>
            <a:pPr lvl="0"/>
            <a:r>
              <a:rPr lang="en-US" sz="1400" dirty="0" smtClean="0"/>
              <a:t>Ensure bleed valves  are  open and operate correctly</a:t>
            </a:r>
          </a:p>
          <a:p>
            <a:endParaRPr lang="en-US" sz="1400" dirty="0" smtClean="0"/>
          </a:p>
          <a:p>
            <a:r>
              <a:rPr lang="en-US" sz="1400" dirty="0" smtClean="0"/>
              <a:t>Follow safe work practices for activities being performed and wear line break PPE</a:t>
            </a:r>
          </a:p>
          <a:p>
            <a:endParaRPr lang="en-US" sz="1400" dirty="0" smtClean="0"/>
          </a:p>
          <a:p>
            <a:r>
              <a:rPr lang="en-US" sz="1400" dirty="0" smtClean="0"/>
              <a:t>Ensure all employees are trained and re train all employees on new isolation procedures</a:t>
            </a:r>
          </a:p>
          <a:p>
            <a:endParaRPr lang="en-US" sz="1400" dirty="0" smtClean="0"/>
          </a:p>
          <a:p>
            <a:r>
              <a:rPr lang="en-US" sz="1400" dirty="0" smtClean="0"/>
              <a:t>Insure daily meetings occur between superintendents and foreman</a:t>
            </a:r>
          </a:p>
          <a:p>
            <a:endParaRPr lang="en-US" sz="1400" dirty="0" smtClean="0"/>
          </a:p>
          <a:p>
            <a:r>
              <a:rPr lang="en-US" sz="1400" dirty="0" smtClean="0"/>
              <a:t>Share accident findings with all company and customer employees.</a:t>
            </a:r>
          </a:p>
          <a:p>
            <a:pPr>
              <a:buNone/>
            </a:pPr>
            <a:endParaRPr lang="en-US" sz="1400" dirty="0" smtClean="0"/>
          </a:p>
          <a:p>
            <a:pPr>
              <a:buNone/>
            </a:pPr>
            <a:endParaRPr lang="en-US" sz="1400" dirty="0" smtClean="0"/>
          </a:p>
          <a:p>
            <a:endParaRPr lang="en-US" sz="1400" dirty="0" smtClean="0"/>
          </a:p>
          <a:p>
            <a:endParaRPr lang="en-US"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143000"/>
          </a:xfrm>
        </p:spPr>
        <p:txBody>
          <a:bodyPr>
            <a:normAutofit/>
          </a:bodyPr>
          <a:lstStyle/>
          <a:p>
            <a:pPr algn="ctr"/>
            <a:r>
              <a:rPr lang="en-US" sz="4800" dirty="0" smtClean="0">
                <a:solidFill>
                  <a:schemeClr val="tx1"/>
                </a:solidFill>
                <a:effectLst/>
              </a:rPr>
              <a:t>What Happened</a:t>
            </a:r>
            <a:endParaRPr lang="en-US" sz="4800" dirty="0">
              <a:solidFill>
                <a:schemeClr val="tx1"/>
              </a:solidFill>
              <a:effectLst/>
            </a:endParaRPr>
          </a:p>
        </p:txBody>
      </p:sp>
      <p:sp>
        <p:nvSpPr>
          <p:cNvPr id="2" name="Content Placeholder 1"/>
          <p:cNvSpPr>
            <a:spLocks noGrp="1"/>
          </p:cNvSpPr>
          <p:nvPr>
            <p:ph idx="1"/>
          </p:nvPr>
        </p:nvSpPr>
        <p:spPr>
          <a:xfrm>
            <a:off x="152400" y="1371600"/>
            <a:ext cx="8915400" cy="5410200"/>
          </a:xfrm>
        </p:spPr>
        <p:txBody>
          <a:bodyPr>
            <a:noAutofit/>
          </a:bodyPr>
          <a:lstStyle/>
          <a:p>
            <a:pPr>
              <a:buNone/>
            </a:pPr>
            <a:endParaRPr lang="en-US" sz="1600" dirty="0" smtClean="0"/>
          </a:p>
          <a:p>
            <a:pPr>
              <a:buNone/>
            </a:pPr>
            <a:r>
              <a:rPr lang="en-US" sz="1600" dirty="0" smtClean="0"/>
              <a:t>    On November 18, 2011, SCR ammonia tank farm storage tank “C” was taken out of service to have its 10 year non-destructive examination performed.  After the ammonia tank was purged and opened, two employees were removing two safety relief valves for their 5 year inspection. The two relief valves are flanged 8 bolt connected to a “Anderson Greenwood-Safety Selector Valve”. The selector valve is used to select one safety relief valves to be in-service.</a:t>
            </a:r>
          </a:p>
          <a:p>
            <a:pPr>
              <a:buNone/>
            </a:pPr>
            <a:endParaRPr lang="en-US" sz="1600" dirty="0" smtClean="0"/>
          </a:p>
          <a:p>
            <a:pPr>
              <a:buNone/>
            </a:pPr>
            <a:r>
              <a:rPr lang="en-US" sz="1600" dirty="0" smtClean="0"/>
              <a:t>    The two employees had removed both valves on E &amp; D tanks prior to beginning work on tank C. The employees first removed the north safety relief valve and were in the process of breaking the flange on the second safety valve by using a cut off wheel (cutting the studs between the flanges) to remove the flange bolts.  The employee was lying down on the platform while cutting the 4</a:t>
            </a:r>
            <a:r>
              <a:rPr lang="en-US" sz="1600" baseline="30000" dirty="0" smtClean="0"/>
              <a:t>th</a:t>
            </a:r>
            <a:r>
              <a:rPr lang="en-US" sz="1600" dirty="0" smtClean="0"/>
              <a:t> bolt when trapped ammonia gas escaped through the flange.  The ammonia gas contacted the employee’s face shield, which was approximately two feet from the flange.   The employee inhaled ammonia gas and had exposure to his face and eyes, which caused irritation.  The second employee was exposed to the ammonia gas as he was located downwind from the escaping ammonia.  However, the second employee did not experience any irritation or difficulty breathing as a result.</a:t>
            </a:r>
          </a:p>
          <a:p>
            <a:pPr>
              <a:buNone/>
            </a:pPr>
            <a:r>
              <a:rPr lang="en-US" sz="1600" dirty="0" smtClean="0"/>
              <a:t>    The area of gas released was  ~&lt;1 cubic foot </a:t>
            </a:r>
            <a:endParaRPr lang="en-US" sz="1600" b="1" dirty="0" smtClean="0">
              <a:solidFill>
                <a:srgbClr val="FF0000"/>
              </a:solidFill>
            </a:endParaRPr>
          </a:p>
          <a:p>
            <a:pPr>
              <a:buNone/>
            </a:pPr>
            <a:r>
              <a:rPr lang="en-US" sz="1600" dirty="0" smtClean="0"/>
              <a:t> </a:t>
            </a:r>
          </a:p>
          <a:p>
            <a:pPr>
              <a:buNone/>
            </a:pPr>
            <a:r>
              <a:rPr lang="en-US" sz="1600" dirty="0" smtClean="0"/>
              <a:t> </a:t>
            </a:r>
          </a:p>
          <a:p>
            <a:pPr>
              <a:buNone/>
            </a:pPr>
            <a:r>
              <a:rPr lang="en-US" sz="1600" dirty="0" smtClean="0"/>
              <a:t> </a:t>
            </a:r>
          </a:p>
          <a:p>
            <a:pPr>
              <a:buNone/>
            </a:pPr>
            <a:endParaRPr lang="en-US"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C:\Documents and Settings\gladm\My Documents\Duke\Stations\Gibson\Safety\Anhydrous Ammonia Accident\Pictures\Gibson Station Anhydrous Ammonia Incident  11-18-11 022.jpg"/>
          <p:cNvPicPr>
            <a:picLocks noChangeAspect="1" noChangeArrowheads="1"/>
          </p:cNvPicPr>
          <p:nvPr/>
        </p:nvPicPr>
        <p:blipFill>
          <a:blip r:embed="rId2"/>
          <a:srcRect/>
          <a:stretch>
            <a:fillRect/>
          </a:stretch>
        </p:blipFill>
        <p:spPr bwMode="auto">
          <a:xfrm>
            <a:off x="98300" y="111824"/>
            <a:ext cx="4389120" cy="3291840"/>
          </a:xfrm>
          <a:prstGeom prst="rect">
            <a:avLst/>
          </a:prstGeom>
          <a:noFill/>
        </p:spPr>
      </p:pic>
      <p:pic>
        <p:nvPicPr>
          <p:cNvPr id="13" name="Picture 3" descr="C:\Documents and Settings\gladm\My Documents\Duke\Stations\Gibson\Safety\Anhydrous Ammonia Accident\Pictures\Gibson Station Anhydrous Ammonia Incident  11-18-11 021.jpg"/>
          <p:cNvPicPr>
            <a:picLocks noChangeAspect="1" noChangeArrowheads="1"/>
          </p:cNvPicPr>
          <p:nvPr/>
        </p:nvPicPr>
        <p:blipFill>
          <a:blip r:embed="rId3"/>
          <a:srcRect/>
          <a:stretch>
            <a:fillRect/>
          </a:stretch>
        </p:blipFill>
        <p:spPr bwMode="auto">
          <a:xfrm>
            <a:off x="4648200" y="3489960"/>
            <a:ext cx="4389120" cy="3291840"/>
          </a:xfrm>
          <a:prstGeom prst="rect">
            <a:avLst/>
          </a:prstGeom>
          <a:noFill/>
        </p:spPr>
      </p:pic>
      <p:pic>
        <p:nvPicPr>
          <p:cNvPr id="14" name="Picture 2" descr="C:\Documents and Settings\gladm\My Documents\Duke\Stations\Gibson\Safety\Anhydrous Ammonia Accident\Pictures\Gibson Station Anhydrous Ammonia Incident  11-18-11 025.jpg"/>
          <p:cNvPicPr>
            <a:picLocks noChangeAspect="1" noChangeArrowheads="1"/>
          </p:cNvPicPr>
          <p:nvPr/>
        </p:nvPicPr>
        <p:blipFill>
          <a:blip r:embed="rId4"/>
          <a:srcRect/>
          <a:stretch>
            <a:fillRect/>
          </a:stretch>
        </p:blipFill>
        <p:spPr bwMode="auto">
          <a:xfrm>
            <a:off x="104050" y="3492049"/>
            <a:ext cx="4389120" cy="3291840"/>
          </a:xfrm>
          <a:prstGeom prst="rect">
            <a:avLst/>
          </a:prstGeom>
          <a:noFill/>
        </p:spPr>
      </p:pic>
      <p:sp>
        <p:nvSpPr>
          <p:cNvPr id="15" name="TextBox 14"/>
          <p:cNvSpPr txBox="1"/>
          <p:nvPr/>
        </p:nvSpPr>
        <p:spPr>
          <a:xfrm>
            <a:off x="1371600" y="2286000"/>
            <a:ext cx="1524000" cy="461665"/>
          </a:xfrm>
          <a:prstGeom prst="rect">
            <a:avLst/>
          </a:prstGeom>
          <a:noFill/>
        </p:spPr>
        <p:txBody>
          <a:bodyPr wrap="square" rtlCol="0">
            <a:spAutoFit/>
          </a:bodyPr>
          <a:lstStyle/>
          <a:p>
            <a:pPr algn="ctr"/>
            <a:r>
              <a:rPr lang="en-US" sz="1200" dirty="0" smtClean="0"/>
              <a:t>Tank Isolated &amp; Purged</a:t>
            </a:r>
            <a:endParaRPr lang="en-US" sz="1200" dirty="0"/>
          </a:p>
        </p:txBody>
      </p:sp>
      <p:cxnSp>
        <p:nvCxnSpPr>
          <p:cNvPr id="23" name="Straight Arrow Connector 22"/>
          <p:cNvCxnSpPr>
            <a:stCxn id="15" idx="0"/>
          </p:cNvCxnSpPr>
          <p:nvPr/>
        </p:nvCxnSpPr>
        <p:spPr>
          <a:xfrm rot="5400000" flipH="1" flipV="1">
            <a:off x="1866901" y="1943101"/>
            <a:ext cx="609599" cy="7620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27" idx="0"/>
          </p:cNvCxnSpPr>
          <p:nvPr/>
        </p:nvCxnSpPr>
        <p:spPr>
          <a:xfrm rot="5400000" flipH="1" flipV="1">
            <a:off x="5257800" y="4572000"/>
            <a:ext cx="990600" cy="990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28" idx="0"/>
          </p:cNvCxnSpPr>
          <p:nvPr/>
        </p:nvCxnSpPr>
        <p:spPr>
          <a:xfrm rot="16200000" flipV="1">
            <a:off x="2400300" y="5219700"/>
            <a:ext cx="1066800" cy="533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9" idx="3"/>
          </p:cNvCxnSpPr>
          <p:nvPr/>
        </p:nvCxnSpPr>
        <p:spPr>
          <a:xfrm flipV="1">
            <a:off x="6248400" y="990600"/>
            <a:ext cx="381000" cy="688033"/>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4495800" y="5562600"/>
            <a:ext cx="1524000" cy="461665"/>
          </a:xfrm>
          <a:prstGeom prst="rect">
            <a:avLst/>
          </a:prstGeom>
          <a:noFill/>
        </p:spPr>
        <p:txBody>
          <a:bodyPr wrap="square" rtlCol="0">
            <a:spAutoFit/>
          </a:bodyPr>
          <a:lstStyle/>
          <a:p>
            <a:pPr algn="ctr"/>
            <a:r>
              <a:rPr lang="en-US" sz="1200" dirty="0" smtClean="0"/>
              <a:t>Tank Isolated &amp; Purged</a:t>
            </a:r>
            <a:endParaRPr lang="en-US" sz="1200" dirty="0"/>
          </a:p>
        </p:txBody>
      </p:sp>
      <p:sp>
        <p:nvSpPr>
          <p:cNvPr id="28" name="TextBox 27"/>
          <p:cNvSpPr txBox="1"/>
          <p:nvPr/>
        </p:nvSpPr>
        <p:spPr>
          <a:xfrm>
            <a:off x="2438400" y="6019800"/>
            <a:ext cx="1524000" cy="461665"/>
          </a:xfrm>
          <a:prstGeom prst="rect">
            <a:avLst/>
          </a:prstGeom>
          <a:noFill/>
        </p:spPr>
        <p:txBody>
          <a:bodyPr wrap="square" rtlCol="0">
            <a:spAutoFit/>
          </a:bodyPr>
          <a:lstStyle/>
          <a:p>
            <a:pPr algn="ctr"/>
            <a:r>
              <a:rPr lang="en-US" sz="1200" dirty="0" smtClean="0"/>
              <a:t>Tank Isolated &amp; Purged</a:t>
            </a:r>
            <a:endParaRPr lang="en-US" sz="1200" dirty="0"/>
          </a:p>
        </p:txBody>
      </p:sp>
      <p:sp>
        <p:nvSpPr>
          <p:cNvPr id="29" name="TextBox 28"/>
          <p:cNvSpPr txBox="1"/>
          <p:nvPr/>
        </p:nvSpPr>
        <p:spPr>
          <a:xfrm>
            <a:off x="4724400" y="1447800"/>
            <a:ext cx="1524000" cy="461665"/>
          </a:xfrm>
          <a:prstGeom prst="rect">
            <a:avLst/>
          </a:prstGeom>
          <a:noFill/>
        </p:spPr>
        <p:txBody>
          <a:bodyPr wrap="square" rtlCol="0">
            <a:spAutoFit/>
          </a:bodyPr>
          <a:lstStyle/>
          <a:p>
            <a:pPr algn="ctr"/>
            <a:r>
              <a:rPr lang="en-US" sz="1200" dirty="0" smtClean="0">
                <a:solidFill>
                  <a:schemeClr val="bg1"/>
                </a:solidFill>
              </a:rPr>
              <a:t>Tank Isolated &amp; Purged</a:t>
            </a:r>
            <a:endParaRPr lang="en-US" sz="1200" dirty="0">
              <a:solidFill>
                <a:schemeClr val="bg1"/>
              </a:solidFill>
            </a:endParaRPr>
          </a:p>
        </p:txBody>
      </p:sp>
      <p:pic>
        <p:nvPicPr>
          <p:cNvPr id="36" name="Picture 4" descr="C:\Documents and Settings\gladm\My Documents\Duke\Stations\Gibson\Safety\Anhydrous Ammonia Accident\Pictures # 2\Gibson Station Anhydrous Ammonia Incident  (2) 11-18-11 022.jpg"/>
          <p:cNvPicPr>
            <a:picLocks noChangeAspect="1" noChangeArrowheads="1"/>
          </p:cNvPicPr>
          <p:nvPr/>
        </p:nvPicPr>
        <p:blipFill>
          <a:blip r:embed="rId5"/>
          <a:srcRect/>
          <a:stretch>
            <a:fillRect/>
          </a:stretch>
        </p:blipFill>
        <p:spPr bwMode="auto">
          <a:xfrm>
            <a:off x="4661336" y="114954"/>
            <a:ext cx="4389120" cy="3291840"/>
          </a:xfrm>
          <a:prstGeom prst="rect">
            <a:avLst/>
          </a:prstGeom>
          <a:noFill/>
        </p:spPr>
      </p:pic>
      <p:sp>
        <p:nvSpPr>
          <p:cNvPr id="38" name="TextBox 37"/>
          <p:cNvSpPr txBox="1"/>
          <p:nvPr/>
        </p:nvSpPr>
        <p:spPr>
          <a:xfrm>
            <a:off x="5410200" y="2438400"/>
            <a:ext cx="1219200" cy="461665"/>
          </a:xfrm>
          <a:prstGeom prst="rect">
            <a:avLst/>
          </a:prstGeom>
          <a:noFill/>
        </p:spPr>
        <p:txBody>
          <a:bodyPr wrap="square" rtlCol="0">
            <a:spAutoFit/>
          </a:bodyPr>
          <a:lstStyle/>
          <a:p>
            <a:pPr algn="ctr"/>
            <a:r>
              <a:rPr lang="en-US" sz="1200" dirty="0" smtClean="0"/>
              <a:t>Tank Isolated &amp; Purged</a:t>
            </a:r>
            <a:endParaRPr lang="en-US" sz="1200" dirty="0"/>
          </a:p>
        </p:txBody>
      </p:sp>
      <p:cxnSp>
        <p:nvCxnSpPr>
          <p:cNvPr id="39" name="Straight Arrow Connector 38"/>
          <p:cNvCxnSpPr>
            <a:stCxn id="38" idx="0"/>
          </p:cNvCxnSpPr>
          <p:nvPr/>
        </p:nvCxnSpPr>
        <p:spPr>
          <a:xfrm rot="5400000" flipH="1" flipV="1">
            <a:off x="6096001" y="1676399"/>
            <a:ext cx="685800" cy="83820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gladm\My Documents\Duke\Stations\Gibson\Safety\Anhydrous Ammonia Accident\Gibson Station Anhydrous Ammonia Incident  tank   C11-18-11 036.jpg"/>
          <p:cNvPicPr>
            <a:picLocks noGrp="1" noChangeAspect="1" noChangeArrowheads="1"/>
          </p:cNvPicPr>
          <p:nvPr>
            <p:ph idx="1"/>
          </p:nvPr>
        </p:nvPicPr>
        <p:blipFill>
          <a:blip r:embed="rId2"/>
          <a:stretch>
            <a:fillRect/>
          </a:stretch>
        </p:blipFill>
        <p:spPr bwMode="auto">
          <a:xfrm>
            <a:off x="2880784" y="1646238"/>
            <a:ext cx="6034616" cy="4525962"/>
          </a:xfrm>
          <a:prstGeom prst="rect">
            <a:avLst/>
          </a:prstGeom>
          <a:solidFill>
            <a:schemeClr val="bg1"/>
          </a:solidFill>
          <a:ln w="19050">
            <a:solidFill>
              <a:schemeClr val="tx1"/>
            </a:solidFill>
          </a:ln>
        </p:spPr>
      </p:pic>
      <p:pic>
        <p:nvPicPr>
          <p:cNvPr id="5" name="Picture 2" descr="C:\Documents and Settings\gladm\My Documents\Duke\Stations\Gibson\Safety\Anhydrous Ammonia Accident\Pictures\Gibson Station Anhydrous Ammonia Incident  11-18-11 010.jpg"/>
          <p:cNvPicPr>
            <a:picLocks noChangeAspect="1" noChangeArrowheads="1"/>
          </p:cNvPicPr>
          <p:nvPr/>
        </p:nvPicPr>
        <p:blipFill>
          <a:blip r:embed="rId3" cstate="print"/>
          <a:srcRect/>
          <a:stretch>
            <a:fillRect/>
          </a:stretch>
        </p:blipFill>
        <p:spPr bwMode="auto">
          <a:xfrm>
            <a:off x="152400" y="4953000"/>
            <a:ext cx="2344384" cy="1758288"/>
          </a:xfrm>
          <a:prstGeom prst="rect">
            <a:avLst/>
          </a:prstGeom>
          <a:noFill/>
        </p:spPr>
      </p:pic>
      <p:sp>
        <p:nvSpPr>
          <p:cNvPr id="7" name="TextBox 6"/>
          <p:cNvSpPr txBox="1"/>
          <p:nvPr/>
        </p:nvSpPr>
        <p:spPr>
          <a:xfrm>
            <a:off x="381000" y="141982"/>
            <a:ext cx="8458200" cy="1077218"/>
          </a:xfrm>
          <a:prstGeom prst="rect">
            <a:avLst/>
          </a:prstGeom>
          <a:noFill/>
        </p:spPr>
        <p:txBody>
          <a:bodyPr wrap="square" rtlCol="0">
            <a:spAutoFit/>
          </a:bodyPr>
          <a:lstStyle/>
          <a:p>
            <a:pPr algn="ctr"/>
            <a:r>
              <a:rPr lang="en-US" sz="3200" dirty="0" smtClean="0"/>
              <a:t>Valve that was being removed when accident occurred</a:t>
            </a:r>
            <a:endParaRPr lang="en-US" sz="3200" dirty="0"/>
          </a:p>
        </p:txBody>
      </p:sp>
      <p:sp>
        <p:nvSpPr>
          <p:cNvPr id="8" name="TextBox 7"/>
          <p:cNvSpPr txBox="1"/>
          <p:nvPr/>
        </p:nvSpPr>
        <p:spPr>
          <a:xfrm>
            <a:off x="7391400" y="1676400"/>
            <a:ext cx="1371600" cy="461665"/>
          </a:xfrm>
          <a:prstGeom prst="rect">
            <a:avLst/>
          </a:prstGeom>
          <a:solidFill>
            <a:schemeClr val="bg1"/>
          </a:solidFill>
          <a:ln w="12700">
            <a:solidFill>
              <a:schemeClr val="tx1"/>
            </a:solidFill>
          </a:ln>
        </p:spPr>
        <p:txBody>
          <a:bodyPr wrap="square" rtlCol="0">
            <a:spAutoFit/>
          </a:bodyPr>
          <a:lstStyle/>
          <a:p>
            <a:pPr algn="ctr"/>
            <a:r>
              <a:rPr lang="en-US" sz="1200" dirty="0" smtClean="0"/>
              <a:t>North valve (removed)</a:t>
            </a:r>
            <a:endParaRPr lang="en-US" sz="1200" dirty="0"/>
          </a:p>
        </p:txBody>
      </p:sp>
      <p:cxnSp>
        <p:nvCxnSpPr>
          <p:cNvPr id="10" name="Straight Arrow Connector 9"/>
          <p:cNvCxnSpPr>
            <a:stCxn id="8" idx="2"/>
          </p:cNvCxnSpPr>
          <p:nvPr/>
        </p:nvCxnSpPr>
        <p:spPr>
          <a:xfrm rot="5400000">
            <a:off x="7217482" y="2388183"/>
            <a:ext cx="1109836" cy="609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2819400" y="3581400"/>
            <a:ext cx="685800" cy="5334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762000" y="2895600"/>
            <a:ext cx="2057400" cy="646331"/>
          </a:xfrm>
          <a:prstGeom prst="rect">
            <a:avLst/>
          </a:prstGeom>
          <a:noFill/>
          <a:ln>
            <a:solidFill>
              <a:schemeClr val="tx1"/>
            </a:solidFill>
          </a:ln>
        </p:spPr>
        <p:txBody>
          <a:bodyPr wrap="square" rtlCol="0">
            <a:spAutoFit/>
          </a:bodyPr>
          <a:lstStyle/>
          <a:p>
            <a:pPr algn="ctr"/>
            <a:r>
              <a:rPr lang="en-US" sz="1200" dirty="0" smtClean="0"/>
              <a:t>Location of employee when accident occurred (lying down)</a:t>
            </a:r>
            <a:endParaRPr lang="en-US" sz="1200" dirty="0"/>
          </a:p>
        </p:txBody>
      </p:sp>
      <p:cxnSp>
        <p:nvCxnSpPr>
          <p:cNvPr id="20" name="Straight Arrow Connector 19"/>
          <p:cNvCxnSpPr>
            <a:stCxn id="18" idx="2"/>
          </p:cNvCxnSpPr>
          <p:nvPr/>
        </p:nvCxnSpPr>
        <p:spPr>
          <a:xfrm rot="16200000" flipH="1">
            <a:off x="2230398" y="3102233"/>
            <a:ext cx="187406" cy="106680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04800" y="4371975"/>
            <a:ext cx="2057400" cy="646331"/>
          </a:xfrm>
          <a:prstGeom prst="rect">
            <a:avLst/>
          </a:prstGeom>
          <a:noFill/>
          <a:ln>
            <a:solidFill>
              <a:schemeClr val="tx1"/>
            </a:solidFill>
          </a:ln>
        </p:spPr>
        <p:txBody>
          <a:bodyPr wrap="square" rtlCol="0">
            <a:spAutoFit/>
          </a:bodyPr>
          <a:lstStyle/>
          <a:p>
            <a:pPr algn="ctr"/>
            <a:r>
              <a:rPr lang="en-US" sz="1200" dirty="0" smtClean="0"/>
              <a:t>Area employee was making cuts on flange bolts</a:t>
            </a:r>
            <a:endParaRPr lang="en-US" sz="1200" dirty="0"/>
          </a:p>
        </p:txBody>
      </p:sp>
      <p:cxnSp>
        <p:nvCxnSpPr>
          <p:cNvPr id="27" name="Straight Arrow Connector 26"/>
          <p:cNvCxnSpPr>
            <a:stCxn id="26" idx="2"/>
          </p:cNvCxnSpPr>
          <p:nvPr/>
        </p:nvCxnSpPr>
        <p:spPr>
          <a:xfrm rot="5400000">
            <a:off x="775603" y="5080903"/>
            <a:ext cx="620494" cy="4953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2895600" y="4124325"/>
            <a:ext cx="533400" cy="17526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867400" y="1676400"/>
            <a:ext cx="1199400" cy="461665"/>
          </a:xfrm>
          <a:prstGeom prst="rect">
            <a:avLst/>
          </a:prstGeom>
          <a:solidFill>
            <a:schemeClr val="bg1"/>
          </a:solidFill>
          <a:ln w="12700">
            <a:solidFill>
              <a:schemeClr val="tx1"/>
            </a:solidFill>
          </a:ln>
        </p:spPr>
        <p:txBody>
          <a:bodyPr wrap="square" rtlCol="0">
            <a:spAutoFit/>
          </a:bodyPr>
          <a:lstStyle/>
          <a:p>
            <a:pPr algn="ctr"/>
            <a:r>
              <a:rPr lang="en-US" sz="1200" dirty="0" smtClean="0"/>
              <a:t>South </a:t>
            </a:r>
          </a:p>
          <a:p>
            <a:pPr algn="ctr"/>
            <a:r>
              <a:rPr lang="en-US" sz="1200" dirty="0" smtClean="0"/>
              <a:t>valve</a:t>
            </a:r>
            <a:endParaRPr lang="en-US" sz="1200" dirty="0"/>
          </a:p>
        </p:txBody>
      </p:sp>
      <p:cxnSp>
        <p:nvCxnSpPr>
          <p:cNvPr id="33" name="Straight Arrow Connector 32"/>
          <p:cNvCxnSpPr>
            <a:stCxn id="32" idx="2"/>
          </p:cNvCxnSpPr>
          <p:nvPr/>
        </p:nvCxnSpPr>
        <p:spPr>
          <a:xfrm rot="5400000">
            <a:off x="5636083" y="2064582"/>
            <a:ext cx="757535" cy="9045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6629400" y="6215331"/>
            <a:ext cx="1524000" cy="461665"/>
          </a:xfrm>
          <a:prstGeom prst="rect">
            <a:avLst/>
          </a:prstGeom>
          <a:solidFill>
            <a:schemeClr val="bg1"/>
          </a:solidFill>
          <a:ln w="12700">
            <a:solidFill>
              <a:schemeClr val="tx1"/>
            </a:solidFill>
          </a:ln>
        </p:spPr>
        <p:txBody>
          <a:bodyPr wrap="square" rtlCol="0">
            <a:spAutoFit/>
          </a:bodyPr>
          <a:lstStyle/>
          <a:p>
            <a:pPr algn="ctr"/>
            <a:r>
              <a:rPr lang="en-US" sz="1200" dirty="0" smtClean="0"/>
              <a:t>Indicator showing active valve</a:t>
            </a:r>
            <a:endParaRPr lang="en-US" sz="1200" dirty="0"/>
          </a:p>
        </p:txBody>
      </p:sp>
      <p:cxnSp>
        <p:nvCxnSpPr>
          <p:cNvPr id="48" name="Straight Arrow Connector 47"/>
          <p:cNvCxnSpPr>
            <a:stCxn id="47" idx="0"/>
          </p:cNvCxnSpPr>
          <p:nvPr/>
        </p:nvCxnSpPr>
        <p:spPr>
          <a:xfrm rot="16200000" flipV="1">
            <a:off x="5655335" y="4479266"/>
            <a:ext cx="2329131" cy="1143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Oval 52"/>
          <p:cNvSpPr/>
          <p:nvPr/>
        </p:nvSpPr>
        <p:spPr>
          <a:xfrm>
            <a:off x="5715000" y="3636752"/>
            <a:ext cx="533400" cy="5161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7324064" y="5334000"/>
            <a:ext cx="1676400" cy="276999"/>
          </a:xfrm>
          <a:prstGeom prst="rect">
            <a:avLst/>
          </a:prstGeom>
          <a:solidFill>
            <a:schemeClr val="bg1"/>
          </a:solidFill>
          <a:ln w="12700">
            <a:solidFill>
              <a:schemeClr val="tx1"/>
            </a:solidFill>
          </a:ln>
        </p:spPr>
        <p:txBody>
          <a:bodyPr wrap="square" rtlCol="0">
            <a:spAutoFit/>
          </a:bodyPr>
          <a:lstStyle/>
          <a:p>
            <a:pPr algn="ctr"/>
            <a:r>
              <a:rPr lang="en-US" sz="1200" dirty="0" smtClean="0"/>
              <a:t>Bleed Ports</a:t>
            </a:r>
            <a:endParaRPr lang="en-US" sz="1200" dirty="0"/>
          </a:p>
        </p:txBody>
      </p:sp>
      <p:cxnSp>
        <p:nvCxnSpPr>
          <p:cNvPr id="55" name="Straight Arrow Connector 54"/>
          <p:cNvCxnSpPr>
            <a:stCxn id="54" idx="1"/>
          </p:cNvCxnSpPr>
          <p:nvPr/>
        </p:nvCxnSpPr>
        <p:spPr>
          <a:xfrm rot="10800000">
            <a:off x="4114800" y="4724400"/>
            <a:ext cx="3209264" cy="7481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rot="5400000" flipH="1" flipV="1">
            <a:off x="7174182" y="4721882"/>
            <a:ext cx="824300" cy="52453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886200" y="6210865"/>
            <a:ext cx="1524000" cy="461665"/>
          </a:xfrm>
          <a:prstGeom prst="rect">
            <a:avLst/>
          </a:prstGeom>
          <a:solidFill>
            <a:schemeClr val="bg1"/>
          </a:solidFill>
          <a:ln w="12700">
            <a:solidFill>
              <a:schemeClr val="tx1"/>
            </a:solidFill>
          </a:ln>
        </p:spPr>
        <p:txBody>
          <a:bodyPr wrap="square" rtlCol="0">
            <a:spAutoFit/>
          </a:bodyPr>
          <a:lstStyle/>
          <a:p>
            <a:pPr algn="ctr"/>
            <a:r>
              <a:rPr lang="en-US" sz="1200" dirty="0" smtClean="0"/>
              <a:t>Safety Selector Valve</a:t>
            </a:r>
            <a:endParaRPr lang="en-US" sz="1200" dirty="0"/>
          </a:p>
        </p:txBody>
      </p:sp>
      <p:cxnSp>
        <p:nvCxnSpPr>
          <p:cNvPr id="22" name="Straight Arrow Connector 21"/>
          <p:cNvCxnSpPr>
            <a:stCxn id="21" idx="0"/>
          </p:cNvCxnSpPr>
          <p:nvPr/>
        </p:nvCxnSpPr>
        <p:spPr>
          <a:xfrm rot="5400000" flipH="1" flipV="1">
            <a:off x="4838701" y="5410764"/>
            <a:ext cx="609600" cy="99060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26" idx="2"/>
          </p:cNvCxnSpPr>
          <p:nvPr/>
        </p:nvCxnSpPr>
        <p:spPr>
          <a:xfrm rot="16200000" flipH="1">
            <a:off x="1309003" y="5042803"/>
            <a:ext cx="620494" cy="5715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26" idx="0"/>
          </p:cNvCxnSpPr>
          <p:nvPr/>
        </p:nvCxnSpPr>
        <p:spPr>
          <a:xfrm rot="5400000" flipH="1" flipV="1">
            <a:off x="2361517" y="2999690"/>
            <a:ext cx="344269" cy="240030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143000"/>
          </a:xfrm>
        </p:spPr>
        <p:txBody>
          <a:bodyPr>
            <a:normAutofit fontScale="90000"/>
          </a:bodyPr>
          <a:lstStyle/>
          <a:p>
            <a:pPr algn="ctr"/>
            <a:r>
              <a:rPr lang="en-US" dirty="0" smtClean="0">
                <a:solidFill>
                  <a:schemeClr val="tx1"/>
                </a:solidFill>
                <a:effectLst/>
              </a:rPr>
              <a:t>Safety selector valves on tanks       “E” and “D” (RV’s removed)</a:t>
            </a:r>
            <a:endParaRPr lang="en-US" dirty="0">
              <a:solidFill>
                <a:schemeClr val="tx1"/>
              </a:solidFill>
              <a:effectLst/>
            </a:endParaRPr>
          </a:p>
        </p:txBody>
      </p:sp>
      <p:pic>
        <p:nvPicPr>
          <p:cNvPr id="7170" name="Picture 2" descr="C:\Documents and Settings\gladm\My Documents\Duke\Stations\Gibson\Safety\Anhydrous Ammonia Accident\Pictures # 2\Gibson Station Anhydrous Ammonia Incident  (2) 11-18-11 006.jpg"/>
          <p:cNvPicPr>
            <a:picLocks noGrp="1" noChangeAspect="1" noChangeArrowheads="1"/>
          </p:cNvPicPr>
          <p:nvPr>
            <p:ph idx="1"/>
          </p:nvPr>
        </p:nvPicPr>
        <p:blipFill>
          <a:blip r:embed="rId3"/>
          <a:srcRect/>
          <a:stretch>
            <a:fillRect/>
          </a:stretch>
        </p:blipFill>
        <p:spPr bwMode="auto">
          <a:xfrm>
            <a:off x="132558" y="1813560"/>
            <a:ext cx="4389120" cy="3291840"/>
          </a:xfrm>
          <a:prstGeom prst="rect">
            <a:avLst/>
          </a:prstGeom>
          <a:noFill/>
          <a:ln w="12700">
            <a:solidFill>
              <a:schemeClr val="tx1"/>
            </a:solidFill>
          </a:ln>
        </p:spPr>
      </p:pic>
      <p:pic>
        <p:nvPicPr>
          <p:cNvPr id="7171" name="Picture 3" descr="C:\Documents and Settings\gladm\My Documents\Duke\Stations\Gibson\Safety\Anhydrous Ammonia Accident\Pictures # 2\Gibson Station Anhydrous Ammonia Incident  (2) 11-18-11 009.jpg"/>
          <p:cNvPicPr>
            <a:picLocks noChangeAspect="1" noChangeArrowheads="1"/>
          </p:cNvPicPr>
          <p:nvPr/>
        </p:nvPicPr>
        <p:blipFill>
          <a:blip r:embed="rId4"/>
          <a:srcRect/>
          <a:stretch>
            <a:fillRect/>
          </a:stretch>
        </p:blipFill>
        <p:spPr bwMode="auto">
          <a:xfrm>
            <a:off x="4572000" y="3352800"/>
            <a:ext cx="4389120" cy="3291840"/>
          </a:xfrm>
          <a:prstGeom prst="rect">
            <a:avLst/>
          </a:prstGeom>
          <a:noFill/>
        </p:spPr>
      </p:pic>
      <p:cxnSp>
        <p:nvCxnSpPr>
          <p:cNvPr id="8" name="Straight Arrow Connector 7"/>
          <p:cNvCxnSpPr>
            <a:stCxn id="24" idx="2"/>
          </p:cNvCxnSpPr>
          <p:nvPr/>
        </p:nvCxnSpPr>
        <p:spPr>
          <a:xfrm rot="16200000" flipH="1">
            <a:off x="4783782" y="3335983"/>
            <a:ext cx="2586337" cy="4953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667000" y="6019800"/>
            <a:ext cx="2057400" cy="276999"/>
          </a:xfrm>
          <a:prstGeom prst="rect">
            <a:avLst/>
          </a:prstGeom>
          <a:solidFill>
            <a:schemeClr val="bg1"/>
          </a:solidFill>
          <a:ln w="12700">
            <a:solidFill>
              <a:schemeClr val="tx1"/>
            </a:solidFill>
          </a:ln>
        </p:spPr>
        <p:txBody>
          <a:bodyPr wrap="square" rtlCol="0">
            <a:spAutoFit/>
          </a:bodyPr>
          <a:lstStyle/>
          <a:p>
            <a:pPr algn="ctr"/>
            <a:r>
              <a:rPr lang="en-US" sz="1200" dirty="0" smtClean="0"/>
              <a:t>Bleed Valve open (north)</a:t>
            </a:r>
            <a:endParaRPr lang="en-US" sz="1200" dirty="0"/>
          </a:p>
        </p:txBody>
      </p:sp>
      <p:sp>
        <p:nvSpPr>
          <p:cNvPr id="11" name="TextBox 10"/>
          <p:cNvSpPr txBox="1"/>
          <p:nvPr/>
        </p:nvSpPr>
        <p:spPr>
          <a:xfrm>
            <a:off x="581025" y="4940498"/>
            <a:ext cx="2971800" cy="307777"/>
          </a:xfrm>
          <a:prstGeom prst="rect">
            <a:avLst/>
          </a:prstGeom>
          <a:solidFill>
            <a:schemeClr val="tx1"/>
          </a:solidFill>
          <a:ln w="12700">
            <a:solidFill>
              <a:schemeClr val="bg1"/>
            </a:solidFill>
          </a:ln>
        </p:spPr>
        <p:txBody>
          <a:bodyPr wrap="square" rtlCol="0">
            <a:spAutoFit/>
          </a:bodyPr>
          <a:lstStyle/>
          <a:p>
            <a:pPr algn="ctr"/>
            <a:r>
              <a:rPr lang="en-US" sz="1400" b="1" dirty="0" smtClean="0">
                <a:solidFill>
                  <a:schemeClr val="bg1"/>
                </a:solidFill>
              </a:rPr>
              <a:t>South                             North </a:t>
            </a:r>
          </a:p>
        </p:txBody>
      </p:sp>
      <p:cxnSp>
        <p:nvCxnSpPr>
          <p:cNvPr id="12" name="Straight Arrow Connector 11"/>
          <p:cNvCxnSpPr>
            <a:stCxn id="9" idx="0"/>
          </p:cNvCxnSpPr>
          <p:nvPr/>
        </p:nvCxnSpPr>
        <p:spPr>
          <a:xfrm rot="5400000" flipH="1" flipV="1">
            <a:off x="5543550" y="3409950"/>
            <a:ext cx="762000" cy="44577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24" idx="1"/>
          </p:cNvCxnSpPr>
          <p:nvPr/>
        </p:nvCxnSpPr>
        <p:spPr>
          <a:xfrm rot="10800000" flipV="1">
            <a:off x="1752600" y="2059632"/>
            <a:ext cx="3048000" cy="144556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9" idx="0"/>
          </p:cNvCxnSpPr>
          <p:nvPr/>
        </p:nvCxnSpPr>
        <p:spPr>
          <a:xfrm rot="16200000" flipV="1">
            <a:off x="2571750" y="4895850"/>
            <a:ext cx="2057400" cy="1905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a:off x="1485900" y="5105400"/>
            <a:ext cx="1143000" cy="1588"/>
          </a:xfrm>
          <a:prstGeom prst="straightConnector1">
            <a:avLst/>
          </a:prstGeom>
          <a:ln w="28575">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0" y="1504950"/>
            <a:ext cx="4495800" cy="369332"/>
          </a:xfrm>
          <a:prstGeom prst="rect">
            <a:avLst/>
          </a:prstGeom>
          <a:noFill/>
        </p:spPr>
        <p:txBody>
          <a:bodyPr wrap="square" rtlCol="0">
            <a:spAutoFit/>
          </a:bodyPr>
          <a:lstStyle/>
          <a:p>
            <a:pPr algn="ctr"/>
            <a:r>
              <a:rPr lang="en-US" b="1" dirty="0" smtClean="0"/>
              <a:t>E-Valve</a:t>
            </a:r>
            <a:endParaRPr lang="en-US" b="1" dirty="0"/>
          </a:p>
        </p:txBody>
      </p:sp>
      <p:sp>
        <p:nvSpPr>
          <p:cNvPr id="18" name="TextBox 17"/>
          <p:cNvSpPr txBox="1"/>
          <p:nvPr/>
        </p:nvSpPr>
        <p:spPr>
          <a:xfrm>
            <a:off x="4724400" y="3028950"/>
            <a:ext cx="4267200" cy="369332"/>
          </a:xfrm>
          <a:prstGeom prst="rect">
            <a:avLst/>
          </a:prstGeom>
          <a:noFill/>
        </p:spPr>
        <p:txBody>
          <a:bodyPr wrap="square" rtlCol="0">
            <a:spAutoFit/>
          </a:bodyPr>
          <a:lstStyle/>
          <a:p>
            <a:pPr algn="ctr"/>
            <a:r>
              <a:rPr lang="en-US" b="1" dirty="0" smtClean="0"/>
              <a:t>D-Valve</a:t>
            </a:r>
            <a:endParaRPr lang="en-US" b="1" dirty="0"/>
          </a:p>
        </p:txBody>
      </p:sp>
      <p:sp>
        <p:nvSpPr>
          <p:cNvPr id="24" name="TextBox 23"/>
          <p:cNvSpPr txBox="1"/>
          <p:nvPr/>
        </p:nvSpPr>
        <p:spPr>
          <a:xfrm>
            <a:off x="4800600" y="1828800"/>
            <a:ext cx="2057400" cy="461665"/>
          </a:xfrm>
          <a:prstGeom prst="rect">
            <a:avLst/>
          </a:prstGeom>
          <a:solidFill>
            <a:schemeClr val="bg1"/>
          </a:solidFill>
          <a:ln w="12700">
            <a:solidFill>
              <a:schemeClr val="tx1"/>
            </a:solidFill>
          </a:ln>
        </p:spPr>
        <p:txBody>
          <a:bodyPr wrap="square" rtlCol="0">
            <a:spAutoFit/>
          </a:bodyPr>
          <a:lstStyle/>
          <a:p>
            <a:pPr algn="ctr"/>
            <a:r>
              <a:rPr lang="en-US" sz="1200" dirty="0" smtClean="0"/>
              <a:t>Indicator pointing toward north valve</a:t>
            </a:r>
            <a:endParaRPr lang="en-US" sz="1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normAutofit fontScale="90000"/>
          </a:bodyPr>
          <a:lstStyle/>
          <a:p>
            <a:r>
              <a:rPr lang="en-US" dirty="0" smtClean="0">
                <a:solidFill>
                  <a:schemeClr val="tx1"/>
                </a:solidFill>
                <a:effectLst/>
              </a:rPr>
              <a:t>Safety Selector Valve “C” Tank</a:t>
            </a:r>
            <a:endParaRPr lang="en-US" dirty="0">
              <a:solidFill>
                <a:schemeClr val="tx1"/>
              </a:solidFill>
              <a:effectLst/>
            </a:endParaRPr>
          </a:p>
        </p:txBody>
      </p:sp>
      <p:pic>
        <p:nvPicPr>
          <p:cNvPr id="3077" name="Picture 5" descr="C:\Documents and Settings\gladm\My Documents\Duke\Stations\Gibson\Safety\Anhydrous Ammonia Accident\Pictures # 2\Gibson Station Anhydrous Ammonia Incident  (2) 11-18-11 016.jpg"/>
          <p:cNvPicPr>
            <a:picLocks noChangeAspect="1" noChangeArrowheads="1"/>
          </p:cNvPicPr>
          <p:nvPr/>
        </p:nvPicPr>
        <p:blipFill>
          <a:blip r:embed="rId2"/>
          <a:srcRect/>
          <a:stretch>
            <a:fillRect/>
          </a:stretch>
        </p:blipFill>
        <p:spPr bwMode="auto">
          <a:xfrm>
            <a:off x="2590800" y="1905000"/>
            <a:ext cx="6400800" cy="4800600"/>
          </a:xfrm>
          <a:prstGeom prst="rect">
            <a:avLst/>
          </a:prstGeom>
          <a:noFill/>
        </p:spPr>
      </p:pic>
      <p:sp>
        <p:nvSpPr>
          <p:cNvPr id="8" name="TextBox 7"/>
          <p:cNvSpPr txBox="1"/>
          <p:nvPr/>
        </p:nvSpPr>
        <p:spPr>
          <a:xfrm>
            <a:off x="228600" y="1752600"/>
            <a:ext cx="2438400" cy="3754874"/>
          </a:xfrm>
          <a:prstGeom prst="rect">
            <a:avLst/>
          </a:prstGeom>
          <a:noFill/>
        </p:spPr>
        <p:txBody>
          <a:bodyPr wrap="square" rtlCol="0">
            <a:spAutoFit/>
          </a:bodyPr>
          <a:lstStyle/>
          <a:p>
            <a:pPr>
              <a:buFont typeface="Wingdings" pitchFamily="2" charset="2"/>
              <a:buChar char="Ø"/>
            </a:pPr>
            <a:r>
              <a:rPr lang="en-US" sz="1400" b="1" dirty="0" smtClean="0"/>
              <a:t>“C” valve is the valve where the accident occurred.  </a:t>
            </a:r>
          </a:p>
          <a:p>
            <a:endParaRPr lang="en-US" sz="1400" b="1" dirty="0"/>
          </a:p>
          <a:p>
            <a:pPr>
              <a:buFont typeface="Wingdings" pitchFamily="2" charset="2"/>
              <a:buChar char="Ø"/>
            </a:pPr>
            <a:r>
              <a:rPr lang="en-US" sz="1400" b="1" dirty="0" smtClean="0"/>
              <a:t>This is a view to get a prospective of the valve configuration</a:t>
            </a:r>
          </a:p>
          <a:p>
            <a:pPr>
              <a:buFont typeface="Wingdings" pitchFamily="2" charset="2"/>
              <a:buChar char="Ø"/>
            </a:pPr>
            <a:endParaRPr lang="en-US" sz="1400" b="1" dirty="0"/>
          </a:p>
          <a:p>
            <a:pPr>
              <a:buFont typeface="Wingdings" pitchFamily="2" charset="2"/>
              <a:buChar char="Ø"/>
            </a:pPr>
            <a:r>
              <a:rPr lang="en-US" sz="1400" b="1" dirty="0" smtClean="0"/>
              <a:t>Notice the bleeders north and south</a:t>
            </a:r>
          </a:p>
          <a:p>
            <a:pPr>
              <a:buFont typeface="Wingdings" pitchFamily="2" charset="2"/>
              <a:buChar char="Ø"/>
            </a:pPr>
            <a:endParaRPr lang="en-US" sz="1400" b="1" dirty="0"/>
          </a:p>
          <a:p>
            <a:pPr>
              <a:buFont typeface="Wingdings" pitchFamily="2" charset="2"/>
              <a:buChar char="Ø"/>
            </a:pPr>
            <a:r>
              <a:rPr lang="en-US" sz="1400" b="1" dirty="0" smtClean="0"/>
              <a:t>Note the indicator pointing north</a:t>
            </a:r>
          </a:p>
          <a:p>
            <a:pPr>
              <a:buFont typeface="Wingdings" pitchFamily="2" charset="2"/>
              <a:buChar char="Ø"/>
            </a:pPr>
            <a:endParaRPr lang="en-US" sz="1400" b="1" dirty="0"/>
          </a:p>
          <a:p>
            <a:pPr>
              <a:buFont typeface="Wingdings" pitchFamily="2" charset="2"/>
              <a:buChar char="Ø"/>
            </a:pPr>
            <a:endParaRPr lang="en-US" sz="1400" b="1" dirty="0" smtClean="0"/>
          </a:p>
          <a:p>
            <a:pPr>
              <a:buFont typeface="Wingdings" pitchFamily="2" charset="2"/>
              <a:buChar char="Ø"/>
            </a:pPr>
            <a:endParaRPr lang="en-US" sz="1400" b="1" dirty="0"/>
          </a:p>
          <a:p>
            <a:pPr>
              <a:buFont typeface="Wingdings" pitchFamily="2" charset="2"/>
              <a:buChar char="Ø"/>
            </a:pPr>
            <a:endParaRPr lang="en-US" sz="1400" b="1" dirty="0"/>
          </a:p>
        </p:txBody>
      </p:sp>
      <p:sp>
        <p:nvSpPr>
          <p:cNvPr id="9" name="TextBox 8"/>
          <p:cNvSpPr txBox="1"/>
          <p:nvPr/>
        </p:nvSpPr>
        <p:spPr>
          <a:xfrm>
            <a:off x="4267200" y="5562600"/>
            <a:ext cx="2971800" cy="307777"/>
          </a:xfrm>
          <a:prstGeom prst="rect">
            <a:avLst/>
          </a:prstGeom>
          <a:solidFill>
            <a:schemeClr val="tx1"/>
          </a:solidFill>
          <a:ln w="12700">
            <a:solidFill>
              <a:schemeClr val="bg1"/>
            </a:solidFill>
          </a:ln>
        </p:spPr>
        <p:txBody>
          <a:bodyPr wrap="square" rtlCol="0">
            <a:spAutoFit/>
          </a:bodyPr>
          <a:lstStyle/>
          <a:p>
            <a:pPr algn="ctr"/>
            <a:r>
              <a:rPr lang="en-US" sz="1400" b="1" dirty="0" smtClean="0">
                <a:solidFill>
                  <a:schemeClr val="bg1"/>
                </a:solidFill>
              </a:rPr>
              <a:t>South                             North </a:t>
            </a:r>
          </a:p>
        </p:txBody>
      </p:sp>
      <p:cxnSp>
        <p:nvCxnSpPr>
          <p:cNvPr id="10" name="Straight Arrow Connector 9"/>
          <p:cNvCxnSpPr/>
          <p:nvPr/>
        </p:nvCxnSpPr>
        <p:spPr>
          <a:xfrm rot="10800000">
            <a:off x="5172075" y="5737027"/>
            <a:ext cx="1143000" cy="1588"/>
          </a:xfrm>
          <a:prstGeom prst="straightConnector1">
            <a:avLst/>
          </a:prstGeom>
          <a:ln w="28575">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375" y="253536"/>
            <a:ext cx="8534400" cy="813264"/>
          </a:xfrm>
        </p:spPr>
        <p:txBody>
          <a:bodyPr>
            <a:normAutofit fontScale="90000"/>
          </a:bodyPr>
          <a:lstStyle/>
          <a:p>
            <a:r>
              <a:rPr lang="en-US" dirty="0" smtClean="0"/>
              <a:t>Picture looking down into the SSV</a:t>
            </a:r>
            <a:endParaRPr lang="en-US" dirty="0"/>
          </a:p>
        </p:txBody>
      </p:sp>
      <p:pic>
        <p:nvPicPr>
          <p:cNvPr id="1026" name="Picture 2" descr="C:\Documents and Settings\gladm\My Documents\Duke\Stations\Gibson\Safety\Anhydrous Ammonia Accident\Pictures # 2\Gibson Station Anhydrous Ammonia Incident  (2) 11-18-11 038.jpg"/>
          <p:cNvPicPr>
            <a:picLocks noGrp="1" noChangeAspect="1" noChangeArrowheads="1"/>
          </p:cNvPicPr>
          <p:nvPr>
            <p:ph idx="1"/>
          </p:nvPr>
        </p:nvPicPr>
        <p:blipFill>
          <a:blip r:embed="rId2"/>
          <a:srcRect/>
          <a:stretch>
            <a:fillRect/>
          </a:stretch>
        </p:blipFill>
        <p:spPr bwMode="auto">
          <a:xfrm>
            <a:off x="152400" y="2057400"/>
            <a:ext cx="4389120" cy="3291840"/>
          </a:xfrm>
          <a:prstGeom prst="rect">
            <a:avLst/>
          </a:prstGeom>
          <a:noFill/>
        </p:spPr>
      </p:pic>
      <p:pic>
        <p:nvPicPr>
          <p:cNvPr id="1027" name="Picture 3" descr="C:\Documents and Settings\gladm\My Documents\Duke\Stations\Gibson\Safety\Anhydrous Ammonia Accident\Pictures # 2\Gibson Station Anhydrous Ammonia Incident  (2) 11-18-11 040.jpg"/>
          <p:cNvPicPr>
            <a:picLocks noChangeAspect="1" noChangeArrowheads="1"/>
          </p:cNvPicPr>
          <p:nvPr/>
        </p:nvPicPr>
        <p:blipFill>
          <a:blip r:embed="rId3"/>
          <a:srcRect/>
          <a:stretch>
            <a:fillRect/>
          </a:stretch>
        </p:blipFill>
        <p:spPr bwMode="auto">
          <a:xfrm>
            <a:off x="4572000" y="3337560"/>
            <a:ext cx="4389120" cy="3291840"/>
          </a:xfrm>
          <a:prstGeom prst="rect">
            <a:avLst/>
          </a:prstGeom>
          <a:noFill/>
        </p:spPr>
      </p:pic>
      <p:sp>
        <p:nvSpPr>
          <p:cNvPr id="6" name="TextBox 5"/>
          <p:cNvSpPr txBox="1"/>
          <p:nvPr/>
        </p:nvSpPr>
        <p:spPr>
          <a:xfrm>
            <a:off x="190500" y="1716643"/>
            <a:ext cx="4352925" cy="369332"/>
          </a:xfrm>
          <a:prstGeom prst="rect">
            <a:avLst/>
          </a:prstGeom>
          <a:noFill/>
        </p:spPr>
        <p:txBody>
          <a:bodyPr wrap="square" rtlCol="0">
            <a:spAutoFit/>
          </a:bodyPr>
          <a:lstStyle/>
          <a:p>
            <a:pPr algn="ctr"/>
            <a:r>
              <a:rPr lang="en-US" b="1" dirty="0" smtClean="0"/>
              <a:t>South (sealed port of the SSV) </a:t>
            </a:r>
            <a:endParaRPr lang="en-US" b="1" dirty="0"/>
          </a:p>
        </p:txBody>
      </p:sp>
      <p:sp>
        <p:nvSpPr>
          <p:cNvPr id="8" name="TextBox 7"/>
          <p:cNvSpPr txBox="1"/>
          <p:nvPr/>
        </p:nvSpPr>
        <p:spPr>
          <a:xfrm>
            <a:off x="4572000" y="2971800"/>
            <a:ext cx="4352925" cy="369332"/>
          </a:xfrm>
          <a:prstGeom prst="rect">
            <a:avLst/>
          </a:prstGeom>
          <a:noFill/>
        </p:spPr>
        <p:txBody>
          <a:bodyPr wrap="square" rtlCol="0">
            <a:spAutoFit/>
          </a:bodyPr>
          <a:lstStyle/>
          <a:p>
            <a:pPr algn="ctr"/>
            <a:r>
              <a:rPr lang="en-US" b="1" dirty="0" smtClean="0"/>
              <a:t>North (active port of the SSV) </a:t>
            </a:r>
            <a:endParaRPr lang="en-US" b="1" dirty="0"/>
          </a:p>
        </p:txBody>
      </p:sp>
      <p:cxnSp>
        <p:nvCxnSpPr>
          <p:cNvPr id="9" name="Straight Arrow Connector 8"/>
          <p:cNvCxnSpPr>
            <a:stCxn id="16" idx="3"/>
          </p:cNvCxnSpPr>
          <p:nvPr/>
        </p:nvCxnSpPr>
        <p:spPr>
          <a:xfrm flipV="1">
            <a:off x="4495800" y="5334000"/>
            <a:ext cx="2514600" cy="9005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12" idx="0"/>
          </p:cNvCxnSpPr>
          <p:nvPr/>
        </p:nvCxnSpPr>
        <p:spPr>
          <a:xfrm rot="5400000" flipH="1" flipV="1">
            <a:off x="723901" y="4276728"/>
            <a:ext cx="1724022" cy="63817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38125" y="5457826"/>
            <a:ext cx="2057400" cy="276999"/>
          </a:xfrm>
          <a:prstGeom prst="rect">
            <a:avLst/>
          </a:prstGeom>
          <a:solidFill>
            <a:schemeClr val="bg1"/>
          </a:solidFill>
          <a:ln w="12700">
            <a:solidFill>
              <a:schemeClr val="tx1"/>
            </a:solidFill>
          </a:ln>
        </p:spPr>
        <p:txBody>
          <a:bodyPr wrap="square" rtlCol="0">
            <a:spAutoFit/>
          </a:bodyPr>
          <a:lstStyle/>
          <a:p>
            <a:pPr algn="ctr"/>
            <a:r>
              <a:rPr lang="en-US" sz="1200" dirty="0" smtClean="0"/>
              <a:t>Isolation Disk </a:t>
            </a:r>
            <a:r>
              <a:rPr lang="en-US" sz="800" dirty="0" smtClean="0"/>
              <a:t>(stand by position)</a:t>
            </a:r>
            <a:endParaRPr lang="en-US" sz="1200" dirty="0"/>
          </a:p>
        </p:txBody>
      </p:sp>
      <p:sp>
        <p:nvSpPr>
          <p:cNvPr id="16" name="TextBox 15"/>
          <p:cNvSpPr txBox="1"/>
          <p:nvPr/>
        </p:nvSpPr>
        <p:spPr>
          <a:xfrm>
            <a:off x="2438400" y="6096000"/>
            <a:ext cx="2057400" cy="276999"/>
          </a:xfrm>
          <a:prstGeom prst="rect">
            <a:avLst/>
          </a:prstGeom>
          <a:solidFill>
            <a:schemeClr val="bg1"/>
          </a:solidFill>
          <a:ln w="12700">
            <a:solidFill>
              <a:schemeClr val="tx1"/>
            </a:solidFill>
          </a:ln>
        </p:spPr>
        <p:txBody>
          <a:bodyPr wrap="square" rtlCol="0">
            <a:spAutoFit/>
          </a:bodyPr>
          <a:lstStyle/>
          <a:p>
            <a:pPr algn="ctr"/>
            <a:r>
              <a:rPr lang="en-US" sz="1200" dirty="0" smtClean="0"/>
              <a:t>Active port opening</a:t>
            </a:r>
            <a:endParaRPr lang="en-US"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1143000"/>
          </a:xfrm>
        </p:spPr>
        <p:txBody>
          <a:bodyPr>
            <a:normAutofit fontScale="90000"/>
          </a:bodyPr>
          <a:lstStyle/>
          <a:p>
            <a:pPr algn="ctr"/>
            <a:r>
              <a:rPr lang="en-US" dirty="0" smtClean="0">
                <a:solidFill>
                  <a:schemeClr val="tx1"/>
                </a:solidFill>
                <a:effectLst/>
              </a:rPr>
              <a:t>Accident Facts/Causal Factors</a:t>
            </a:r>
            <a:endParaRPr lang="en-US" dirty="0">
              <a:solidFill>
                <a:schemeClr val="tx1"/>
              </a:solidFill>
              <a:effectLst/>
            </a:endParaRPr>
          </a:p>
        </p:txBody>
      </p:sp>
      <p:sp>
        <p:nvSpPr>
          <p:cNvPr id="2" name="Content Placeholder 1"/>
          <p:cNvSpPr>
            <a:spLocks noGrp="1"/>
          </p:cNvSpPr>
          <p:nvPr>
            <p:ph idx="1"/>
          </p:nvPr>
        </p:nvSpPr>
        <p:spPr>
          <a:xfrm>
            <a:off x="457200" y="1646237"/>
            <a:ext cx="8229600" cy="4525963"/>
          </a:xfrm>
        </p:spPr>
        <p:txBody>
          <a:bodyPr>
            <a:noAutofit/>
          </a:bodyPr>
          <a:lstStyle/>
          <a:p>
            <a:r>
              <a:rPr lang="en-US" sz="1800" dirty="0" smtClean="0"/>
              <a:t>The ammonia system is a truck filled system</a:t>
            </a:r>
          </a:p>
          <a:p>
            <a:r>
              <a:rPr lang="en-US" sz="1800" dirty="0" smtClean="0"/>
              <a:t>The ammonia tanks were purged and open on October 31, 2011</a:t>
            </a:r>
          </a:p>
          <a:p>
            <a:r>
              <a:rPr lang="en-US" sz="1800" dirty="0" smtClean="0"/>
              <a:t>Tank was out of service and open for ~ 18 days prior to accident on November 18th</a:t>
            </a:r>
          </a:p>
          <a:p>
            <a:r>
              <a:rPr lang="en-US" sz="1800" dirty="0" smtClean="0"/>
              <a:t>The safety selector valve was activating the (north) safety relief valve</a:t>
            </a:r>
          </a:p>
          <a:p>
            <a:r>
              <a:rPr lang="en-US" sz="1800" dirty="0" smtClean="0"/>
              <a:t>Ammonia gas became trapped in the south devise due to the SSV activation of the north valve.</a:t>
            </a:r>
          </a:p>
          <a:p>
            <a:r>
              <a:rPr lang="en-US" sz="1800" dirty="0" smtClean="0"/>
              <a:t>It is believed Ammonia gas became trapped in the south valve during the alternating of the PRV  PM’s </a:t>
            </a:r>
          </a:p>
          <a:p>
            <a:r>
              <a:rPr lang="en-US" sz="1800" dirty="0" smtClean="0"/>
              <a:t>The bleed valve was not on the clearance for the tank and therefore was not opened during the ammonia tank LOTO clearance</a:t>
            </a:r>
          </a:p>
          <a:p>
            <a:pPr lvl="0"/>
            <a:r>
              <a:rPr lang="en-US" sz="1800" dirty="0" smtClean="0"/>
              <a:t>Five other safety relief valves 2 ea.,  on tanks “E” &amp; “D” and one on “C” (north valve) were removed using the same procedure adding to the confidence that ammonia gas was removed from the ammonia tank and piping</a:t>
            </a:r>
          </a:p>
          <a:p>
            <a:pPr lvl="0"/>
            <a:r>
              <a:rPr lang="en-US" sz="1800" dirty="0" smtClean="0"/>
              <a:t>Ammonia transfer and vapor piping to and from the ammonia tank was LOTO’ed, disconnected, and blanked</a:t>
            </a:r>
          </a:p>
          <a:p>
            <a:endParaRPr lang="en-US" sz="1800" dirty="0" smtClean="0"/>
          </a:p>
          <a:p>
            <a:pPr lvl="0"/>
            <a:endParaRPr lang="en-US" sz="1800" dirty="0" smtClean="0"/>
          </a:p>
          <a:p>
            <a:pPr lvl="0"/>
            <a:endParaRPr lang="en-US" sz="1800" dirty="0" smtClean="0"/>
          </a:p>
          <a:p>
            <a:endParaRPr lang="en-US" sz="1800" dirty="0" smtClean="0"/>
          </a:p>
          <a:p>
            <a:endParaRPr lang="en-US" sz="1800" dirty="0" smtClean="0"/>
          </a:p>
          <a:p>
            <a:endParaRPr lang="en-US" sz="1800" dirty="0" smtClean="0"/>
          </a:p>
          <a:p>
            <a:endParaRPr lang="en-US" sz="1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fontScale="90000"/>
          </a:bodyPr>
          <a:lstStyle/>
          <a:p>
            <a:pPr algn="ctr"/>
            <a:r>
              <a:rPr lang="en-US" dirty="0" smtClean="0">
                <a:solidFill>
                  <a:schemeClr val="tx1"/>
                </a:solidFill>
                <a:effectLst/>
              </a:rPr>
              <a:t>Accident Facts/Causal Factors cont.</a:t>
            </a:r>
            <a:endParaRPr lang="en-US" dirty="0">
              <a:solidFill>
                <a:schemeClr val="tx1"/>
              </a:solidFill>
              <a:effectLst/>
            </a:endParaRPr>
          </a:p>
        </p:txBody>
      </p:sp>
      <p:sp>
        <p:nvSpPr>
          <p:cNvPr id="2" name="Content Placeholder 1"/>
          <p:cNvSpPr>
            <a:spLocks noGrp="1"/>
          </p:cNvSpPr>
          <p:nvPr>
            <p:ph idx="1"/>
          </p:nvPr>
        </p:nvSpPr>
        <p:spPr>
          <a:xfrm>
            <a:off x="304800" y="1600200"/>
            <a:ext cx="8458200" cy="4525963"/>
          </a:xfrm>
        </p:spPr>
        <p:txBody>
          <a:bodyPr>
            <a:normAutofit/>
          </a:bodyPr>
          <a:lstStyle/>
          <a:p>
            <a:pPr lvl="0"/>
            <a:r>
              <a:rPr lang="en-US" sz="2000" dirty="0" smtClean="0"/>
              <a:t>Manways top and bottom of the tank were opened</a:t>
            </a:r>
          </a:p>
          <a:p>
            <a:r>
              <a:rPr lang="en-US" sz="2000" dirty="0" smtClean="0"/>
              <a:t>The SSV were not identified in the LOTTO as part of the isolation system for the tanks</a:t>
            </a:r>
          </a:p>
          <a:p>
            <a:r>
              <a:rPr lang="en-US" sz="2000" dirty="0" smtClean="0"/>
              <a:t>It was unknown that the Anderson Greenwood Safety Selector Valve would store energy (vapor) in the standby position</a:t>
            </a:r>
          </a:p>
          <a:p>
            <a:r>
              <a:rPr lang="en-US" sz="2000" dirty="0" smtClean="0"/>
              <a:t>The indicators for all three SSV were pointed to the north valves resulting in the north valves being “active”</a:t>
            </a:r>
          </a:p>
          <a:p>
            <a:r>
              <a:rPr lang="en-US" sz="2000" dirty="0" smtClean="0"/>
              <a:t>The north bleeders for the SSV on tanks “E” and “D” were open</a:t>
            </a:r>
          </a:p>
          <a:p>
            <a:r>
              <a:rPr lang="en-US" sz="2000" dirty="0" smtClean="0"/>
              <a:t>The south bleeders for the SSV on tanks “E” and “D” were closed</a:t>
            </a:r>
          </a:p>
          <a:p>
            <a:r>
              <a:rPr lang="en-US" sz="2000" dirty="0" smtClean="0"/>
              <a:t>The bleeders for the SSV on tank “C” were both closed (north &amp; south)</a:t>
            </a:r>
          </a:p>
          <a:p>
            <a:r>
              <a:rPr lang="en-US" sz="2000" dirty="0" smtClean="0"/>
              <a:t>This same scope was performed in the Summer on tanks “A” and “B”</a:t>
            </a:r>
          </a:p>
          <a:p>
            <a:r>
              <a:rPr lang="en-US" sz="2000" dirty="0" smtClean="0"/>
              <a:t>Zachry was asked by Duke to sign of clearance ~11/14/11 that they could continue to work on the vessel that a “dead leg” was created </a:t>
            </a:r>
          </a:p>
          <a:p>
            <a:pPr>
              <a:buNone/>
            </a:pPr>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805</TotalTime>
  <Words>939</Words>
  <Application>Microsoft Office PowerPoint</Application>
  <PresentationFormat>On-screen Show (4:3)</PresentationFormat>
  <Paragraphs>112</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Foundry</vt:lpstr>
      <vt:lpstr>Anhydrous Ammonia Accident </vt:lpstr>
      <vt:lpstr>What Happened</vt:lpstr>
      <vt:lpstr>PowerPoint Presentation</vt:lpstr>
      <vt:lpstr>PowerPoint Presentation</vt:lpstr>
      <vt:lpstr>Safety selector valves on tanks       “E” and “D” (RV’s removed)</vt:lpstr>
      <vt:lpstr>Safety Selector Valve “C” Tank</vt:lpstr>
      <vt:lpstr>Picture looking down into the SSV</vt:lpstr>
      <vt:lpstr>Accident Facts/Causal Factors</vt:lpstr>
      <vt:lpstr>Accident Facts/Causal Factors cont.</vt:lpstr>
      <vt:lpstr>Accident Facts/Causal Factors cont.</vt:lpstr>
      <vt:lpstr>Recommended Actions</vt:lpstr>
    </vt:vector>
  </TitlesOfParts>
  <Company>Zachry Industrial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Anhydrous Ammonia Accident 11-18-2011</dc:title>
  <dc:creator>ZHI User</dc:creator>
  <cp:lastModifiedBy>Aaron J Hoffner</cp:lastModifiedBy>
  <cp:revision>146</cp:revision>
  <dcterms:created xsi:type="dcterms:W3CDTF">2011-11-20T14:28:05Z</dcterms:created>
  <dcterms:modified xsi:type="dcterms:W3CDTF">2012-01-18T13:49:13Z</dcterms:modified>
</cp:coreProperties>
</file>