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4" r:id="rId28"/>
    <p:sldId id="285" r:id="rId29"/>
    <p:sldId id="286"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3030"/>
    <a:srgbClr val="EEEEEE"/>
    <a:srgbClr val="F7F7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24" d="100"/>
          <a:sy n="124" d="100"/>
        </p:scale>
        <p:origin x="170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267CCBC-459C-4B77-B896-58B7BA29E8EF}" type="datetimeFigureOut">
              <a:rPr lang="en-US" smtClean="0"/>
              <a:t>1/29/21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0764D9-5F76-46BB-B3DD-FEE024E924DB}" type="slidenum">
              <a:rPr lang="en-US" smtClean="0"/>
              <a:t>‹#›</a:t>
            </a:fld>
            <a:endParaRPr lang="en-US"/>
          </a:p>
        </p:txBody>
      </p:sp>
    </p:spTree>
    <p:extLst>
      <p:ext uri="{BB962C8B-B14F-4D97-AF65-F5344CB8AC3E}">
        <p14:creationId xmlns:p14="http://schemas.microsoft.com/office/powerpoint/2010/main" val="3452851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67CCBC-459C-4B77-B896-58B7BA29E8EF}" type="datetimeFigureOut">
              <a:rPr lang="en-US" smtClean="0"/>
              <a:t>1/29/21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0764D9-5F76-46BB-B3DD-FEE024E924DB}" type="slidenum">
              <a:rPr lang="en-US" smtClean="0"/>
              <a:t>‹#›</a:t>
            </a:fld>
            <a:endParaRPr lang="en-US"/>
          </a:p>
        </p:txBody>
      </p:sp>
    </p:spTree>
    <p:extLst>
      <p:ext uri="{BB962C8B-B14F-4D97-AF65-F5344CB8AC3E}">
        <p14:creationId xmlns:p14="http://schemas.microsoft.com/office/powerpoint/2010/main" val="3836738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67CCBC-459C-4B77-B896-58B7BA29E8EF}" type="datetimeFigureOut">
              <a:rPr lang="en-US" smtClean="0"/>
              <a:t>1/29/21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0764D9-5F76-46BB-B3DD-FEE024E924DB}" type="slidenum">
              <a:rPr lang="en-US" smtClean="0"/>
              <a:t>‹#›</a:t>
            </a:fld>
            <a:endParaRPr lang="en-US"/>
          </a:p>
        </p:txBody>
      </p:sp>
    </p:spTree>
    <p:extLst>
      <p:ext uri="{BB962C8B-B14F-4D97-AF65-F5344CB8AC3E}">
        <p14:creationId xmlns:p14="http://schemas.microsoft.com/office/powerpoint/2010/main" val="1403986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67CCBC-459C-4B77-B896-58B7BA29E8EF}" type="datetimeFigureOut">
              <a:rPr lang="en-US" smtClean="0"/>
              <a:t>1/29/21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0764D9-5F76-46BB-B3DD-FEE024E924DB}" type="slidenum">
              <a:rPr lang="en-US" smtClean="0"/>
              <a:t>‹#›</a:t>
            </a:fld>
            <a:endParaRPr lang="en-US"/>
          </a:p>
        </p:txBody>
      </p:sp>
    </p:spTree>
    <p:extLst>
      <p:ext uri="{BB962C8B-B14F-4D97-AF65-F5344CB8AC3E}">
        <p14:creationId xmlns:p14="http://schemas.microsoft.com/office/powerpoint/2010/main" val="619922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267CCBC-459C-4B77-B896-58B7BA29E8EF}" type="datetimeFigureOut">
              <a:rPr lang="en-US" smtClean="0"/>
              <a:t>1/29/21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0764D9-5F76-46BB-B3DD-FEE024E924DB}" type="slidenum">
              <a:rPr lang="en-US" smtClean="0"/>
              <a:t>‹#›</a:t>
            </a:fld>
            <a:endParaRPr lang="en-US"/>
          </a:p>
        </p:txBody>
      </p:sp>
    </p:spTree>
    <p:extLst>
      <p:ext uri="{BB962C8B-B14F-4D97-AF65-F5344CB8AC3E}">
        <p14:creationId xmlns:p14="http://schemas.microsoft.com/office/powerpoint/2010/main" val="1007167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67CCBC-459C-4B77-B896-58B7BA29E8EF}" type="datetimeFigureOut">
              <a:rPr lang="en-US" smtClean="0"/>
              <a:t>1/29/21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0764D9-5F76-46BB-B3DD-FEE024E924DB}" type="slidenum">
              <a:rPr lang="en-US" smtClean="0"/>
              <a:t>‹#›</a:t>
            </a:fld>
            <a:endParaRPr lang="en-US"/>
          </a:p>
        </p:txBody>
      </p:sp>
    </p:spTree>
    <p:extLst>
      <p:ext uri="{BB962C8B-B14F-4D97-AF65-F5344CB8AC3E}">
        <p14:creationId xmlns:p14="http://schemas.microsoft.com/office/powerpoint/2010/main" val="2653946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67CCBC-459C-4B77-B896-58B7BA29E8EF}" type="datetimeFigureOut">
              <a:rPr lang="en-US" smtClean="0"/>
              <a:t>1/29/21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0764D9-5F76-46BB-B3DD-FEE024E924DB}" type="slidenum">
              <a:rPr lang="en-US" smtClean="0"/>
              <a:t>‹#›</a:t>
            </a:fld>
            <a:endParaRPr lang="en-US"/>
          </a:p>
        </p:txBody>
      </p:sp>
    </p:spTree>
    <p:extLst>
      <p:ext uri="{BB962C8B-B14F-4D97-AF65-F5344CB8AC3E}">
        <p14:creationId xmlns:p14="http://schemas.microsoft.com/office/powerpoint/2010/main" val="789990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67CCBC-459C-4B77-B896-58B7BA29E8EF}" type="datetimeFigureOut">
              <a:rPr lang="en-US" smtClean="0"/>
              <a:t>1/29/21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0764D9-5F76-46BB-B3DD-FEE024E924DB}" type="slidenum">
              <a:rPr lang="en-US" smtClean="0"/>
              <a:t>‹#›</a:t>
            </a:fld>
            <a:endParaRPr lang="en-US"/>
          </a:p>
        </p:txBody>
      </p:sp>
    </p:spTree>
    <p:extLst>
      <p:ext uri="{BB962C8B-B14F-4D97-AF65-F5344CB8AC3E}">
        <p14:creationId xmlns:p14="http://schemas.microsoft.com/office/powerpoint/2010/main" val="1654649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67CCBC-459C-4B77-B896-58B7BA29E8EF}" type="datetimeFigureOut">
              <a:rPr lang="en-US" smtClean="0"/>
              <a:t>1/29/21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0764D9-5F76-46BB-B3DD-FEE024E924DB}" type="slidenum">
              <a:rPr lang="en-US" smtClean="0"/>
              <a:t>‹#›</a:t>
            </a:fld>
            <a:endParaRPr lang="en-US"/>
          </a:p>
        </p:txBody>
      </p:sp>
    </p:spTree>
    <p:extLst>
      <p:ext uri="{BB962C8B-B14F-4D97-AF65-F5344CB8AC3E}">
        <p14:creationId xmlns:p14="http://schemas.microsoft.com/office/powerpoint/2010/main" val="3900992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267CCBC-459C-4B77-B896-58B7BA29E8EF}" type="datetimeFigureOut">
              <a:rPr lang="en-US" smtClean="0"/>
              <a:t>1/29/21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0764D9-5F76-46BB-B3DD-FEE024E924DB}" type="slidenum">
              <a:rPr lang="en-US" smtClean="0"/>
              <a:t>‹#›</a:t>
            </a:fld>
            <a:endParaRPr lang="en-US"/>
          </a:p>
        </p:txBody>
      </p:sp>
    </p:spTree>
    <p:extLst>
      <p:ext uri="{BB962C8B-B14F-4D97-AF65-F5344CB8AC3E}">
        <p14:creationId xmlns:p14="http://schemas.microsoft.com/office/powerpoint/2010/main" val="3515405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267CCBC-459C-4B77-B896-58B7BA29E8EF}" type="datetimeFigureOut">
              <a:rPr lang="en-US" smtClean="0"/>
              <a:t>1/29/21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0764D9-5F76-46BB-B3DD-FEE024E924DB}" type="slidenum">
              <a:rPr lang="en-US" smtClean="0"/>
              <a:t>‹#›</a:t>
            </a:fld>
            <a:endParaRPr lang="en-US"/>
          </a:p>
        </p:txBody>
      </p:sp>
    </p:spTree>
    <p:extLst>
      <p:ext uri="{BB962C8B-B14F-4D97-AF65-F5344CB8AC3E}">
        <p14:creationId xmlns:p14="http://schemas.microsoft.com/office/powerpoint/2010/main" val="111921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67CCBC-459C-4B77-B896-58B7BA29E8EF}" type="datetimeFigureOut">
              <a:rPr lang="en-US" smtClean="0"/>
              <a:t>1/29/21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0764D9-5F76-46BB-B3DD-FEE024E924DB}" type="slidenum">
              <a:rPr lang="en-US" smtClean="0"/>
              <a:t>‹#›</a:t>
            </a:fld>
            <a:endParaRPr lang="en-US"/>
          </a:p>
        </p:txBody>
      </p:sp>
    </p:spTree>
    <p:extLst>
      <p:ext uri="{BB962C8B-B14F-4D97-AF65-F5344CB8AC3E}">
        <p14:creationId xmlns:p14="http://schemas.microsoft.com/office/powerpoint/2010/main" val="26899646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5" Type="http://schemas.microsoft.com/office/2007/relationships/hdphoto" Target="../media/hdphoto4.wdp"/><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Limestone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Slip/Fall of Person</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Truck Driver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30</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32 Weeks Mining Exp.</a:t>
            </a:r>
            <a:endParaRPr lang="en-US" altLang="en-US" sz="2400" spc="15" dirty="0">
              <a:latin typeface="Arial" panose="020B0604020202020204" pitchFamily="34" charset="0"/>
            </a:endParaRP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30000"/>
                    </a14:imgEffect>
                    <a14:imgEffect>
                      <a14:brightnessContrast bright="54000" contrast="-16000"/>
                    </a14:imgEffect>
                  </a14:imgLayer>
                </a14:imgProps>
              </a:ext>
              <a:ext uri="{28A0092B-C50C-407E-A947-70E740481C1C}">
                <a14:useLocalDpi xmlns:a14="http://schemas.microsoft.com/office/drawing/2010/main" val="0"/>
              </a:ext>
            </a:extLst>
          </a:blip>
          <a:stretch>
            <a:fillRect/>
          </a:stretch>
        </p:blipFill>
        <p:spPr>
          <a:xfrm>
            <a:off x="3629715" y="326618"/>
            <a:ext cx="5225837" cy="3919379"/>
          </a:xfrm>
          <a:prstGeom prst="rect">
            <a:avLst/>
          </a:prstGeom>
        </p:spPr>
      </p:pic>
      <p:sp>
        <p:nvSpPr>
          <p:cNvPr id="6" name="Text Box 2"/>
          <p:cNvSpPr txBox="1">
            <a:spLocks noChangeArrowheads="1"/>
          </p:cNvSpPr>
          <p:nvPr/>
        </p:nvSpPr>
        <p:spPr bwMode="auto">
          <a:xfrm>
            <a:off x="236338" y="4651512"/>
            <a:ext cx="8635116" cy="1041622"/>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 Victim fell into a lime surge hopper and</a:t>
            </a:r>
          </a:p>
          <a:p>
            <a:pPr algn="ctr" defTabSz="685800" eaLnBrk="0" fontAlgn="base" hangingPunct="0">
              <a:spcAft>
                <a:spcPts val="300"/>
              </a:spcAft>
            </a:pPr>
            <a:r>
              <a:rPr lang="en-US" altLang="en-US" sz="2800" spc="15" dirty="0">
                <a:solidFill>
                  <a:srgbClr val="000000"/>
                </a:solidFill>
                <a:latin typeface="Calibri" panose="020F0502020204030204" pitchFamily="34" charset="0"/>
              </a:rPr>
              <a:t>became engulfed by the material.</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1/8/2020  IA</a:t>
            </a:r>
          </a:p>
        </p:txBody>
      </p:sp>
    </p:spTree>
    <p:extLst>
      <p:ext uri="{BB962C8B-B14F-4D97-AF65-F5344CB8AC3E}">
        <p14:creationId xmlns:p14="http://schemas.microsoft.com/office/powerpoint/2010/main" val="1931313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Limestone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Fall of Material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Quality Technician</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68</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50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85901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was inspecting a stockpile for over-sized material.  As he paused and knelt during his inspection, the stockpile collapsed and covered him with approximately four feet of material.</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6/19/2020  KS</a:t>
            </a:r>
          </a:p>
        </p:txBody>
      </p:sp>
      <p:pic>
        <p:nvPicPr>
          <p:cNvPr id="18434" name="Picture 2" descr="scene of the accident where the fatality occured"/>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3629713" y="326619"/>
            <a:ext cx="5225837" cy="391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160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Sand</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Electrical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Superintendent</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60 </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36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40181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made contact with energized high-voltage components in a 4,160 volt (4,160 VAC), three-phase electrical enclosure.</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7/9/2020  GA</a:t>
            </a:r>
          </a:p>
        </p:txBody>
      </p:sp>
      <p:pic>
        <p:nvPicPr>
          <p:cNvPr id="17410" name="Picture 2" descr="Scene of the acciodent where the victim was electricuted"/>
          <p:cNvPicPr>
            <a:picLocks noChangeAspect="1" noChangeArrowheads="1"/>
          </p:cNvPicPr>
          <p:nvPr/>
        </p:nvPicPr>
        <p:blipFill rotWithShape="1">
          <a:blip r:embed="rId2">
            <a:extLst>
              <a:ext uri="{28A0092B-C50C-407E-A947-70E740481C1C}">
                <a14:useLocalDpi xmlns:a14="http://schemas.microsoft.com/office/drawing/2010/main" val="0"/>
              </a:ext>
            </a:extLst>
          </a:blip>
          <a:srcRect t="22303" b="13497"/>
          <a:stretch/>
        </p:blipFill>
        <p:spPr bwMode="auto">
          <a:xfrm>
            <a:off x="4013762" y="326617"/>
            <a:ext cx="4554166" cy="3909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226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UG Limestone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Machinery</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Miner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24</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3 Days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43123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was pinned to the roof and face of the underground mine while performing work from a personnel basket.</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7/24/2020  GA</a:t>
            </a:r>
          </a:p>
        </p:txBody>
      </p:sp>
      <p:pic>
        <p:nvPicPr>
          <p:cNvPr id="16386" name="Picture 2" descr="Accident scene where two miners were loading explosives from inside an aerial lift’s basket when the basket jolted upward into the mine roof, causing the death of one of the miners."/>
          <p:cNvPicPr>
            <a:picLocks noChangeAspect="1" noChangeArrowheads="1"/>
          </p:cNvPicPr>
          <p:nvPr/>
        </p:nvPicPr>
        <p:blipFill rotWithShape="1">
          <a:blip r:embed="rId2">
            <a:extLst>
              <a:ext uri="{28A0092B-C50C-407E-A947-70E740481C1C}">
                <a14:useLocalDpi xmlns:a14="http://schemas.microsoft.com/office/drawing/2010/main" val="0"/>
              </a:ext>
            </a:extLst>
          </a:blip>
          <a:srcRect l="6674" r="27026"/>
          <a:stretch/>
        </p:blipFill>
        <p:spPr bwMode="auto">
          <a:xfrm>
            <a:off x="3648456" y="326619"/>
            <a:ext cx="5175504" cy="391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4534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Sand &amp; Gravel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Powered Haulage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Equipment Operator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63</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8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43123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became entangled in a moving belt conveyor.  He was air-lifted to a trauma center where he died as a result of his injuries on August 5, 2020.</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7/29/2020  MO</a:t>
            </a:r>
          </a:p>
        </p:txBody>
      </p:sp>
      <p:pic>
        <p:nvPicPr>
          <p:cNvPr id="15362" name="Picture 2" descr="Accident scene where the miner was injured when his arm became entangled in a stacker conveyor belt"/>
          <p:cNvPicPr>
            <a:picLocks noChangeAspect="1" noChangeArrowheads="1"/>
          </p:cNvPicPr>
          <p:nvPr/>
        </p:nvPicPr>
        <p:blipFill rotWithShape="1">
          <a:blip r:embed="rId2">
            <a:extLst>
              <a:ext uri="{28A0092B-C50C-407E-A947-70E740481C1C}">
                <a14:useLocalDpi xmlns:a14="http://schemas.microsoft.com/office/drawing/2010/main" val="0"/>
              </a:ext>
            </a:extLst>
          </a:blip>
          <a:srcRect l="1998" t="2144" r="2403" b="2924"/>
          <a:stretch/>
        </p:blipFill>
        <p:spPr bwMode="auto">
          <a:xfrm>
            <a:off x="3629714" y="326617"/>
            <a:ext cx="5225837" cy="3892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093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Sand &amp; Gravel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Machinery</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Equipment Operator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21</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1 Year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99033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entered the cone crusher and falling material entrapped the miner beneath the feed hopper.</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8/18/2020  CA</a:t>
            </a:r>
          </a:p>
        </p:txBody>
      </p:sp>
      <p:pic>
        <p:nvPicPr>
          <p:cNvPr id="14338" name="Picture 2" descr="accident scene where the victim was extracted from the crusher and taken to a hospital, where he died the next d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9713" y="326618"/>
            <a:ext cx="5225837" cy="3919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638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Limestone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Machinery</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Truck Driver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69</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8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0253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sustained fatal head injuries while deploying the tarp system on a fifth-wheel side-dump trailer.</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8/21/2020  IA</a:t>
            </a:r>
          </a:p>
        </p:txBody>
      </p:sp>
      <p:grpSp>
        <p:nvGrpSpPr>
          <p:cNvPr id="8" name="Group 7"/>
          <p:cNvGrpSpPr/>
          <p:nvPr/>
        </p:nvGrpSpPr>
        <p:grpSpPr>
          <a:xfrm>
            <a:off x="3642414" y="339318"/>
            <a:ext cx="5225837" cy="3919378"/>
            <a:chOff x="3629714" y="326618"/>
            <a:chExt cx="5225837" cy="3919378"/>
          </a:xfrm>
        </p:grpSpPr>
        <p:sp>
          <p:nvSpPr>
            <p:cNvPr id="9" name="Rectangle 8"/>
            <p:cNvSpPr/>
            <p:nvPr/>
          </p:nvSpPr>
          <p:spPr>
            <a:xfrm>
              <a:off x="3629714" y="326618"/>
              <a:ext cx="5225837" cy="3919378"/>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l="1908" t="16450" r="1563" b="16340"/>
            <a:stretch/>
          </p:blipFill>
          <p:spPr>
            <a:xfrm>
              <a:off x="4431236" y="1584478"/>
              <a:ext cx="3622792" cy="1615922"/>
            </a:xfrm>
            <a:prstGeom prst="rect">
              <a:avLst/>
            </a:prstGeom>
          </p:spPr>
        </p:pic>
      </p:grpSp>
    </p:spTree>
    <p:extLst>
      <p:ext uri="{BB962C8B-B14F-4D97-AF65-F5344CB8AC3E}">
        <p14:creationId xmlns:p14="http://schemas.microsoft.com/office/powerpoint/2010/main" val="3824071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Sand &amp; Gravel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Machinery</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Crusher Foreman</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52</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23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43123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was preparing a jaw crusher for transport by removing wedges that held the right side hopper extension in a raised position. The extension fell on him.</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8/26/2020  WA</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3629714" y="326618"/>
            <a:ext cx="5225837" cy="3919378"/>
          </a:xfrm>
          <a:prstGeom prst="rect">
            <a:avLst/>
          </a:prstGeom>
        </p:spPr>
      </p:pic>
      <p:pic>
        <p:nvPicPr>
          <p:cNvPr id="12290" name="Picture 2" descr="August 12, 2020 Fatality Alert accident scene"/>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val="0"/>
              </a:ext>
            </a:extLst>
          </a:blip>
          <a:srcRect l="2347" t="4562" r="19145" b="17390"/>
          <a:stretch/>
        </p:blipFill>
        <p:spPr bwMode="auto">
          <a:xfrm>
            <a:off x="3639312" y="320040"/>
            <a:ext cx="521208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984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Sand</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Slip/Fall of Person</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Plant Helper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53</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2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849872"/>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fell while attempting to close a hatch on the top of a bulk material trailer.  He was wearing a fall protection harness, but his lanyard was not attached to a secure anchorage point.</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9/1/2020  TX</a:t>
            </a:r>
          </a:p>
        </p:txBody>
      </p:sp>
      <p:pic>
        <p:nvPicPr>
          <p:cNvPr id="11266" name="Picture 2" descr="September 1, 2020 Fatality Alert accident sce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9713" y="326618"/>
            <a:ext cx="5225837" cy="3919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480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Sand &amp; Gravel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Powered Haulage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Truck Driver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47</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20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90473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was run over by a dump truck while he was underneath attempting to adjust the brakes.  At the time of the accident, the parking brake was not set, the transmission was in drive, and the engine was on.</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9/16/2020  NJ</a:t>
            </a:r>
          </a:p>
        </p:txBody>
      </p:sp>
      <p:pic>
        <p:nvPicPr>
          <p:cNvPr id="10242" name="Picture 2" descr="Accident scene where the truck moved forward and fatally injured the victim"/>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629714" y="326618"/>
            <a:ext cx="5241740" cy="3931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2375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Coal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Machinery</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Equipment Operator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48</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8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8381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accidentally engaged the hydro-seeder’s clutch while the nozzle was pointing towards him.  The release of material caused him to fall backwards striking his neck on the hydro-seeder handrail.</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10/9/2020  KY</a:t>
            </a:r>
          </a:p>
        </p:txBody>
      </p:sp>
      <p:pic>
        <p:nvPicPr>
          <p:cNvPr id="9218" name="Picture 2" descr="accident scene where the material sprayed from the nozzle struck him, causing him to fall backward and strike his neck on the hydroseeder handrail."/>
          <p:cNvPicPr>
            <a:picLocks noChangeAspect="1" noChangeArrowheads="1"/>
          </p:cNvPicPr>
          <p:nvPr/>
        </p:nvPicPr>
        <p:blipFill rotWithShape="1">
          <a:blip r:embed="rId2">
            <a:extLst>
              <a:ext uri="{28A0092B-C50C-407E-A947-70E740481C1C}">
                <a14:useLocalDpi xmlns:a14="http://schemas.microsoft.com/office/drawing/2010/main" val="0"/>
              </a:ext>
            </a:extLst>
          </a:blip>
          <a:srcRect l="5529" t="4727" r="23247" b="4019"/>
          <a:stretch/>
        </p:blipFill>
        <p:spPr bwMode="auto">
          <a:xfrm>
            <a:off x="3644900" y="326618"/>
            <a:ext cx="5207000" cy="391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433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Facility Cement</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Slip/Fall of Person</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Truck Driver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71</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48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43123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 Victim fell from the top of a bulk trailer while opening the trailer lids.  He later died on January 26, 2020, due to head trauma he received from the fall.</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1/23/2020  CA</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9714" y="326619"/>
            <a:ext cx="5225837" cy="3919378"/>
          </a:xfrm>
          <a:prstGeom prst="rect">
            <a:avLst/>
          </a:prstGeom>
        </p:spPr>
      </p:pic>
    </p:spTree>
    <p:extLst>
      <p:ext uri="{BB962C8B-B14F-4D97-AF65-F5344CB8AC3E}">
        <p14:creationId xmlns:p14="http://schemas.microsoft.com/office/powerpoint/2010/main" val="3204157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UG Coal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Powered Haulage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Equipment Operator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58</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30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43123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parked the shuttle car in an intersection and was exiting when a scoop went through a ventilation curtain in an adjacent crosscut and struck him.</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10/13/2020  KY</a:t>
            </a:r>
          </a:p>
        </p:txBody>
      </p:sp>
      <p:pic>
        <p:nvPicPr>
          <p:cNvPr id="8194" name="Picture 2" descr="accident scene where the victim had parked his shuttle car in an intersection and was exiting when a scoop went through a ventilation curtain in an adjacent crosscut and struck him."/>
          <p:cNvPicPr>
            <a:picLocks noChangeAspect="1" noChangeArrowheads="1"/>
          </p:cNvPicPr>
          <p:nvPr/>
        </p:nvPicPr>
        <p:blipFill rotWithShape="1">
          <a:blip r:embed="rId2">
            <a:extLst>
              <a:ext uri="{28A0092B-C50C-407E-A947-70E740481C1C}">
                <a14:useLocalDpi xmlns:a14="http://schemas.microsoft.com/office/drawing/2010/main" val="0"/>
              </a:ext>
            </a:extLst>
          </a:blip>
          <a:srcRect l="3182" t="4227" r="3485" b="4797"/>
          <a:stretch/>
        </p:blipFill>
        <p:spPr bwMode="auto">
          <a:xfrm>
            <a:off x="3629713" y="352018"/>
            <a:ext cx="5225837" cy="3841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3734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Granite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Powered Haulage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Lead Person</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61</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17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9872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was killed when his pickup truck was struck by a haul truck.</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10/14/2020  SC</a:t>
            </a:r>
          </a:p>
        </p:txBody>
      </p:sp>
      <p:pic>
        <p:nvPicPr>
          <p:cNvPr id="7170" name="Picture 2" descr="Accident scene where a lead person was killed when his pickup truck was struck by a haul truck"/>
          <p:cNvPicPr>
            <a:picLocks noChangeAspect="1" noChangeArrowheads="1"/>
          </p:cNvPicPr>
          <p:nvPr/>
        </p:nvPicPr>
        <p:blipFill rotWithShape="1">
          <a:blip r:embed="rId2">
            <a:extLst>
              <a:ext uri="{28A0092B-C50C-407E-A947-70E740481C1C}">
                <a14:useLocalDpi xmlns:a14="http://schemas.microsoft.com/office/drawing/2010/main" val="0"/>
              </a:ext>
            </a:extLst>
          </a:blip>
          <a:srcRect l="5497" t="6273" r="25800" b="3883"/>
          <a:stretch/>
        </p:blipFill>
        <p:spPr bwMode="auto">
          <a:xfrm>
            <a:off x="3670300" y="326618"/>
            <a:ext cx="5156200" cy="391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532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Sandstone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Machinery</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Plant Operator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58</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8 Weeks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4571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The victim was standing on the cross beam of a grizzly hopper screen where he was struck by an          excavator’s bucket.</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10/19/2020  CO</a:t>
            </a:r>
          </a:p>
        </p:txBody>
      </p:sp>
      <p:pic>
        <p:nvPicPr>
          <p:cNvPr id="6146" name="Picture 2" descr="Accident scene where an excavator’s bucket struck a plant operator who was standing on the cross beam of a grizzly hopper screen"/>
          <p:cNvPicPr>
            <a:picLocks noChangeAspect="1" noChangeArrowheads="1"/>
          </p:cNvPicPr>
          <p:nvPr/>
        </p:nvPicPr>
        <p:blipFill rotWithShape="1">
          <a:blip r:embed="rId2">
            <a:extLst>
              <a:ext uri="{28A0092B-C50C-407E-A947-70E740481C1C}">
                <a14:useLocalDpi xmlns:a14="http://schemas.microsoft.com/office/drawing/2010/main" val="0"/>
              </a:ext>
            </a:extLst>
          </a:blip>
          <a:srcRect l="19931" r="16181"/>
          <a:stretch/>
        </p:blipFill>
        <p:spPr bwMode="auto">
          <a:xfrm>
            <a:off x="3629713" y="326618"/>
            <a:ext cx="5225837" cy="3953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355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UG Coal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Fall of Roof</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Miner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37</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2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0126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was digging a hole to install a wooden post for roof control when a section of the roof fell on him.</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10/27/2020  PA</a:t>
            </a:r>
          </a:p>
        </p:txBody>
      </p:sp>
      <p:pic>
        <p:nvPicPr>
          <p:cNvPr id="5122" name="Picture 2" descr="Accident scene when a section of the roof fell on the victim"/>
          <p:cNvPicPr>
            <a:picLocks noChangeAspect="1" noChangeArrowheads="1"/>
          </p:cNvPicPr>
          <p:nvPr/>
        </p:nvPicPr>
        <p:blipFill rotWithShape="1">
          <a:blip r:embed="rId2">
            <a:extLst>
              <a:ext uri="{28A0092B-C50C-407E-A947-70E740481C1C}">
                <a14:useLocalDpi xmlns:a14="http://schemas.microsoft.com/office/drawing/2010/main" val="0"/>
              </a:ext>
            </a:extLst>
          </a:blip>
          <a:srcRect l="12254" r="7491"/>
          <a:stretch/>
        </p:blipFill>
        <p:spPr bwMode="auto">
          <a:xfrm>
            <a:off x="3682999" y="326618"/>
            <a:ext cx="5118101" cy="391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228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Gold</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Machinery</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Bulldozer Operator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58</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41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0253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was killed when the bulldozer he was operating backed over the edge of a </a:t>
            </a:r>
            <a:r>
              <a:rPr lang="en-US" altLang="en-US" sz="2800" spc="15" dirty="0" err="1">
                <a:solidFill>
                  <a:srgbClr val="000000"/>
                </a:solidFill>
                <a:latin typeface="Calibri" panose="020F0502020204030204" pitchFamily="34" charset="0"/>
              </a:rPr>
              <a:t>highwall</a:t>
            </a:r>
            <a:r>
              <a:rPr lang="en-US" altLang="en-US" sz="2800" spc="15" dirty="0">
                <a:solidFill>
                  <a:srgbClr val="000000"/>
                </a:solidFill>
                <a:latin typeface="Calibri" panose="020F0502020204030204" pitchFamily="34" charset="0"/>
              </a:rPr>
              <a:t>.</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11/8/2020  NV</a:t>
            </a:r>
          </a:p>
        </p:txBody>
      </p:sp>
      <p:pic>
        <p:nvPicPr>
          <p:cNvPr id="4098" name="Picture 2" descr="Accident scene where a bulldozer operator was killed when his bulldozer backed over the edge of a highwall."/>
          <p:cNvPicPr>
            <a:picLocks noChangeAspect="1" noChangeArrowheads="1"/>
          </p:cNvPicPr>
          <p:nvPr/>
        </p:nvPicPr>
        <p:blipFill rotWithShape="1">
          <a:blip r:embed="rId2">
            <a:extLst>
              <a:ext uri="{28A0092B-C50C-407E-A947-70E740481C1C}">
                <a14:useLocalDpi xmlns:a14="http://schemas.microsoft.com/office/drawing/2010/main" val="0"/>
              </a:ext>
            </a:extLst>
          </a:blip>
          <a:srcRect l="15252" t="18827" r="32255" b="10062"/>
          <a:stretch/>
        </p:blipFill>
        <p:spPr bwMode="auto">
          <a:xfrm>
            <a:off x="3657599" y="326618"/>
            <a:ext cx="5143501" cy="391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979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UG Coal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Powered Haulage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Equipment Operator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20</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1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8635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was operating a battery-powered scoop when he ran over a section of pipe in the roadway.  The four-inch plastic pipe entered the operator’s compartment and struck him.</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11/23/2020  WV</a:t>
            </a:r>
          </a:p>
        </p:txBody>
      </p:sp>
      <p:pic>
        <p:nvPicPr>
          <p:cNvPr id="3074" name="Picture 2" descr="Accident scene where  a miner was fatally injured when the battery-powered scoop he was operating ran over a section of pipe in the roadway."/>
          <p:cNvPicPr>
            <a:picLocks noChangeAspect="1" noChangeArrowheads="1"/>
          </p:cNvPicPr>
          <p:nvPr/>
        </p:nvPicPr>
        <p:blipFill rotWithShape="1">
          <a:blip r:embed="rId2">
            <a:extLst>
              <a:ext uri="{28A0092B-C50C-407E-A947-70E740481C1C}">
                <a14:useLocalDpi xmlns:a14="http://schemas.microsoft.com/office/drawing/2010/main" val="0"/>
              </a:ext>
            </a:extLst>
          </a:blip>
          <a:srcRect r="3555"/>
          <a:stretch/>
        </p:blipFill>
        <p:spPr bwMode="auto">
          <a:xfrm>
            <a:off x="3629713" y="326618"/>
            <a:ext cx="5184087" cy="391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339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Facility </a:t>
            </a:r>
            <a:r>
              <a:rPr lang="en-US" altLang="en-US" sz="2400" spc="15" dirty="0" err="1">
                <a:solidFill>
                  <a:srgbClr val="000000"/>
                </a:solidFill>
                <a:latin typeface="Calibri" panose="020F0502020204030204" pitchFamily="34" charset="0"/>
              </a:rPr>
              <a:t>Barnite</a:t>
            </a:r>
            <a:r>
              <a:rPr lang="en-US" altLang="en-US" sz="2400" spc="15" dirty="0">
                <a:solidFill>
                  <a:srgbClr val="000000"/>
                </a:solidFill>
                <a:latin typeface="Calibri" panose="020F0502020204030204" pitchFamily="34" charset="0"/>
              </a:rPr>
              <a:t>/Barium</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Electrical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Mechanic</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39</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1 Year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8000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The victim was electrocuted while he was troubleshooting a disconnect box for a drive motor.  The victim had the electrical disconnect box open, and the main power supply was not de-energized.</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11/23/2020  TX</a:t>
            </a:r>
          </a:p>
        </p:txBody>
      </p:sp>
      <p:grpSp>
        <p:nvGrpSpPr>
          <p:cNvPr id="8" name="Group 7"/>
          <p:cNvGrpSpPr/>
          <p:nvPr/>
        </p:nvGrpSpPr>
        <p:grpSpPr>
          <a:xfrm>
            <a:off x="3629714" y="326618"/>
            <a:ext cx="5225837" cy="3919378"/>
            <a:chOff x="3629714" y="326618"/>
            <a:chExt cx="5225837" cy="3919378"/>
          </a:xfrm>
        </p:grpSpPr>
        <p:sp>
          <p:nvSpPr>
            <p:cNvPr id="5" name="Rectangle 4"/>
            <p:cNvSpPr/>
            <p:nvPr/>
          </p:nvSpPr>
          <p:spPr>
            <a:xfrm>
              <a:off x="3629714" y="326618"/>
              <a:ext cx="5225837" cy="3919378"/>
            </a:xfrm>
            <a:prstGeom prst="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908" t="16450" r="1563" b="16340"/>
            <a:stretch/>
          </p:blipFill>
          <p:spPr>
            <a:xfrm>
              <a:off x="4431236" y="1584478"/>
              <a:ext cx="3622792" cy="1615922"/>
            </a:xfrm>
            <a:prstGeom prst="rect">
              <a:avLst/>
            </a:prstGeom>
          </p:spPr>
        </p:pic>
      </p:grpSp>
    </p:spTree>
    <p:extLst>
      <p:ext uri="{BB962C8B-B14F-4D97-AF65-F5344CB8AC3E}">
        <p14:creationId xmlns:p14="http://schemas.microsoft.com/office/powerpoint/2010/main" val="1415397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2"/>
            <a:ext cx="3074644" cy="2767053"/>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UG Salt</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Roof Fall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Grouters</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27 &amp; 41</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Both had less than 1 Year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8000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The victims were pumping sealing grout in the intersection when salt blocks and anhydrite fell from beneath a slickenside and on top of them.</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12/14/2020  LA</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6530" t="1471" r="8392" b="-1471"/>
          <a:stretch/>
        </p:blipFill>
        <p:spPr>
          <a:xfrm>
            <a:off x="3632185" y="501362"/>
            <a:ext cx="5230368" cy="3918684"/>
          </a:xfrm>
          <a:prstGeom prst="rect">
            <a:avLst/>
          </a:prstGeom>
        </p:spPr>
      </p:pic>
    </p:spTree>
    <p:extLst>
      <p:ext uri="{BB962C8B-B14F-4D97-AF65-F5344CB8AC3E}">
        <p14:creationId xmlns:p14="http://schemas.microsoft.com/office/powerpoint/2010/main" val="4086763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2"/>
            <a:ext cx="3074644" cy="2767053"/>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 Sandstone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Machinery</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Grouters</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58</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22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8000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The victim was changing the rear tire on a front-end loader.  The victim was underneath the FEL when it fell.</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12/15/2020  KY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1086" y="507084"/>
            <a:ext cx="5230368" cy="3844943"/>
          </a:xfrm>
          <a:prstGeom prst="rect">
            <a:avLst/>
          </a:prstGeom>
        </p:spPr>
      </p:pic>
    </p:spTree>
    <p:extLst>
      <p:ext uri="{BB962C8B-B14F-4D97-AF65-F5344CB8AC3E}">
        <p14:creationId xmlns:p14="http://schemas.microsoft.com/office/powerpoint/2010/main" val="1414832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2"/>
            <a:ext cx="3074644" cy="2767053"/>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 Sandstone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Machinery</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Grouters</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58</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22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8000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The victim was changing the rear tire on a front-end loader.  The victim was underneath the FEL when it fell.</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12/15/2020  KY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1086" y="507084"/>
            <a:ext cx="5230368" cy="3844943"/>
          </a:xfrm>
          <a:prstGeom prst="rect">
            <a:avLst/>
          </a:prstGeom>
        </p:spPr>
      </p:pic>
    </p:spTree>
    <p:extLst>
      <p:ext uri="{BB962C8B-B14F-4D97-AF65-F5344CB8AC3E}">
        <p14:creationId xmlns:p14="http://schemas.microsoft.com/office/powerpoint/2010/main" val="220886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Coal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Powered Haulage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Mechanic</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50</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20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4571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The victim was assisting a truck driver in positioning a trailer.  He was struck by the trailer’s wheels as it moved forward.</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2/27/2020  WV</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1918"/>
          <a:stretch/>
        </p:blipFill>
        <p:spPr>
          <a:xfrm>
            <a:off x="3629713" y="339318"/>
            <a:ext cx="5223889" cy="3896132"/>
          </a:xfrm>
          <a:prstGeom prst="rect">
            <a:avLst/>
          </a:prstGeom>
        </p:spPr>
      </p:pic>
    </p:spTree>
    <p:extLst>
      <p:ext uri="{BB962C8B-B14F-4D97-AF65-F5344CB8AC3E}">
        <p14:creationId xmlns:p14="http://schemas.microsoft.com/office/powerpoint/2010/main" val="707424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Sand &amp; Gravel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Handling Material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Equipment Operator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29</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2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43123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While working with other miners to set a steel plate vertically against the frame of a feed hopper, the steel plate fell on the victim.</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2/27/2020  MI</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3629714" y="326618"/>
            <a:ext cx="5225837" cy="3919378"/>
          </a:xfrm>
          <a:prstGeom prst="rect">
            <a:avLst/>
          </a:prstGeom>
        </p:spPr>
      </p:pic>
    </p:spTree>
    <p:extLst>
      <p:ext uri="{BB962C8B-B14F-4D97-AF65-F5344CB8AC3E}">
        <p14:creationId xmlns:p14="http://schemas.microsoft.com/office/powerpoint/2010/main" val="3351770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Sand</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Machinery</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Plant Foreman</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28</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4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569216"/>
            <a:ext cx="8635116" cy="1831584"/>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was closing a water valve when a two-inch cam lock fitting (fitting) failed.  The pressurized water knocked him into the operator’s compartment and then swept him into the dredge pond where he drowned.</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2/29/2020  LA</a:t>
            </a:r>
          </a:p>
        </p:txBody>
      </p:sp>
      <p:pic>
        <p:nvPicPr>
          <p:cNvPr id="23554" name="Picture 2" descr="February 29, 2020 fatality accident sce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9714" y="314691"/>
            <a:ext cx="5241740" cy="3931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274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Crushed Stone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Handling Material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Equipment Operator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56</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8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43123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entered the hopper to clear a blockage of material.  Once inside, a large amount of material dislodged engulfing him.</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5/2/2020  OH</a:t>
            </a:r>
          </a:p>
        </p:txBody>
      </p:sp>
      <p:pic>
        <p:nvPicPr>
          <p:cNvPr id="22530" name="Picture 2" descr="scene of accident where the victim was engulfed by material"/>
          <p:cNvPicPr>
            <a:picLocks noChangeAspect="1" noChangeArrowheads="1"/>
          </p:cNvPicPr>
          <p:nvPr/>
        </p:nvPicPr>
        <p:blipFill rotWithShape="1">
          <a:blip r:embed="rId2">
            <a:extLst>
              <a:ext uri="{28A0092B-C50C-407E-A947-70E740481C1C}">
                <a14:useLocalDpi xmlns:a14="http://schemas.microsoft.com/office/drawing/2010/main" val="0"/>
              </a:ext>
            </a:extLst>
          </a:blip>
          <a:srcRect t="30566" b="13598"/>
          <a:stretch/>
        </p:blipFill>
        <p:spPr bwMode="auto">
          <a:xfrm>
            <a:off x="3629714" y="329184"/>
            <a:ext cx="5205532"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476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UG Limestone</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Hand Tools</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Mechanic</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60</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27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812788"/>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was struck in the head while attempting to remove an electric motor. A chain hoist was attached to a overhead steel pipe and to the lifting eye on the motor. The steel pipe slid and fell forward striking the miner.</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5/21/2020  IL</a:t>
            </a:r>
          </a:p>
        </p:txBody>
      </p:sp>
      <p:pic>
        <p:nvPicPr>
          <p:cNvPr id="21506" name="Picture 2" descr="Accident scene where the steel pipe slid out of place and struck one of the miners in the head and back. The miner died on May 23, 2020, due to complications from his injuries."/>
          <p:cNvPicPr>
            <a:picLocks noChangeAspect="1" noChangeArrowheads="1"/>
          </p:cNvPicPr>
          <p:nvPr/>
        </p:nvPicPr>
        <p:blipFill rotWithShape="1">
          <a:blip r:embed="rId2">
            <a:extLst>
              <a:ext uri="{28A0092B-C50C-407E-A947-70E740481C1C}">
                <a14:useLocalDpi xmlns:a14="http://schemas.microsoft.com/office/drawing/2010/main" val="0"/>
              </a:ext>
            </a:extLst>
          </a:blip>
          <a:srcRect l="15156"/>
          <a:stretch/>
        </p:blipFill>
        <p:spPr bwMode="auto">
          <a:xfrm>
            <a:off x="3639311" y="326618"/>
            <a:ext cx="5216239" cy="391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509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Sand &amp; Gravel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Slip/Fall of Person</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Truck Driver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61</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13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999480"/>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Victim fell from the top of a end-dump trailer while attempting to deploy the tarp.</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6/1/2020  AZ</a:t>
            </a:r>
          </a:p>
        </p:txBody>
      </p:sp>
      <p:pic>
        <p:nvPicPr>
          <p:cNvPr id="20482" name="Picture 2" descr="scene of accident where the driver died after falling from the top of his trailer"/>
          <p:cNvPicPr>
            <a:picLocks noChangeAspect="1" noChangeArrowheads="1"/>
          </p:cNvPicPr>
          <p:nvPr/>
        </p:nvPicPr>
        <p:blipFill rotWithShape="1">
          <a:blip r:embed="rId2">
            <a:extLst>
              <a:ext uri="{28A0092B-C50C-407E-A947-70E740481C1C}">
                <a14:useLocalDpi xmlns:a14="http://schemas.microsoft.com/office/drawing/2010/main" val="0"/>
              </a:ext>
            </a:extLst>
          </a:blip>
          <a:srcRect l="9641" r="22254"/>
          <a:stretch/>
        </p:blipFill>
        <p:spPr bwMode="auto">
          <a:xfrm>
            <a:off x="3648457" y="326618"/>
            <a:ext cx="5166360" cy="391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221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18054" y="1478943"/>
            <a:ext cx="3074644" cy="2217760"/>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2400" spc="15" dirty="0">
                <a:solidFill>
                  <a:srgbClr val="000000"/>
                </a:solidFill>
                <a:latin typeface="Calibri" panose="020F0502020204030204" pitchFamily="34" charset="0"/>
              </a:rPr>
              <a:t>Surface Sand &amp; Gravel</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Machinery</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Dragline Operator</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Age: 25</a:t>
            </a:r>
          </a:p>
          <a:p>
            <a:pPr algn="ctr" defTabSz="685800" eaLnBrk="0" fontAlgn="base" hangingPunct="0">
              <a:spcAft>
                <a:spcPts val="600"/>
              </a:spcAft>
            </a:pPr>
            <a:r>
              <a:rPr lang="en-US" altLang="en-US" sz="2400" spc="15" dirty="0">
                <a:solidFill>
                  <a:srgbClr val="000000"/>
                </a:solidFill>
                <a:latin typeface="Calibri" panose="020F0502020204030204" pitchFamily="34" charset="0"/>
              </a:rPr>
              <a:t>3 Years Mining Exp.</a:t>
            </a:r>
            <a:endParaRPr lang="en-US" altLang="en-US" sz="2400" spc="15" dirty="0">
              <a:latin typeface="Arial" panose="020B0604020202020204" pitchFamily="34" charset="0"/>
            </a:endParaRPr>
          </a:p>
        </p:txBody>
      </p:sp>
      <p:sp>
        <p:nvSpPr>
          <p:cNvPr id="6" name="Text Box 2"/>
          <p:cNvSpPr txBox="1">
            <a:spLocks noChangeArrowheads="1"/>
          </p:cNvSpPr>
          <p:nvPr/>
        </p:nvSpPr>
        <p:spPr bwMode="auto">
          <a:xfrm>
            <a:off x="236338" y="4651512"/>
            <a:ext cx="8635116" cy="1431236"/>
          </a:xfrm>
          <a:prstGeom prst="rect">
            <a:avLst/>
          </a:prstGeom>
          <a:solidFill>
            <a:srgbClr val="FFFFFF"/>
          </a:solidFill>
          <a:ln w="25400" algn="ctr">
            <a:solidFill>
              <a:srgbClr val="000000"/>
            </a:solidFill>
            <a:miter lim="800000"/>
            <a:headEnd/>
            <a:tailEnd/>
          </a:ln>
          <a:effectLst>
            <a:outerShdw blurRad="50800" dist="38100" dir="2700000" algn="tl" rotWithShape="0">
              <a:srgbClr val="303030">
                <a:alpha val="39608"/>
              </a:srgbClr>
            </a:outerShdw>
          </a:effectLst>
        </p:spPr>
        <p:txBody>
          <a:bodyPr vert="horz" wrap="square" lIns="91440" tIns="27432" rIns="91440" bIns="27432" numCol="1" anchor="t" anchorCtr="0" compatLnSpc="1">
            <a:prstTxWarp prst="textNoShape">
              <a:avLst/>
            </a:prstTxWarp>
          </a:bodyPr>
          <a:lstStyle/>
          <a:p>
            <a:pPr algn="ctr" defTabSz="685800" eaLnBrk="0" fontAlgn="base" hangingPunct="0">
              <a:spcAft>
                <a:spcPts val="300"/>
              </a:spcAft>
            </a:pPr>
            <a:r>
              <a:rPr lang="en-US" altLang="en-US" sz="2800" spc="15" dirty="0">
                <a:solidFill>
                  <a:srgbClr val="000000"/>
                </a:solidFill>
                <a:latin typeface="Calibri" panose="020F0502020204030204" pitchFamily="34" charset="0"/>
              </a:rPr>
              <a:t>The victim was found inside the dragline after it was removed from the water. Failure to maintain control of the equipment resulted in the accident.</a:t>
            </a:r>
          </a:p>
        </p:txBody>
      </p:sp>
      <p:sp>
        <p:nvSpPr>
          <p:cNvPr id="7" name="Text Box 2"/>
          <p:cNvSpPr txBox="1">
            <a:spLocks noChangeArrowheads="1"/>
          </p:cNvSpPr>
          <p:nvPr/>
        </p:nvSpPr>
        <p:spPr bwMode="auto">
          <a:xfrm>
            <a:off x="318054" y="738090"/>
            <a:ext cx="3074644" cy="538095"/>
          </a:xfrm>
          <a:prstGeom prst="rect">
            <a:avLst/>
          </a:prstGeom>
          <a:solidFill>
            <a:srgbClr val="FFFFFF"/>
          </a:solidFill>
          <a:ln w="25400" algn="ctr">
            <a:solidFill>
              <a:srgbClr val="000000"/>
            </a:solidFill>
            <a:miter lim="800000"/>
            <a:headEnd/>
            <a:tailEnd/>
          </a:ln>
          <a:effectLst>
            <a:outerShdw blurRad="50800" dist="38100" dir="2700000" algn="tl" rotWithShape="0">
              <a:srgbClr val="000000">
                <a:alpha val="39999"/>
              </a:srgbClr>
            </a:outerShdw>
          </a:effectLst>
        </p:spPr>
        <p:txBody>
          <a:bodyPr vert="horz" wrap="square" lIns="27432" tIns="27432" rIns="27432" bIns="27432" numCol="1" anchor="t" anchorCtr="0" compatLnSpc="1">
            <a:prstTxWarp prst="textNoShape">
              <a:avLst/>
            </a:prstTxWarp>
          </a:bodyPr>
          <a:lstStyle/>
          <a:p>
            <a:pPr algn="ctr" defTabSz="685800" eaLnBrk="0" fontAlgn="base" hangingPunct="0">
              <a:spcAft>
                <a:spcPts val="600"/>
              </a:spcAft>
            </a:pPr>
            <a:r>
              <a:rPr lang="en-US" altLang="en-US" sz="3000" spc="15" dirty="0">
                <a:solidFill>
                  <a:srgbClr val="000000"/>
                </a:solidFill>
                <a:latin typeface="Calibri" panose="020F0502020204030204" pitchFamily="34" charset="0"/>
              </a:rPr>
              <a:t>6/13/2020  AZ</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3629714" y="326618"/>
            <a:ext cx="5225837" cy="3919378"/>
          </a:xfrm>
          <a:prstGeom prst="rect">
            <a:avLst/>
          </a:prstGeom>
        </p:spPr>
      </p:pic>
      <p:pic>
        <p:nvPicPr>
          <p:cNvPr id="19458" name="Picture 2" descr="scene of accident 25 feet of water where a miner had been using it to remove material from a pond. Divers attempted to locate the dragline operator, and after two days the dragline was extricated from the pond. The victim was recovered from the engine compartment behind the operator’s cab"/>
          <p:cNvPicPr>
            <a:picLocks noChangeAspect="1" noChangeArrowheads="1"/>
          </p:cNvPicPr>
          <p:nvPr/>
        </p:nvPicPr>
        <p:blipFill rotWithShape="1">
          <a:blip r:embed="rId4">
            <a:extLst>
              <a:ext uri="{28A0092B-C50C-407E-A947-70E740481C1C}">
                <a14:useLocalDpi xmlns:a14="http://schemas.microsoft.com/office/drawing/2010/main" val="0"/>
              </a:ext>
            </a:extLst>
          </a:blip>
          <a:srcRect l="62994" t="12343" r="2403" b="16343"/>
          <a:stretch/>
        </p:blipFill>
        <p:spPr bwMode="auto">
          <a:xfrm>
            <a:off x="3639312" y="326618"/>
            <a:ext cx="5216239" cy="3919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36931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426</TotalTime>
  <Words>1238</Words>
  <Application>Microsoft Macintosh PowerPoint</Application>
  <PresentationFormat>On-screen Show (4:3)</PresentationFormat>
  <Paragraphs>204</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Department of Labor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Akers, Paul - MSHA</dc:creator>
  <cp:lastModifiedBy>Bryan Haywood</cp:lastModifiedBy>
  <cp:revision>49</cp:revision>
  <dcterms:created xsi:type="dcterms:W3CDTF">2020-12-10T12:30:08Z</dcterms:created>
  <dcterms:modified xsi:type="dcterms:W3CDTF">2021-01-29T16:04:32Z</dcterms:modified>
</cp:coreProperties>
</file>