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snapToObjects="1">
      <p:cViewPr varScale="1">
        <p:scale>
          <a:sx n="102" d="100"/>
          <a:sy n="102" d="100"/>
        </p:scale>
        <p:origin x="192"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4F22F-F9AE-954C-818B-0D4E6BBB29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59F71C-F61E-0E46-9DF3-3F6564CDC6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C41765-BA3B-F241-9C0C-553B44BD3B0F}"/>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5" name="Footer Placeholder 4">
            <a:extLst>
              <a:ext uri="{FF2B5EF4-FFF2-40B4-BE49-F238E27FC236}">
                <a16:creationId xmlns:a16="http://schemas.microsoft.com/office/drawing/2014/main" id="{2E34B04B-B4B5-834F-B92F-7E85CCE39B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730B72-C8D4-D142-9AB7-B289D33D1964}"/>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1320379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A03ED-83AC-F748-9CDF-08983CEA59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F30868-12E9-7746-BD8E-4682EF140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EDB450-A5FB-944C-958F-B9A6FEBB417A}"/>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5" name="Footer Placeholder 4">
            <a:extLst>
              <a:ext uri="{FF2B5EF4-FFF2-40B4-BE49-F238E27FC236}">
                <a16:creationId xmlns:a16="http://schemas.microsoft.com/office/drawing/2014/main" id="{6885B5F3-5E28-FE45-8A3E-BF24F69AE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18A926-B748-7E4C-9662-079E96E6C52A}"/>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4258759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C801BD-9E5F-6A4C-B911-A3D6ADC05A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A615B4-5703-4645-AB74-3DFF3952FD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52B39F-FDF8-474F-9E6A-25EC0302BD52}"/>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5" name="Footer Placeholder 4">
            <a:extLst>
              <a:ext uri="{FF2B5EF4-FFF2-40B4-BE49-F238E27FC236}">
                <a16:creationId xmlns:a16="http://schemas.microsoft.com/office/drawing/2014/main" id="{82B09352-799D-8649-B655-2D17992A38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C295B8-5653-EC43-894F-DC9CFE57256E}"/>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57417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77CE9-55AA-4048-A8AE-F509C90D57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A721E3-6F5C-2B45-8C46-EF375195AA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EC341-7EC0-DF4B-A479-9187E88DA7DD}"/>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5" name="Footer Placeholder 4">
            <a:extLst>
              <a:ext uri="{FF2B5EF4-FFF2-40B4-BE49-F238E27FC236}">
                <a16:creationId xmlns:a16="http://schemas.microsoft.com/office/drawing/2014/main" id="{ED339145-B668-DC46-A32B-AE146ACD8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EB512A-8695-2F4D-88F0-8E43BC62F79A}"/>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335277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D3BF-671A-044E-9508-3E7AA1F727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594544-AD6A-CF46-BAC5-3DEF71D398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7B9BBE-0850-B944-BBF9-04A31F978F62}"/>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5" name="Footer Placeholder 4">
            <a:extLst>
              <a:ext uri="{FF2B5EF4-FFF2-40B4-BE49-F238E27FC236}">
                <a16:creationId xmlns:a16="http://schemas.microsoft.com/office/drawing/2014/main" id="{260AD46E-2587-5140-944A-E074B99D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E2E669-FCAD-1740-9C54-09B52EB4FBFE}"/>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171949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2EFA5-FF6F-884B-963E-5B56D0A7A5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704B5A-5D51-6A4F-8B1A-7F1F6A44B4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705485-DC2D-CA4D-ADDC-5CF7129686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0EB978-4B57-054C-A0EA-87CA1D36A9C9}"/>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6" name="Footer Placeholder 5">
            <a:extLst>
              <a:ext uri="{FF2B5EF4-FFF2-40B4-BE49-F238E27FC236}">
                <a16:creationId xmlns:a16="http://schemas.microsoft.com/office/drawing/2014/main" id="{135914A5-AB0E-094F-BE4D-8A42C5C5E2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045E31-D433-B149-B7D3-202B92953553}"/>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3841092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22BE-FA1B-7C4C-A896-C82354C073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F8CDE2-D81A-754F-A935-37D3A2404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553235-DFE8-5044-8EBB-6F75CDC6D2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17771A-B57D-AC46-8067-5E8D355B9B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06F87E-F236-5846-B778-C4B871EA3D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8F8E2F-A678-7A42-9844-C4B89742090D}"/>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8" name="Footer Placeholder 7">
            <a:extLst>
              <a:ext uri="{FF2B5EF4-FFF2-40B4-BE49-F238E27FC236}">
                <a16:creationId xmlns:a16="http://schemas.microsoft.com/office/drawing/2014/main" id="{67200DEA-3FC8-D245-8C98-22056EF0C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5AC213-8F31-144F-8718-F8B808F011D5}"/>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3904441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C9EF-E5D0-D649-865C-FD576B9F5A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648627-50F5-1140-B137-1D238CCF2FFF}"/>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4" name="Footer Placeholder 3">
            <a:extLst>
              <a:ext uri="{FF2B5EF4-FFF2-40B4-BE49-F238E27FC236}">
                <a16:creationId xmlns:a16="http://schemas.microsoft.com/office/drawing/2014/main" id="{3F074B53-0DD0-8349-84FB-4D2DF8D191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7A97CA-1CC9-974F-B57A-50E9CE3B6403}"/>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2980196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10AC3E-2E81-5941-8D0B-B919C8AA26C4}"/>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3" name="Footer Placeholder 2">
            <a:extLst>
              <a:ext uri="{FF2B5EF4-FFF2-40B4-BE49-F238E27FC236}">
                <a16:creationId xmlns:a16="http://schemas.microsoft.com/office/drawing/2014/main" id="{91DFC6AA-C1FF-9C4E-98F0-B251399959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F2B129-D989-564B-A86A-ED4FE04E335F}"/>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4214090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EBB9-65FC-D54C-B295-1754E4ED3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3C1E67-DF33-0F4B-A5AF-CE1394FA45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A4C65E-51DD-EB43-8E78-B2459CE05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7CBAE7-FB6B-714D-9164-AA4B675FCB5A}"/>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6" name="Footer Placeholder 5">
            <a:extLst>
              <a:ext uri="{FF2B5EF4-FFF2-40B4-BE49-F238E27FC236}">
                <a16:creationId xmlns:a16="http://schemas.microsoft.com/office/drawing/2014/main" id="{350EA551-EA28-6F42-A48E-E546802724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F4F9A4-DCBA-CE43-9118-A60081BD90C7}"/>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3875469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CFBB4-1A6C-444D-81B6-E107D6F089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6A1D17-D1E1-6E48-9DEA-62D952AE2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B4D551-31F1-3B4E-AE1E-33A59E5CB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DCCF7-BA37-0246-99D8-85391F9EC231}"/>
              </a:ext>
            </a:extLst>
          </p:cNvPr>
          <p:cNvSpPr>
            <a:spLocks noGrp="1"/>
          </p:cNvSpPr>
          <p:nvPr>
            <p:ph type="dt" sz="half" idx="10"/>
          </p:nvPr>
        </p:nvSpPr>
        <p:spPr/>
        <p:txBody>
          <a:bodyPr/>
          <a:lstStyle/>
          <a:p>
            <a:fld id="{32680000-3C50-7847-8EFA-3C73A8C83E04}" type="datetimeFigureOut">
              <a:rPr lang="en-US" smtClean="0"/>
              <a:t>2/20/21</a:t>
            </a:fld>
            <a:endParaRPr lang="en-US"/>
          </a:p>
        </p:txBody>
      </p:sp>
      <p:sp>
        <p:nvSpPr>
          <p:cNvPr id="6" name="Footer Placeholder 5">
            <a:extLst>
              <a:ext uri="{FF2B5EF4-FFF2-40B4-BE49-F238E27FC236}">
                <a16:creationId xmlns:a16="http://schemas.microsoft.com/office/drawing/2014/main" id="{C0D1F158-FEAA-514B-8274-304EA3484D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D9BBD0-DD63-7144-B32F-E549A7AAA8C7}"/>
              </a:ext>
            </a:extLst>
          </p:cNvPr>
          <p:cNvSpPr>
            <a:spLocks noGrp="1"/>
          </p:cNvSpPr>
          <p:nvPr>
            <p:ph type="sldNum" sz="quarter" idx="12"/>
          </p:nvPr>
        </p:nvSpPr>
        <p:spPr/>
        <p:txBody>
          <a:bodyPr/>
          <a:lstStyle/>
          <a:p>
            <a:fld id="{781BEFF8-303C-0142-8878-04632674269B}" type="slidenum">
              <a:rPr lang="en-US" smtClean="0"/>
              <a:t>‹#›</a:t>
            </a:fld>
            <a:endParaRPr lang="en-US"/>
          </a:p>
        </p:txBody>
      </p:sp>
    </p:spTree>
    <p:extLst>
      <p:ext uri="{BB962C8B-B14F-4D97-AF65-F5344CB8AC3E}">
        <p14:creationId xmlns:p14="http://schemas.microsoft.com/office/powerpoint/2010/main" val="875311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8068E1-5D59-9D43-A116-50E66768CA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F15114-C4D8-0A49-B67C-E765C32CB8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AE365-0AA1-CD4B-A003-0F256F898F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80000-3C50-7847-8EFA-3C73A8C83E04}" type="datetimeFigureOut">
              <a:rPr lang="en-US" smtClean="0"/>
              <a:t>2/20/21</a:t>
            </a:fld>
            <a:endParaRPr lang="en-US"/>
          </a:p>
        </p:txBody>
      </p:sp>
      <p:sp>
        <p:nvSpPr>
          <p:cNvPr id="5" name="Footer Placeholder 4">
            <a:extLst>
              <a:ext uri="{FF2B5EF4-FFF2-40B4-BE49-F238E27FC236}">
                <a16:creationId xmlns:a16="http://schemas.microsoft.com/office/drawing/2014/main" id="{FDA0781D-AF7B-2A40-9A52-BE230F60CE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0D4AD2-8542-C04E-972F-0D204F115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BEFF8-303C-0142-8878-04632674269B}" type="slidenum">
              <a:rPr lang="en-US" smtClean="0"/>
              <a:t>‹#›</a:t>
            </a:fld>
            <a:endParaRPr lang="en-US"/>
          </a:p>
        </p:txBody>
      </p:sp>
    </p:spTree>
    <p:extLst>
      <p:ext uri="{BB962C8B-B14F-4D97-AF65-F5344CB8AC3E}">
        <p14:creationId xmlns:p14="http://schemas.microsoft.com/office/powerpoint/2010/main" val="3595930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4A7E0E12-2D7C-8D41-8A8E-E957D9749F31}"/>
              </a:ext>
            </a:extLst>
          </p:cNvPr>
          <p:cNvCxnSpPr/>
          <p:nvPr/>
        </p:nvCxnSpPr>
        <p:spPr>
          <a:xfrm>
            <a:off x="1102297" y="676405"/>
            <a:ext cx="0" cy="5473874"/>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Collate 5">
            <a:extLst>
              <a:ext uri="{FF2B5EF4-FFF2-40B4-BE49-F238E27FC236}">
                <a16:creationId xmlns:a16="http://schemas.microsoft.com/office/drawing/2014/main" id="{0D1BBFC1-062B-9C4E-821E-DCC243402386}"/>
              </a:ext>
            </a:extLst>
          </p:cNvPr>
          <p:cNvSpPr/>
          <p:nvPr/>
        </p:nvSpPr>
        <p:spPr>
          <a:xfrm>
            <a:off x="936327" y="1565753"/>
            <a:ext cx="316268" cy="643189"/>
          </a:xfrm>
          <a:prstGeom prst="flowChartCollat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cxnSp>
        <p:nvCxnSpPr>
          <p:cNvPr id="8" name="Straight Connector 7">
            <a:extLst>
              <a:ext uri="{FF2B5EF4-FFF2-40B4-BE49-F238E27FC236}">
                <a16:creationId xmlns:a16="http://schemas.microsoft.com/office/drawing/2014/main" id="{F039EA4D-58BB-C547-8BC8-6FA13C07AF05}"/>
              </a:ext>
            </a:extLst>
          </p:cNvPr>
          <p:cNvCxnSpPr>
            <a:cxnSpLocks/>
          </p:cNvCxnSpPr>
          <p:nvPr/>
        </p:nvCxnSpPr>
        <p:spPr>
          <a:xfrm>
            <a:off x="1102297" y="2655518"/>
            <a:ext cx="6150273" cy="0"/>
          </a:xfrm>
          <a:prstGeom prst="line">
            <a:avLst/>
          </a:prstGeom>
          <a:ln w="38100">
            <a:tailEnd type="triangle"/>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1F563BA1-9FD8-3249-9F88-037BE7601FB8}"/>
              </a:ext>
            </a:extLst>
          </p:cNvPr>
          <p:cNvCxnSpPr>
            <a:cxnSpLocks/>
          </p:cNvCxnSpPr>
          <p:nvPr/>
        </p:nvCxnSpPr>
        <p:spPr>
          <a:xfrm flipH="1">
            <a:off x="1102297" y="1887628"/>
            <a:ext cx="613776" cy="0"/>
          </a:xfrm>
          <a:prstGeom prst="line">
            <a:avLst/>
          </a:prstGeom>
          <a:ln w="381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474846-76C1-1C43-90E9-91109981C413}"/>
              </a:ext>
            </a:extLst>
          </p:cNvPr>
          <p:cNvSpPr txBox="1"/>
          <p:nvPr/>
        </p:nvSpPr>
        <p:spPr>
          <a:xfrm>
            <a:off x="7418540" y="50135"/>
            <a:ext cx="4773460" cy="1569660"/>
          </a:xfrm>
          <a:prstGeom prst="rect">
            <a:avLst/>
          </a:prstGeom>
          <a:noFill/>
        </p:spPr>
        <p:txBody>
          <a:bodyPr wrap="square" rtlCol="0">
            <a:spAutoFit/>
          </a:bodyPr>
          <a:lstStyle/>
          <a:p>
            <a:r>
              <a:rPr lang="en-US" sz="3200" b="1" dirty="0"/>
              <a:t>Chlorine Process Incident – </a:t>
            </a:r>
          </a:p>
          <a:p>
            <a:r>
              <a:rPr lang="en-US" sz="3200" b="1" dirty="0"/>
              <a:t>Improper Energy Isolation Practices</a:t>
            </a:r>
          </a:p>
        </p:txBody>
      </p:sp>
      <p:cxnSp>
        <p:nvCxnSpPr>
          <p:cNvPr id="15" name="Straight Connector 14">
            <a:extLst>
              <a:ext uri="{FF2B5EF4-FFF2-40B4-BE49-F238E27FC236}">
                <a16:creationId xmlns:a16="http://schemas.microsoft.com/office/drawing/2014/main" id="{F00DF170-E89E-4C47-93E5-0920B46862AC}"/>
              </a:ext>
            </a:extLst>
          </p:cNvPr>
          <p:cNvCxnSpPr>
            <a:cxnSpLocks/>
          </p:cNvCxnSpPr>
          <p:nvPr/>
        </p:nvCxnSpPr>
        <p:spPr>
          <a:xfrm flipH="1">
            <a:off x="1094461" y="6150279"/>
            <a:ext cx="613776" cy="0"/>
          </a:xfrm>
          <a:prstGeom prst="line">
            <a:avLst/>
          </a:prstGeom>
          <a:ln w="381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5D58A96-30B8-B44C-B42D-C7CDEB688C6C}"/>
              </a:ext>
            </a:extLst>
          </p:cNvPr>
          <p:cNvCxnSpPr>
            <a:cxnSpLocks/>
          </p:cNvCxnSpPr>
          <p:nvPr/>
        </p:nvCxnSpPr>
        <p:spPr>
          <a:xfrm flipH="1">
            <a:off x="588723" y="6150279"/>
            <a:ext cx="513575" cy="4465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Collate 18">
            <a:extLst>
              <a:ext uri="{FF2B5EF4-FFF2-40B4-BE49-F238E27FC236}">
                <a16:creationId xmlns:a16="http://schemas.microsoft.com/office/drawing/2014/main" id="{F7D3BF22-6D12-C845-B271-7AB00223FF06}"/>
              </a:ext>
            </a:extLst>
          </p:cNvPr>
          <p:cNvSpPr/>
          <p:nvPr/>
        </p:nvSpPr>
        <p:spPr>
          <a:xfrm rot="2777567">
            <a:off x="762525" y="6219983"/>
            <a:ext cx="165970" cy="307167"/>
          </a:xfrm>
          <a:prstGeom prst="flowChartCollate">
            <a:avLst/>
          </a:prstGeom>
          <a:solidFill>
            <a:srgbClr val="00B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urved Down Arrow 21">
            <a:extLst>
              <a:ext uri="{FF2B5EF4-FFF2-40B4-BE49-F238E27FC236}">
                <a16:creationId xmlns:a16="http://schemas.microsoft.com/office/drawing/2014/main" id="{A4E2EA5C-4A4E-D24A-A5B5-B2CE069B304C}"/>
              </a:ext>
            </a:extLst>
          </p:cNvPr>
          <p:cNvSpPr/>
          <p:nvPr/>
        </p:nvSpPr>
        <p:spPr>
          <a:xfrm rot="1247517">
            <a:off x="1777129" y="1290161"/>
            <a:ext cx="314724" cy="626321"/>
          </a:xfrm>
          <a:prstGeom prst="curved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4" name="Straight Connector 23">
            <a:extLst>
              <a:ext uri="{FF2B5EF4-FFF2-40B4-BE49-F238E27FC236}">
                <a16:creationId xmlns:a16="http://schemas.microsoft.com/office/drawing/2014/main" id="{9A069B93-06D2-E242-8687-BFBF8ACE748C}"/>
              </a:ext>
            </a:extLst>
          </p:cNvPr>
          <p:cNvCxnSpPr>
            <a:cxnSpLocks/>
          </p:cNvCxnSpPr>
          <p:nvPr/>
        </p:nvCxnSpPr>
        <p:spPr>
          <a:xfrm>
            <a:off x="1089029" y="676405"/>
            <a:ext cx="6163541" cy="0"/>
          </a:xfrm>
          <a:prstGeom prst="line">
            <a:avLst/>
          </a:prstGeom>
          <a:ln w="38100">
            <a:headEnd type="triangle"/>
            <a:tailEnd type="non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6E91EB56-5DB7-0A49-9567-29731F4A75BA}"/>
              </a:ext>
            </a:extLst>
          </p:cNvPr>
          <p:cNvSpPr txBox="1"/>
          <p:nvPr/>
        </p:nvSpPr>
        <p:spPr>
          <a:xfrm>
            <a:off x="1164921" y="2655518"/>
            <a:ext cx="4943505" cy="276999"/>
          </a:xfrm>
          <a:prstGeom prst="rect">
            <a:avLst/>
          </a:prstGeom>
          <a:noFill/>
        </p:spPr>
        <p:txBody>
          <a:bodyPr wrap="square" rtlCol="0">
            <a:spAutoFit/>
          </a:bodyPr>
          <a:lstStyle/>
          <a:p>
            <a:r>
              <a:rPr lang="en-US" sz="1200" dirty="0"/>
              <a:t>The pipe that was used to lock the valve in its CLOSED/SAFE position</a:t>
            </a:r>
          </a:p>
        </p:txBody>
      </p:sp>
      <p:sp>
        <p:nvSpPr>
          <p:cNvPr id="26" name="TextBox 25">
            <a:extLst>
              <a:ext uri="{FF2B5EF4-FFF2-40B4-BE49-F238E27FC236}">
                <a16:creationId xmlns:a16="http://schemas.microsoft.com/office/drawing/2014/main" id="{23C2849E-252C-8342-AFF9-C601D22DA16C}"/>
              </a:ext>
            </a:extLst>
          </p:cNvPr>
          <p:cNvSpPr txBox="1"/>
          <p:nvPr/>
        </p:nvSpPr>
        <p:spPr>
          <a:xfrm>
            <a:off x="1110134" y="680245"/>
            <a:ext cx="5440973" cy="276999"/>
          </a:xfrm>
          <a:prstGeom prst="rect">
            <a:avLst/>
          </a:prstGeom>
          <a:noFill/>
        </p:spPr>
        <p:txBody>
          <a:bodyPr wrap="square" rtlCol="0">
            <a:spAutoFit/>
          </a:bodyPr>
          <a:lstStyle/>
          <a:p>
            <a:r>
              <a:rPr lang="en-US" sz="1200" dirty="0"/>
              <a:t>The pipe that should have been used to lock the valve in its CLOSED/SAFE position</a:t>
            </a:r>
          </a:p>
        </p:txBody>
      </p:sp>
      <p:sp>
        <p:nvSpPr>
          <p:cNvPr id="28" name="TextBox 27">
            <a:extLst>
              <a:ext uri="{FF2B5EF4-FFF2-40B4-BE49-F238E27FC236}">
                <a16:creationId xmlns:a16="http://schemas.microsoft.com/office/drawing/2014/main" id="{68603F21-45B3-3148-84DA-428E3C5A9203}"/>
              </a:ext>
            </a:extLst>
          </p:cNvPr>
          <p:cNvSpPr txBox="1"/>
          <p:nvPr/>
        </p:nvSpPr>
        <p:spPr>
          <a:xfrm>
            <a:off x="2192770" y="1630439"/>
            <a:ext cx="4943505" cy="307777"/>
          </a:xfrm>
          <a:prstGeom prst="rect">
            <a:avLst/>
          </a:prstGeom>
          <a:noFill/>
        </p:spPr>
        <p:txBody>
          <a:bodyPr wrap="square" rtlCol="0">
            <a:spAutoFit/>
          </a:bodyPr>
          <a:lstStyle/>
          <a:p>
            <a:r>
              <a:rPr lang="en-US" sz="1400" dirty="0"/>
              <a:t>To OPEN the valve, the handle swings downward</a:t>
            </a:r>
          </a:p>
        </p:txBody>
      </p:sp>
      <p:sp>
        <p:nvSpPr>
          <p:cNvPr id="30" name="Collate 29">
            <a:extLst>
              <a:ext uri="{FF2B5EF4-FFF2-40B4-BE49-F238E27FC236}">
                <a16:creationId xmlns:a16="http://schemas.microsoft.com/office/drawing/2014/main" id="{4891D5B5-DB24-8246-81EB-91D954A1F2EE}"/>
              </a:ext>
            </a:extLst>
          </p:cNvPr>
          <p:cNvSpPr/>
          <p:nvPr/>
        </p:nvSpPr>
        <p:spPr>
          <a:xfrm rot="5400000">
            <a:off x="6602167" y="2333924"/>
            <a:ext cx="316268" cy="643189"/>
          </a:xfrm>
          <a:prstGeom prst="flowChartCollat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EF26D703-325D-4744-87B5-855A7ECF1463}"/>
              </a:ext>
            </a:extLst>
          </p:cNvPr>
          <p:cNvSpPr txBox="1"/>
          <p:nvPr/>
        </p:nvSpPr>
        <p:spPr>
          <a:xfrm>
            <a:off x="3223366" y="4499541"/>
            <a:ext cx="8968634" cy="2308324"/>
          </a:xfrm>
          <a:prstGeom prst="rect">
            <a:avLst/>
          </a:prstGeom>
          <a:noFill/>
        </p:spPr>
        <p:txBody>
          <a:bodyPr wrap="square" rtlCol="0">
            <a:spAutoFit/>
          </a:bodyPr>
          <a:lstStyle/>
          <a:p>
            <a:r>
              <a:rPr lang="en-US" dirty="0"/>
              <a:t>A manual ¼ turn ball valve (#1) was the lead isolation valve in a Double Block and Bleed arrangement.  The valve handle was incorrectly secured using a run of pipe BELOW the valve.  As shown, the valve handle would swing down in order to OPEN the valve.  With the chain securing the valve on the piping below it, it was not secured in its SAFE/CLOSED position.  The bleed valve (#3), at ground level was LOCKED OPEN as required.  A worker on a scaffolding overhead of valve #1 drop a large pipe wrench which made contact with the handle of valve #1 and cracked opened the valve, causing a reportable release of chlorine and trapping dozens of workers on the scaffolding – unable to evacuate the unit.</a:t>
            </a:r>
          </a:p>
        </p:txBody>
      </p:sp>
      <p:sp>
        <p:nvSpPr>
          <p:cNvPr id="35" name="TextBox 34">
            <a:extLst>
              <a:ext uri="{FF2B5EF4-FFF2-40B4-BE49-F238E27FC236}">
                <a16:creationId xmlns:a16="http://schemas.microsoft.com/office/drawing/2014/main" id="{7C354ABB-EC9E-2743-9D18-22108694D1E7}"/>
              </a:ext>
            </a:extLst>
          </p:cNvPr>
          <p:cNvSpPr txBox="1"/>
          <p:nvPr/>
        </p:nvSpPr>
        <p:spPr>
          <a:xfrm>
            <a:off x="645057" y="1717576"/>
            <a:ext cx="491663" cy="369332"/>
          </a:xfrm>
          <a:prstGeom prst="rect">
            <a:avLst/>
          </a:prstGeom>
          <a:noFill/>
        </p:spPr>
        <p:txBody>
          <a:bodyPr wrap="square" rtlCol="0">
            <a:spAutoFit/>
          </a:bodyPr>
          <a:lstStyle/>
          <a:p>
            <a:r>
              <a:rPr lang="en-US" dirty="0"/>
              <a:t>#1</a:t>
            </a:r>
          </a:p>
        </p:txBody>
      </p:sp>
      <p:sp>
        <p:nvSpPr>
          <p:cNvPr id="36" name="TextBox 35">
            <a:extLst>
              <a:ext uri="{FF2B5EF4-FFF2-40B4-BE49-F238E27FC236}">
                <a16:creationId xmlns:a16="http://schemas.microsoft.com/office/drawing/2014/main" id="{D92B33A7-5318-4245-A67B-667A88738220}"/>
              </a:ext>
            </a:extLst>
          </p:cNvPr>
          <p:cNvSpPr txBox="1"/>
          <p:nvPr/>
        </p:nvSpPr>
        <p:spPr>
          <a:xfrm>
            <a:off x="6551107" y="2628987"/>
            <a:ext cx="491663" cy="369332"/>
          </a:xfrm>
          <a:prstGeom prst="rect">
            <a:avLst/>
          </a:prstGeom>
          <a:noFill/>
        </p:spPr>
        <p:txBody>
          <a:bodyPr wrap="square" rtlCol="0">
            <a:spAutoFit/>
          </a:bodyPr>
          <a:lstStyle/>
          <a:p>
            <a:r>
              <a:rPr lang="en-US" dirty="0"/>
              <a:t>#2</a:t>
            </a:r>
          </a:p>
        </p:txBody>
      </p:sp>
      <p:sp>
        <p:nvSpPr>
          <p:cNvPr id="37" name="TextBox 36">
            <a:extLst>
              <a:ext uri="{FF2B5EF4-FFF2-40B4-BE49-F238E27FC236}">
                <a16:creationId xmlns:a16="http://schemas.microsoft.com/office/drawing/2014/main" id="{283C6C75-A7F2-954D-ABDE-E5E4BFF8C8CC}"/>
              </a:ext>
            </a:extLst>
          </p:cNvPr>
          <p:cNvSpPr txBox="1"/>
          <p:nvPr/>
        </p:nvSpPr>
        <p:spPr>
          <a:xfrm>
            <a:off x="749946" y="6304985"/>
            <a:ext cx="491663" cy="369332"/>
          </a:xfrm>
          <a:prstGeom prst="rect">
            <a:avLst/>
          </a:prstGeom>
          <a:noFill/>
        </p:spPr>
        <p:txBody>
          <a:bodyPr wrap="square" rtlCol="0">
            <a:spAutoFit/>
          </a:bodyPr>
          <a:lstStyle/>
          <a:p>
            <a:r>
              <a:rPr lang="en-US" dirty="0"/>
              <a:t>#3</a:t>
            </a:r>
          </a:p>
        </p:txBody>
      </p:sp>
    </p:spTree>
    <p:extLst>
      <p:ext uri="{BB962C8B-B14F-4D97-AF65-F5344CB8AC3E}">
        <p14:creationId xmlns:p14="http://schemas.microsoft.com/office/powerpoint/2010/main" val="3799641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4A7E0E12-2D7C-8D41-8A8E-E957D9749F31}"/>
              </a:ext>
            </a:extLst>
          </p:cNvPr>
          <p:cNvCxnSpPr/>
          <p:nvPr/>
        </p:nvCxnSpPr>
        <p:spPr>
          <a:xfrm>
            <a:off x="1102297" y="676405"/>
            <a:ext cx="0" cy="5473874"/>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Collate 5">
            <a:extLst>
              <a:ext uri="{FF2B5EF4-FFF2-40B4-BE49-F238E27FC236}">
                <a16:creationId xmlns:a16="http://schemas.microsoft.com/office/drawing/2014/main" id="{0D1BBFC1-062B-9C4E-821E-DCC243402386}"/>
              </a:ext>
            </a:extLst>
          </p:cNvPr>
          <p:cNvSpPr/>
          <p:nvPr/>
        </p:nvSpPr>
        <p:spPr>
          <a:xfrm>
            <a:off x="936327" y="1565753"/>
            <a:ext cx="316268" cy="643189"/>
          </a:xfrm>
          <a:prstGeom prst="flowChartCollat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cxnSp>
        <p:nvCxnSpPr>
          <p:cNvPr id="8" name="Straight Connector 7">
            <a:extLst>
              <a:ext uri="{FF2B5EF4-FFF2-40B4-BE49-F238E27FC236}">
                <a16:creationId xmlns:a16="http://schemas.microsoft.com/office/drawing/2014/main" id="{F039EA4D-58BB-C547-8BC8-6FA13C07AF05}"/>
              </a:ext>
            </a:extLst>
          </p:cNvPr>
          <p:cNvCxnSpPr>
            <a:cxnSpLocks/>
          </p:cNvCxnSpPr>
          <p:nvPr/>
        </p:nvCxnSpPr>
        <p:spPr>
          <a:xfrm>
            <a:off x="1102297" y="2655518"/>
            <a:ext cx="6150273" cy="0"/>
          </a:xfrm>
          <a:prstGeom prst="line">
            <a:avLst/>
          </a:prstGeom>
          <a:ln w="38100">
            <a:tailEnd type="triangle"/>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1F563BA1-9FD8-3249-9F88-037BE7601FB8}"/>
              </a:ext>
            </a:extLst>
          </p:cNvPr>
          <p:cNvCxnSpPr>
            <a:cxnSpLocks/>
          </p:cNvCxnSpPr>
          <p:nvPr/>
        </p:nvCxnSpPr>
        <p:spPr>
          <a:xfrm flipH="1">
            <a:off x="1102297" y="1887628"/>
            <a:ext cx="613776" cy="0"/>
          </a:xfrm>
          <a:prstGeom prst="line">
            <a:avLst/>
          </a:prstGeom>
          <a:ln w="381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474846-76C1-1C43-90E9-91109981C413}"/>
              </a:ext>
            </a:extLst>
          </p:cNvPr>
          <p:cNvSpPr txBox="1"/>
          <p:nvPr/>
        </p:nvSpPr>
        <p:spPr>
          <a:xfrm>
            <a:off x="7418540" y="50135"/>
            <a:ext cx="4773460" cy="1569660"/>
          </a:xfrm>
          <a:prstGeom prst="rect">
            <a:avLst/>
          </a:prstGeom>
          <a:noFill/>
        </p:spPr>
        <p:txBody>
          <a:bodyPr wrap="square" rtlCol="0">
            <a:spAutoFit/>
          </a:bodyPr>
          <a:lstStyle/>
          <a:p>
            <a:r>
              <a:rPr lang="en-US" sz="3200" b="1" dirty="0"/>
              <a:t>Chlorine Process Incident – </a:t>
            </a:r>
          </a:p>
          <a:p>
            <a:r>
              <a:rPr lang="en-US" sz="3200" b="1" dirty="0"/>
              <a:t>Improper Energy Isolation Practices</a:t>
            </a:r>
          </a:p>
        </p:txBody>
      </p:sp>
      <p:cxnSp>
        <p:nvCxnSpPr>
          <p:cNvPr id="15" name="Straight Connector 14">
            <a:extLst>
              <a:ext uri="{FF2B5EF4-FFF2-40B4-BE49-F238E27FC236}">
                <a16:creationId xmlns:a16="http://schemas.microsoft.com/office/drawing/2014/main" id="{F00DF170-E89E-4C47-93E5-0920B46862AC}"/>
              </a:ext>
            </a:extLst>
          </p:cNvPr>
          <p:cNvCxnSpPr>
            <a:cxnSpLocks/>
          </p:cNvCxnSpPr>
          <p:nvPr/>
        </p:nvCxnSpPr>
        <p:spPr>
          <a:xfrm flipH="1">
            <a:off x="1094461" y="6150279"/>
            <a:ext cx="613776" cy="0"/>
          </a:xfrm>
          <a:prstGeom prst="line">
            <a:avLst/>
          </a:prstGeom>
          <a:ln w="3810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5D58A96-30B8-B44C-B42D-C7CDEB688C6C}"/>
              </a:ext>
            </a:extLst>
          </p:cNvPr>
          <p:cNvCxnSpPr>
            <a:cxnSpLocks/>
          </p:cNvCxnSpPr>
          <p:nvPr/>
        </p:nvCxnSpPr>
        <p:spPr>
          <a:xfrm flipH="1">
            <a:off x="588723" y="6150279"/>
            <a:ext cx="513575" cy="4465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Collate 18">
            <a:extLst>
              <a:ext uri="{FF2B5EF4-FFF2-40B4-BE49-F238E27FC236}">
                <a16:creationId xmlns:a16="http://schemas.microsoft.com/office/drawing/2014/main" id="{F7D3BF22-6D12-C845-B271-7AB00223FF06}"/>
              </a:ext>
            </a:extLst>
          </p:cNvPr>
          <p:cNvSpPr/>
          <p:nvPr/>
        </p:nvSpPr>
        <p:spPr>
          <a:xfrm rot="2777567">
            <a:off x="762525" y="6219983"/>
            <a:ext cx="165970" cy="307167"/>
          </a:xfrm>
          <a:prstGeom prst="flowChartCollate">
            <a:avLst/>
          </a:prstGeom>
          <a:solidFill>
            <a:srgbClr val="00B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urved Down Arrow 21">
            <a:extLst>
              <a:ext uri="{FF2B5EF4-FFF2-40B4-BE49-F238E27FC236}">
                <a16:creationId xmlns:a16="http://schemas.microsoft.com/office/drawing/2014/main" id="{A4E2EA5C-4A4E-D24A-A5B5-B2CE069B304C}"/>
              </a:ext>
            </a:extLst>
          </p:cNvPr>
          <p:cNvSpPr/>
          <p:nvPr/>
        </p:nvSpPr>
        <p:spPr>
          <a:xfrm rot="1247517">
            <a:off x="1777129" y="1290161"/>
            <a:ext cx="314724" cy="626321"/>
          </a:xfrm>
          <a:prstGeom prst="curved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4" name="Straight Connector 23">
            <a:extLst>
              <a:ext uri="{FF2B5EF4-FFF2-40B4-BE49-F238E27FC236}">
                <a16:creationId xmlns:a16="http://schemas.microsoft.com/office/drawing/2014/main" id="{9A069B93-06D2-E242-8687-BFBF8ACE748C}"/>
              </a:ext>
            </a:extLst>
          </p:cNvPr>
          <p:cNvCxnSpPr>
            <a:cxnSpLocks/>
          </p:cNvCxnSpPr>
          <p:nvPr/>
        </p:nvCxnSpPr>
        <p:spPr>
          <a:xfrm>
            <a:off x="1089029" y="676405"/>
            <a:ext cx="6163541" cy="0"/>
          </a:xfrm>
          <a:prstGeom prst="line">
            <a:avLst/>
          </a:prstGeom>
          <a:ln w="38100">
            <a:headEnd type="triangle"/>
            <a:tailEnd type="non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6E91EB56-5DB7-0A49-9567-29731F4A75BA}"/>
              </a:ext>
            </a:extLst>
          </p:cNvPr>
          <p:cNvSpPr txBox="1"/>
          <p:nvPr/>
        </p:nvSpPr>
        <p:spPr>
          <a:xfrm>
            <a:off x="1164921" y="2655518"/>
            <a:ext cx="4943505" cy="276999"/>
          </a:xfrm>
          <a:prstGeom prst="rect">
            <a:avLst/>
          </a:prstGeom>
          <a:noFill/>
        </p:spPr>
        <p:txBody>
          <a:bodyPr wrap="square" rtlCol="0">
            <a:spAutoFit/>
          </a:bodyPr>
          <a:lstStyle/>
          <a:p>
            <a:r>
              <a:rPr lang="en-US" sz="1200" dirty="0"/>
              <a:t>The pipe that was used to lock the valve in its CLOSED/SAFE position</a:t>
            </a:r>
          </a:p>
        </p:txBody>
      </p:sp>
      <p:sp>
        <p:nvSpPr>
          <p:cNvPr id="26" name="TextBox 25">
            <a:extLst>
              <a:ext uri="{FF2B5EF4-FFF2-40B4-BE49-F238E27FC236}">
                <a16:creationId xmlns:a16="http://schemas.microsoft.com/office/drawing/2014/main" id="{23C2849E-252C-8342-AFF9-C601D22DA16C}"/>
              </a:ext>
            </a:extLst>
          </p:cNvPr>
          <p:cNvSpPr txBox="1"/>
          <p:nvPr/>
        </p:nvSpPr>
        <p:spPr>
          <a:xfrm>
            <a:off x="1110134" y="680245"/>
            <a:ext cx="5440973" cy="276999"/>
          </a:xfrm>
          <a:prstGeom prst="rect">
            <a:avLst/>
          </a:prstGeom>
          <a:noFill/>
        </p:spPr>
        <p:txBody>
          <a:bodyPr wrap="square" rtlCol="0">
            <a:spAutoFit/>
          </a:bodyPr>
          <a:lstStyle/>
          <a:p>
            <a:r>
              <a:rPr lang="en-US" sz="1200" dirty="0"/>
              <a:t>The pipe that should have been used to lock the valve in its CLOSED/SAFE position</a:t>
            </a:r>
          </a:p>
        </p:txBody>
      </p:sp>
      <p:sp>
        <p:nvSpPr>
          <p:cNvPr id="28" name="TextBox 27">
            <a:extLst>
              <a:ext uri="{FF2B5EF4-FFF2-40B4-BE49-F238E27FC236}">
                <a16:creationId xmlns:a16="http://schemas.microsoft.com/office/drawing/2014/main" id="{68603F21-45B3-3148-84DA-428E3C5A9203}"/>
              </a:ext>
            </a:extLst>
          </p:cNvPr>
          <p:cNvSpPr txBox="1"/>
          <p:nvPr/>
        </p:nvSpPr>
        <p:spPr>
          <a:xfrm>
            <a:off x="2192770" y="1630439"/>
            <a:ext cx="4943505" cy="307777"/>
          </a:xfrm>
          <a:prstGeom prst="rect">
            <a:avLst/>
          </a:prstGeom>
          <a:noFill/>
        </p:spPr>
        <p:txBody>
          <a:bodyPr wrap="square" rtlCol="0">
            <a:spAutoFit/>
          </a:bodyPr>
          <a:lstStyle/>
          <a:p>
            <a:r>
              <a:rPr lang="en-US" sz="1400" dirty="0"/>
              <a:t>To OPEN the valve, the handle swings downward</a:t>
            </a:r>
          </a:p>
        </p:txBody>
      </p:sp>
      <p:sp>
        <p:nvSpPr>
          <p:cNvPr id="30" name="Collate 29">
            <a:extLst>
              <a:ext uri="{FF2B5EF4-FFF2-40B4-BE49-F238E27FC236}">
                <a16:creationId xmlns:a16="http://schemas.microsoft.com/office/drawing/2014/main" id="{4891D5B5-DB24-8246-81EB-91D954A1F2EE}"/>
              </a:ext>
            </a:extLst>
          </p:cNvPr>
          <p:cNvSpPr/>
          <p:nvPr/>
        </p:nvSpPr>
        <p:spPr>
          <a:xfrm rot="5400000">
            <a:off x="6602167" y="2333924"/>
            <a:ext cx="316268" cy="643189"/>
          </a:xfrm>
          <a:prstGeom prst="flowChartCollat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5" name="TextBox 34">
            <a:extLst>
              <a:ext uri="{FF2B5EF4-FFF2-40B4-BE49-F238E27FC236}">
                <a16:creationId xmlns:a16="http://schemas.microsoft.com/office/drawing/2014/main" id="{7C354ABB-EC9E-2743-9D18-22108694D1E7}"/>
              </a:ext>
            </a:extLst>
          </p:cNvPr>
          <p:cNvSpPr txBox="1"/>
          <p:nvPr/>
        </p:nvSpPr>
        <p:spPr>
          <a:xfrm>
            <a:off x="645057" y="1717576"/>
            <a:ext cx="491663" cy="369332"/>
          </a:xfrm>
          <a:prstGeom prst="rect">
            <a:avLst/>
          </a:prstGeom>
          <a:noFill/>
        </p:spPr>
        <p:txBody>
          <a:bodyPr wrap="square" rtlCol="0">
            <a:spAutoFit/>
          </a:bodyPr>
          <a:lstStyle/>
          <a:p>
            <a:r>
              <a:rPr lang="en-US" dirty="0"/>
              <a:t>#1</a:t>
            </a:r>
          </a:p>
        </p:txBody>
      </p:sp>
      <p:sp>
        <p:nvSpPr>
          <p:cNvPr id="36" name="TextBox 35">
            <a:extLst>
              <a:ext uri="{FF2B5EF4-FFF2-40B4-BE49-F238E27FC236}">
                <a16:creationId xmlns:a16="http://schemas.microsoft.com/office/drawing/2014/main" id="{D92B33A7-5318-4245-A67B-667A88738220}"/>
              </a:ext>
            </a:extLst>
          </p:cNvPr>
          <p:cNvSpPr txBox="1"/>
          <p:nvPr/>
        </p:nvSpPr>
        <p:spPr>
          <a:xfrm>
            <a:off x="6551107" y="2628987"/>
            <a:ext cx="491663" cy="369332"/>
          </a:xfrm>
          <a:prstGeom prst="rect">
            <a:avLst/>
          </a:prstGeom>
          <a:noFill/>
        </p:spPr>
        <p:txBody>
          <a:bodyPr wrap="square" rtlCol="0">
            <a:spAutoFit/>
          </a:bodyPr>
          <a:lstStyle/>
          <a:p>
            <a:r>
              <a:rPr lang="en-US" dirty="0"/>
              <a:t>#2</a:t>
            </a:r>
          </a:p>
        </p:txBody>
      </p:sp>
      <p:sp>
        <p:nvSpPr>
          <p:cNvPr id="37" name="TextBox 36">
            <a:extLst>
              <a:ext uri="{FF2B5EF4-FFF2-40B4-BE49-F238E27FC236}">
                <a16:creationId xmlns:a16="http://schemas.microsoft.com/office/drawing/2014/main" id="{283C6C75-A7F2-954D-ABDE-E5E4BFF8C8CC}"/>
              </a:ext>
            </a:extLst>
          </p:cNvPr>
          <p:cNvSpPr txBox="1"/>
          <p:nvPr/>
        </p:nvSpPr>
        <p:spPr>
          <a:xfrm>
            <a:off x="749946" y="6304985"/>
            <a:ext cx="491663" cy="369332"/>
          </a:xfrm>
          <a:prstGeom prst="rect">
            <a:avLst/>
          </a:prstGeom>
          <a:noFill/>
        </p:spPr>
        <p:txBody>
          <a:bodyPr wrap="square" rtlCol="0">
            <a:spAutoFit/>
          </a:bodyPr>
          <a:lstStyle/>
          <a:p>
            <a:r>
              <a:rPr lang="en-US" dirty="0"/>
              <a:t>#3</a:t>
            </a:r>
          </a:p>
        </p:txBody>
      </p:sp>
    </p:spTree>
    <p:extLst>
      <p:ext uri="{BB962C8B-B14F-4D97-AF65-F5344CB8AC3E}">
        <p14:creationId xmlns:p14="http://schemas.microsoft.com/office/powerpoint/2010/main" val="2698958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253</Words>
  <Application>Microsoft Macintosh PowerPoint</Application>
  <PresentationFormat>Widescreen</PresentationFormat>
  <Paragraphs>17</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Haywood</dc:creator>
  <cp:lastModifiedBy>Bryan Haywood</cp:lastModifiedBy>
  <cp:revision>5</cp:revision>
  <dcterms:created xsi:type="dcterms:W3CDTF">2021-02-21T01:42:59Z</dcterms:created>
  <dcterms:modified xsi:type="dcterms:W3CDTF">2021-02-21T02:12:52Z</dcterms:modified>
</cp:coreProperties>
</file>