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4"/>
  </p:notesMasterIdLst>
  <p:sldIdLst>
    <p:sldId id="256" r:id="rId2"/>
    <p:sldId id="311" r:id="rId3"/>
    <p:sldId id="258" r:id="rId4"/>
    <p:sldId id="257" r:id="rId5"/>
    <p:sldId id="310" r:id="rId6"/>
    <p:sldId id="259" r:id="rId7"/>
    <p:sldId id="261" r:id="rId8"/>
    <p:sldId id="305" r:id="rId9"/>
    <p:sldId id="260" r:id="rId10"/>
    <p:sldId id="262" r:id="rId11"/>
    <p:sldId id="264" r:id="rId12"/>
    <p:sldId id="265" r:id="rId13"/>
    <p:sldId id="267" r:id="rId14"/>
    <p:sldId id="268" r:id="rId15"/>
    <p:sldId id="269" r:id="rId16"/>
    <p:sldId id="271" r:id="rId17"/>
    <p:sldId id="307" r:id="rId18"/>
    <p:sldId id="273" r:id="rId19"/>
    <p:sldId id="274" r:id="rId20"/>
    <p:sldId id="275" r:id="rId21"/>
    <p:sldId id="277" r:id="rId22"/>
    <p:sldId id="278" r:id="rId23"/>
    <p:sldId id="279" r:id="rId24"/>
    <p:sldId id="280" r:id="rId25"/>
    <p:sldId id="281" r:id="rId26"/>
    <p:sldId id="282" r:id="rId27"/>
    <p:sldId id="283" r:id="rId28"/>
    <p:sldId id="284" r:id="rId29"/>
    <p:sldId id="285" r:id="rId30"/>
    <p:sldId id="286" r:id="rId31"/>
    <p:sldId id="288" r:id="rId32"/>
    <p:sldId id="289" r:id="rId33"/>
    <p:sldId id="290" r:id="rId34"/>
    <p:sldId id="291" r:id="rId35"/>
    <p:sldId id="294" r:id="rId36"/>
    <p:sldId id="295" r:id="rId37"/>
    <p:sldId id="296" r:id="rId38"/>
    <p:sldId id="297" r:id="rId39"/>
    <p:sldId id="299" r:id="rId40"/>
    <p:sldId id="306" r:id="rId41"/>
    <p:sldId id="308" r:id="rId42"/>
    <p:sldId id="300" r:id="rId43"/>
    <p:sldId id="309" r:id="rId44"/>
    <p:sldId id="301" r:id="rId45"/>
    <p:sldId id="302" r:id="rId46"/>
    <p:sldId id="303" r:id="rId47"/>
    <p:sldId id="304" r:id="rId48"/>
    <p:sldId id="312" r:id="rId49"/>
    <p:sldId id="313" r:id="rId50"/>
    <p:sldId id="314" r:id="rId51"/>
    <p:sldId id="315" r:id="rId52"/>
    <p:sldId id="316"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a:srgbClr val="0432FF"/>
    <a:srgbClr val="942092"/>
    <a:srgbClr val="FF40FF"/>
    <a:srgbClr val="00F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11"/>
    <p:restoredTop sz="94724"/>
  </p:normalViewPr>
  <p:slideViewPr>
    <p:cSldViewPr snapToGrid="0" snapToObjects="1">
      <p:cViewPr varScale="1">
        <p:scale>
          <a:sx n="135" d="100"/>
          <a:sy n="135" d="100"/>
        </p:scale>
        <p:origin x="4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A8DDC7-067F-CA41-AABF-12BAE87B6204}" type="datetimeFigureOut">
              <a:rPr lang="en-US" smtClean="0"/>
              <a:t>6/1/21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08151E-6352-6D44-8B33-50CB8FFCD3AF}" type="slidenum">
              <a:rPr lang="en-US" smtClean="0"/>
              <a:t>‹#›</a:t>
            </a:fld>
            <a:endParaRPr lang="en-US"/>
          </a:p>
        </p:txBody>
      </p:sp>
    </p:spTree>
    <p:extLst>
      <p:ext uri="{BB962C8B-B14F-4D97-AF65-F5344CB8AC3E}">
        <p14:creationId xmlns:p14="http://schemas.microsoft.com/office/powerpoint/2010/main" val="3075586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16</a:t>
            </a:fld>
            <a:endParaRPr lang="en-US"/>
          </a:p>
        </p:txBody>
      </p:sp>
    </p:spTree>
    <p:extLst>
      <p:ext uri="{BB962C8B-B14F-4D97-AF65-F5344CB8AC3E}">
        <p14:creationId xmlns:p14="http://schemas.microsoft.com/office/powerpoint/2010/main" val="2484947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25</a:t>
            </a:fld>
            <a:endParaRPr lang="en-US"/>
          </a:p>
        </p:txBody>
      </p:sp>
    </p:spTree>
    <p:extLst>
      <p:ext uri="{BB962C8B-B14F-4D97-AF65-F5344CB8AC3E}">
        <p14:creationId xmlns:p14="http://schemas.microsoft.com/office/powerpoint/2010/main" val="3378497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26</a:t>
            </a:fld>
            <a:endParaRPr lang="en-US"/>
          </a:p>
        </p:txBody>
      </p:sp>
    </p:spTree>
    <p:extLst>
      <p:ext uri="{BB962C8B-B14F-4D97-AF65-F5344CB8AC3E}">
        <p14:creationId xmlns:p14="http://schemas.microsoft.com/office/powerpoint/2010/main" val="2394047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27</a:t>
            </a:fld>
            <a:endParaRPr lang="en-US"/>
          </a:p>
        </p:txBody>
      </p:sp>
    </p:spTree>
    <p:extLst>
      <p:ext uri="{BB962C8B-B14F-4D97-AF65-F5344CB8AC3E}">
        <p14:creationId xmlns:p14="http://schemas.microsoft.com/office/powerpoint/2010/main" val="4081750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28</a:t>
            </a:fld>
            <a:endParaRPr lang="en-US"/>
          </a:p>
        </p:txBody>
      </p:sp>
    </p:spTree>
    <p:extLst>
      <p:ext uri="{BB962C8B-B14F-4D97-AF65-F5344CB8AC3E}">
        <p14:creationId xmlns:p14="http://schemas.microsoft.com/office/powerpoint/2010/main" val="39828081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29</a:t>
            </a:fld>
            <a:endParaRPr lang="en-US"/>
          </a:p>
        </p:txBody>
      </p:sp>
    </p:spTree>
    <p:extLst>
      <p:ext uri="{BB962C8B-B14F-4D97-AF65-F5344CB8AC3E}">
        <p14:creationId xmlns:p14="http://schemas.microsoft.com/office/powerpoint/2010/main" val="10607707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30</a:t>
            </a:fld>
            <a:endParaRPr lang="en-US"/>
          </a:p>
        </p:txBody>
      </p:sp>
    </p:spTree>
    <p:extLst>
      <p:ext uri="{BB962C8B-B14F-4D97-AF65-F5344CB8AC3E}">
        <p14:creationId xmlns:p14="http://schemas.microsoft.com/office/powerpoint/2010/main" val="2232602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31</a:t>
            </a:fld>
            <a:endParaRPr lang="en-US"/>
          </a:p>
        </p:txBody>
      </p:sp>
    </p:spTree>
    <p:extLst>
      <p:ext uri="{BB962C8B-B14F-4D97-AF65-F5344CB8AC3E}">
        <p14:creationId xmlns:p14="http://schemas.microsoft.com/office/powerpoint/2010/main" val="1121781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32</a:t>
            </a:fld>
            <a:endParaRPr lang="en-US"/>
          </a:p>
        </p:txBody>
      </p:sp>
    </p:spTree>
    <p:extLst>
      <p:ext uri="{BB962C8B-B14F-4D97-AF65-F5344CB8AC3E}">
        <p14:creationId xmlns:p14="http://schemas.microsoft.com/office/powerpoint/2010/main" val="2382884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33</a:t>
            </a:fld>
            <a:endParaRPr lang="en-US"/>
          </a:p>
        </p:txBody>
      </p:sp>
    </p:spTree>
    <p:extLst>
      <p:ext uri="{BB962C8B-B14F-4D97-AF65-F5344CB8AC3E}">
        <p14:creationId xmlns:p14="http://schemas.microsoft.com/office/powerpoint/2010/main" val="3997828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34</a:t>
            </a:fld>
            <a:endParaRPr lang="en-US"/>
          </a:p>
        </p:txBody>
      </p:sp>
    </p:spTree>
    <p:extLst>
      <p:ext uri="{BB962C8B-B14F-4D97-AF65-F5344CB8AC3E}">
        <p14:creationId xmlns:p14="http://schemas.microsoft.com/office/powerpoint/2010/main" val="2419394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17</a:t>
            </a:fld>
            <a:endParaRPr lang="en-US"/>
          </a:p>
        </p:txBody>
      </p:sp>
    </p:spTree>
    <p:extLst>
      <p:ext uri="{BB962C8B-B14F-4D97-AF65-F5344CB8AC3E}">
        <p14:creationId xmlns:p14="http://schemas.microsoft.com/office/powerpoint/2010/main" val="40282974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35</a:t>
            </a:fld>
            <a:endParaRPr lang="en-US"/>
          </a:p>
        </p:txBody>
      </p:sp>
    </p:spTree>
    <p:extLst>
      <p:ext uri="{BB962C8B-B14F-4D97-AF65-F5344CB8AC3E}">
        <p14:creationId xmlns:p14="http://schemas.microsoft.com/office/powerpoint/2010/main" val="1773104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36</a:t>
            </a:fld>
            <a:endParaRPr lang="en-US"/>
          </a:p>
        </p:txBody>
      </p:sp>
    </p:spTree>
    <p:extLst>
      <p:ext uri="{BB962C8B-B14F-4D97-AF65-F5344CB8AC3E}">
        <p14:creationId xmlns:p14="http://schemas.microsoft.com/office/powerpoint/2010/main" val="21628321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37</a:t>
            </a:fld>
            <a:endParaRPr lang="en-US"/>
          </a:p>
        </p:txBody>
      </p:sp>
    </p:spTree>
    <p:extLst>
      <p:ext uri="{BB962C8B-B14F-4D97-AF65-F5344CB8AC3E}">
        <p14:creationId xmlns:p14="http://schemas.microsoft.com/office/powerpoint/2010/main" val="36954952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38</a:t>
            </a:fld>
            <a:endParaRPr lang="en-US"/>
          </a:p>
        </p:txBody>
      </p:sp>
    </p:spTree>
    <p:extLst>
      <p:ext uri="{BB962C8B-B14F-4D97-AF65-F5344CB8AC3E}">
        <p14:creationId xmlns:p14="http://schemas.microsoft.com/office/powerpoint/2010/main" val="2279603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39</a:t>
            </a:fld>
            <a:endParaRPr lang="en-US"/>
          </a:p>
        </p:txBody>
      </p:sp>
    </p:spTree>
    <p:extLst>
      <p:ext uri="{BB962C8B-B14F-4D97-AF65-F5344CB8AC3E}">
        <p14:creationId xmlns:p14="http://schemas.microsoft.com/office/powerpoint/2010/main" val="36088464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40</a:t>
            </a:fld>
            <a:endParaRPr lang="en-US"/>
          </a:p>
        </p:txBody>
      </p:sp>
    </p:spTree>
    <p:extLst>
      <p:ext uri="{BB962C8B-B14F-4D97-AF65-F5344CB8AC3E}">
        <p14:creationId xmlns:p14="http://schemas.microsoft.com/office/powerpoint/2010/main" val="4402596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41</a:t>
            </a:fld>
            <a:endParaRPr lang="en-US"/>
          </a:p>
        </p:txBody>
      </p:sp>
    </p:spTree>
    <p:extLst>
      <p:ext uri="{BB962C8B-B14F-4D97-AF65-F5344CB8AC3E}">
        <p14:creationId xmlns:p14="http://schemas.microsoft.com/office/powerpoint/2010/main" val="6609102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42</a:t>
            </a:fld>
            <a:endParaRPr lang="en-US"/>
          </a:p>
        </p:txBody>
      </p:sp>
    </p:spTree>
    <p:extLst>
      <p:ext uri="{BB962C8B-B14F-4D97-AF65-F5344CB8AC3E}">
        <p14:creationId xmlns:p14="http://schemas.microsoft.com/office/powerpoint/2010/main" val="13171527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43</a:t>
            </a:fld>
            <a:endParaRPr lang="en-US"/>
          </a:p>
        </p:txBody>
      </p:sp>
    </p:spTree>
    <p:extLst>
      <p:ext uri="{BB962C8B-B14F-4D97-AF65-F5344CB8AC3E}">
        <p14:creationId xmlns:p14="http://schemas.microsoft.com/office/powerpoint/2010/main" val="9818090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44</a:t>
            </a:fld>
            <a:endParaRPr lang="en-US"/>
          </a:p>
        </p:txBody>
      </p:sp>
    </p:spTree>
    <p:extLst>
      <p:ext uri="{BB962C8B-B14F-4D97-AF65-F5344CB8AC3E}">
        <p14:creationId xmlns:p14="http://schemas.microsoft.com/office/powerpoint/2010/main" val="4284889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18</a:t>
            </a:fld>
            <a:endParaRPr lang="en-US"/>
          </a:p>
        </p:txBody>
      </p:sp>
    </p:spTree>
    <p:extLst>
      <p:ext uri="{BB962C8B-B14F-4D97-AF65-F5344CB8AC3E}">
        <p14:creationId xmlns:p14="http://schemas.microsoft.com/office/powerpoint/2010/main" val="42041168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45</a:t>
            </a:fld>
            <a:endParaRPr lang="en-US"/>
          </a:p>
        </p:txBody>
      </p:sp>
    </p:spTree>
    <p:extLst>
      <p:ext uri="{BB962C8B-B14F-4D97-AF65-F5344CB8AC3E}">
        <p14:creationId xmlns:p14="http://schemas.microsoft.com/office/powerpoint/2010/main" val="10795436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46</a:t>
            </a:fld>
            <a:endParaRPr lang="en-US"/>
          </a:p>
        </p:txBody>
      </p:sp>
    </p:spTree>
    <p:extLst>
      <p:ext uri="{BB962C8B-B14F-4D97-AF65-F5344CB8AC3E}">
        <p14:creationId xmlns:p14="http://schemas.microsoft.com/office/powerpoint/2010/main" val="42795572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47</a:t>
            </a:fld>
            <a:endParaRPr lang="en-US"/>
          </a:p>
        </p:txBody>
      </p:sp>
    </p:spTree>
    <p:extLst>
      <p:ext uri="{BB962C8B-B14F-4D97-AF65-F5344CB8AC3E}">
        <p14:creationId xmlns:p14="http://schemas.microsoft.com/office/powerpoint/2010/main" val="12089325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48</a:t>
            </a:fld>
            <a:endParaRPr lang="en-US"/>
          </a:p>
        </p:txBody>
      </p:sp>
    </p:spTree>
    <p:extLst>
      <p:ext uri="{BB962C8B-B14F-4D97-AF65-F5344CB8AC3E}">
        <p14:creationId xmlns:p14="http://schemas.microsoft.com/office/powerpoint/2010/main" val="27030396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49</a:t>
            </a:fld>
            <a:endParaRPr lang="en-US"/>
          </a:p>
        </p:txBody>
      </p:sp>
    </p:spTree>
    <p:extLst>
      <p:ext uri="{BB962C8B-B14F-4D97-AF65-F5344CB8AC3E}">
        <p14:creationId xmlns:p14="http://schemas.microsoft.com/office/powerpoint/2010/main" val="14873590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50</a:t>
            </a:fld>
            <a:endParaRPr lang="en-US"/>
          </a:p>
        </p:txBody>
      </p:sp>
    </p:spTree>
    <p:extLst>
      <p:ext uri="{BB962C8B-B14F-4D97-AF65-F5344CB8AC3E}">
        <p14:creationId xmlns:p14="http://schemas.microsoft.com/office/powerpoint/2010/main" val="38706445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51</a:t>
            </a:fld>
            <a:endParaRPr lang="en-US"/>
          </a:p>
        </p:txBody>
      </p:sp>
    </p:spTree>
    <p:extLst>
      <p:ext uri="{BB962C8B-B14F-4D97-AF65-F5344CB8AC3E}">
        <p14:creationId xmlns:p14="http://schemas.microsoft.com/office/powerpoint/2010/main" val="806467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52</a:t>
            </a:fld>
            <a:endParaRPr lang="en-US"/>
          </a:p>
        </p:txBody>
      </p:sp>
    </p:spTree>
    <p:extLst>
      <p:ext uri="{BB962C8B-B14F-4D97-AF65-F5344CB8AC3E}">
        <p14:creationId xmlns:p14="http://schemas.microsoft.com/office/powerpoint/2010/main" val="721316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19</a:t>
            </a:fld>
            <a:endParaRPr lang="en-US"/>
          </a:p>
        </p:txBody>
      </p:sp>
    </p:spTree>
    <p:extLst>
      <p:ext uri="{BB962C8B-B14F-4D97-AF65-F5344CB8AC3E}">
        <p14:creationId xmlns:p14="http://schemas.microsoft.com/office/powerpoint/2010/main" val="73684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20</a:t>
            </a:fld>
            <a:endParaRPr lang="en-US"/>
          </a:p>
        </p:txBody>
      </p:sp>
    </p:spTree>
    <p:extLst>
      <p:ext uri="{BB962C8B-B14F-4D97-AF65-F5344CB8AC3E}">
        <p14:creationId xmlns:p14="http://schemas.microsoft.com/office/powerpoint/2010/main" val="1831472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21</a:t>
            </a:fld>
            <a:endParaRPr lang="en-US"/>
          </a:p>
        </p:txBody>
      </p:sp>
    </p:spTree>
    <p:extLst>
      <p:ext uri="{BB962C8B-B14F-4D97-AF65-F5344CB8AC3E}">
        <p14:creationId xmlns:p14="http://schemas.microsoft.com/office/powerpoint/2010/main" val="15023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22</a:t>
            </a:fld>
            <a:endParaRPr lang="en-US"/>
          </a:p>
        </p:txBody>
      </p:sp>
    </p:spTree>
    <p:extLst>
      <p:ext uri="{BB962C8B-B14F-4D97-AF65-F5344CB8AC3E}">
        <p14:creationId xmlns:p14="http://schemas.microsoft.com/office/powerpoint/2010/main" val="1467295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23</a:t>
            </a:fld>
            <a:endParaRPr lang="en-US"/>
          </a:p>
        </p:txBody>
      </p:sp>
    </p:spTree>
    <p:extLst>
      <p:ext uri="{BB962C8B-B14F-4D97-AF65-F5344CB8AC3E}">
        <p14:creationId xmlns:p14="http://schemas.microsoft.com/office/powerpoint/2010/main" val="1969757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08151E-6352-6D44-8B33-50CB8FFCD3AF}" type="slidenum">
              <a:rPr lang="en-US" smtClean="0"/>
              <a:t>24</a:t>
            </a:fld>
            <a:endParaRPr lang="en-US"/>
          </a:p>
        </p:txBody>
      </p:sp>
    </p:spTree>
    <p:extLst>
      <p:ext uri="{BB962C8B-B14F-4D97-AF65-F5344CB8AC3E}">
        <p14:creationId xmlns:p14="http://schemas.microsoft.com/office/powerpoint/2010/main" val="551871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DAD37-2A34-6444-B20B-38FD999BC8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866423-AAE1-6A42-9702-58B97DB8CE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95C09F-9F2F-744C-8AA1-CF188C689726}"/>
              </a:ext>
            </a:extLst>
          </p:cNvPr>
          <p:cNvSpPr>
            <a:spLocks noGrp="1"/>
          </p:cNvSpPr>
          <p:nvPr>
            <p:ph type="dt" sz="half" idx="10"/>
          </p:nvPr>
        </p:nvSpPr>
        <p:spPr/>
        <p:txBody>
          <a:bodyPr/>
          <a:lstStyle/>
          <a:p>
            <a:fld id="{96108C83-E5D6-A840-BB74-2647C2B0E3AA}" type="datetimeFigureOut">
              <a:rPr lang="en-US" smtClean="0"/>
              <a:t>6/1/21</a:t>
            </a:fld>
            <a:endParaRPr lang="en-US"/>
          </a:p>
        </p:txBody>
      </p:sp>
      <p:sp>
        <p:nvSpPr>
          <p:cNvPr id="5" name="Footer Placeholder 4">
            <a:extLst>
              <a:ext uri="{FF2B5EF4-FFF2-40B4-BE49-F238E27FC236}">
                <a16:creationId xmlns:a16="http://schemas.microsoft.com/office/drawing/2014/main" id="{5A47BD76-3218-2A40-BF48-6C6BD37CDD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3B53C-BC5D-B24A-B14F-C7B597AF79BF}"/>
              </a:ext>
            </a:extLst>
          </p:cNvPr>
          <p:cNvSpPr>
            <a:spLocks noGrp="1"/>
          </p:cNvSpPr>
          <p:nvPr>
            <p:ph type="sldNum" sz="quarter" idx="12"/>
          </p:nvPr>
        </p:nvSpPr>
        <p:spPr/>
        <p:txBody>
          <a:bodyPr/>
          <a:lstStyle/>
          <a:p>
            <a:fld id="{7B3FFE29-6A56-FB40-8D02-2F7913AFDB10}" type="slidenum">
              <a:rPr lang="en-US" smtClean="0"/>
              <a:t>‹#›</a:t>
            </a:fld>
            <a:endParaRPr lang="en-US"/>
          </a:p>
        </p:txBody>
      </p:sp>
    </p:spTree>
    <p:extLst>
      <p:ext uri="{BB962C8B-B14F-4D97-AF65-F5344CB8AC3E}">
        <p14:creationId xmlns:p14="http://schemas.microsoft.com/office/powerpoint/2010/main" val="1368346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6481F-3BC2-EC4D-8282-8723D34C1A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6DBEAD9-BFA6-6940-9EBB-4F6E4CFD5E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259DED-65BE-9141-9F23-8556CCFDA372}"/>
              </a:ext>
            </a:extLst>
          </p:cNvPr>
          <p:cNvSpPr>
            <a:spLocks noGrp="1"/>
          </p:cNvSpPr>
          <p:nvPr>
            <p:ph type="dt" sz="half" idx="10"/>
          </p:nvPr>
        </p:nvSpPr>
        <p:spPr/>
        <p:txBody>
          <a:bodyPr/>
          <a:lstStyle/>
          <a:p>
            <a:fld id="{96108C83-E5D6-A840-BB74-2647C2B0E3AA}" type="datetimeFigureOut">
              <a:rPr lang="en-US" smtClean="0"/>
              <a:t>6/1/21</a:t>
            </a:fld>
            <a:endParaRPr lang="en-US"/>
          </a:p>
        </p:txBody>
      </p:sp>
      <p:sp>
        <p:nvSpPr>
          <p:cNvPr id="5" name="Footer Placeholder 4">
            <a:extLst>
              <a:ext uri="{FF2B5EF4-FFF2-40B4-BE49-F238E27FC236}">
                <a16:creationId xmlns:a16="http://schemas.microsoft.com/office/drawing/2014/main" id="{FA9FCF60-A24E-074E-B453-08E9CD1BB2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B14BA9-2923-C246-889F-8FC4BFE70E89}"/>
              </a:ext>
            </a:extLst>
          </p:cNvPr>
          <p:cNvSpPr>
            <a:spLocks noGrp="1"/>
          </p:cNvSpPr>
          <p:nvPr>
            <p:ph type="sldNum" sz="quarter" idx="12"/>
          </p:nvPr>
        </p:nvSpPr>
        <p:spPr/>
        <p:txBody>
          <a:bodyPr/>
          <a:lstStyle/>
          <a:p>
            <a:fld id="{7B3FFE29-6A56-FB40-8D02-2F7913AFDB10}" type="slidenum">
              <a:rPr lang="en-US" smtClean="0"/>
              <a:t>‹#›</a:t>
            </a:fld>
            <a:endParaRPr lang="en-US"/>
          </a:p>
        </p:txBody>
      </p:sp>
    </p:spTree>
    <p:extLst>
      <p:ext uri="{BB962C8B-B14F-4D97-AF65-F5344CB8AC3E}">
        <p14:creationId xmlns:p14="http://schemas.microsoft.com/office/powerpoint/2010/main" val="2931323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F609A0-9D4C-F845-9539-C93A2D56703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4C25CD-6B1E-D948-9DB4-AAD0FC963B1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E567DA-5267-4248-B2AF-37509AE49458}"/>
              </a:ext>
            </a:extLst>
          </p:cNvPr>
          <p:cNvSpPr>
            <a:spLocks noGrp="1"/>
          </p:cNvSpPr>
          <p:nvPr>
            <p:ph type="dt" sz="half" idx="10"/>
          </p:nvPr>
        </p:nvSpPr>
        <p:spPr/>
        <p:txBody>
          <a:bodyPr/>
          <a:lstStyle/>
          <a:p>
            <a:fld id="{96108C83-E5D6-A840-BB74-2647C2B0E3AA}" type="datetimeFigureOut">
              <a:rPr lang="en-US" smtClean="0"/>
              <a:t>6/1/21</a:t>
            </a:fld>
            <a:endParaRPr lang="en-US"/>
          </a:p>
        </p:txBody>
      </p:sp>
      <p:sp>
        <p:nvSpPr>
          <p:cNvPr id="5" name="Footer Placeholder 4">
            <a:extLst>
              <a:ext uri="{FF2B5EF4-FFF2-40B4-BE49-F238E27FC236}">
                <a16:creationId xmlns:a16="http://schemas.microsoft.com/office/drawing/2014/main" id="{78988358-D757-B34B-BC73-F9EDB1848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510EF6-A871-7246-AFF7-1CD6361F2B9E}"/>
              </a:ext>
            </a:extLst>
          </p:cNvPr>
          <p:cNvSpPr>
            <a:spLocks noGrp="1"/>
          </p:cNvSpPr>
          <p:nvPr>
            <p:ph type="sldNum" sz="quarter" idx="12"/>
          </p:nvPr>
        </p:nvSpPr>
        <p:spPr/>
        <p:txBody>
          <a:bodyPr/>
          <a:lstStyle/>
          <a:p>
            <a:fld id="{7B3FFE29-6A56-FB40-8D02-2F7913AFDB10}" type="slidenum">
              <a:rPr lang="en-US" smtClean="0"/>
              <a:t>‹#›</a:t>
            </a:fld>
            <a:endParaRPr lang="en-US"/>
          </a:p>
        </p:txBody>
      </p:sp>
    </p:spTree>
    <p:extLst>
      <p:ext uri="{BB962C8B-B14F-4D97-AF65-F5344CB8AC3E}">
        <p14:creationId xmlns:p14="http://schemas.microsoft.com/office/powerpoint/2010/main" val="170046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64FCF-5C8B-FE4F-9E86-B184354C79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0FDBD7-11F7-D44E-89B4-B6BD3F5CC6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3AAB41-80E7-8A48-8682-F3536EBDE650}"/>
              </a:ext>
            </a:extLst>
          </p:cNvPr>
          <p:cNvSpPr>
            <a:spLocks noGrp="1"/>
          </p:cNvSpPr>
          <p:nvPr>
            <p:ph type="dt" sz="half" idx="10"/>
          </p:nvPr>
        </p:nvSpPr>
        <p:spPr/>
        <p:txBody>
          <a:bodyPr/>
          <a:lstStyle/>
          <a:p>
            <a:fld id="{96108C83-E5D6-A840-BB74-2647C2B0E3AA}" type="datetimeFigureOut">
              <a:rPr lang="en-US" smtClean="0"/>
              <a:t>6/1/21</a:t>
            </a:fld>
            <a:endParaRPr lang="en-US"/>
          </a:p>
        </p:txBody>
      </p:sp>
      <p:sp>
        <p:nvSpPr>
          <p:cNvPr id="5" name="Footer Placeholder 4">
            <a:extLst>
              <a:ext uri="{FF2B5EF4-FFF2-40B4-BE49-F238E27FC236}">
                <a16:creationId xmlns:a16="http://schemas.microsoft.com/office/drawing/2014/main" id="{02E0C155-0218-E04F-90E6-F1112C1E1D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8A4162-565A-DA4C-A25D-6829097F0B1B}"/>
              </a:ext>
            </a:extLst>
          </p:cNvPr>
          <p:cNvSpPr>
            <a:spLocks noGrp="1"/>
          </p:cNvSpPr>
          <p:nvPr>
            <p:ph type="sldNum" sz="quarter" idx="12"/>
          </p:nvPr>
        </p:nvSpPr>
        <p:spPr/>
        <p:txBody>
          <a:bodyPr/>
          <a:lstStyle/>
          <a:p>
            <a:fld id="{7B3FFE29-6A56-FB40-8D02-2F7913AFDB10}" type="slidenum">
              <a:rPr lang="en-US" smtClean="0"/>
              <a:t>‹#›</a:t>
            </a:fld>
            <a:endParaRPr lang="en-US"/>
          </a:p>
        </p:txBody>
      </p:sp>
    </p:spTree>
    <p:extLst>
      <p:ext uri="{BB962C8B-B14F-4D97-AF65-F5344CB8AC3E}">
        <p14:creationId xmlns:p14="http://schemas.microsoft.com/office/powerpoint/2010/main" val="2848601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F806D-CBEB-0E44-A5D9-9F0FF8ED41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029085D-5658-8D43-9535-3B3A87BC89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48251D-8A33-D24B-B346-847C45F717C1}"/>
              </a:ext>
            </a:extLst>
          </p:cNvPr>
          <p:cNvSpPr>
            <a:spLocks noGrp="1"/>
          </p:cNvSpPr>
          <p:nvPr>
            <p:ph type="dt" sz="half" idx="10"/>
          </p:nvPr>
        </p:nvSpPr>
        <p:spPr/>
        <p:txBody>
          <a:bodyPr/>
          <a:lstStyle/>
          <a:p>
            <a:fld id="{96108C83-E5D6-A840-BB74-2647C2B0E3AA}" type="datetimeFigureOut">
              <a:rPr lang="en-US" smtClean="0"/>
              <a:t>6/1/21</a:t>
            </a:fld>
            <a:endParaRPr lang="en-US"/>
          </a:p>
        </p:txBody>
      </p:sp>
      <p:sp>
        <p:nvSpPr>
          <p:cNvPr id="5" name="Footer Placeholder 4">
            <a:extLst>
              <a:ext uri="{FF2B5EF4-FFF2-40B4-BE49-F238E27FC236}">
                <a16:creationId xmlns:a16="http://schemas.microsoft.com/office/drawing/2014/main" id="{51304696-40A9-9C42-B641-9FE32F3EF0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FF202-A87B-084C-A692-A536F4373874}"/>
              </a:ext>
            </a:extLst>
          </p:cNvPr>
          <p:cNvSpPr>
            <a:spLocks noGrp="1"/>
          </p:cNvSpPr>
          <p:nvPr>
            <p:ph type="sldNum" sz="quarter" idx="12"/>
          </p:nvPr>
        </p:nvSpPr>
        <p:spPr/>
        <p:txBody>
          <a:bodyPr/>
          <a:lstStyle/>
          <a:p>
            <a:fld id="{7B3FFE29-6A56-FB40-8D02-2F7913AFDB10}" type="slidenum">
              <a:rPr lang="en-US" smtClean="0"/>
              <a:t>‹#›</a:t>
            </a:fld>
            <a:endParaRPr lang="en-US"/>
          </a:p>
        </p:txBody>
      </p:sp>
    </p:spTree>
    <p:extLst>
      <p:ext uri="{BB962C8B-B14F-4D97-AF65-F5344CB8AC3E}">
        <p14:creationId xmlns:p14="http://schemas.microsoft.com/office/powerpoint/2010/main" val="3762347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C37F1-8E8B-4348-AF31-97496C8F79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8B35AC-4458-1C43-85F4-2F955DB380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F8955E-4C14-B644-9E1D-F55EF3893C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0272C92-4A63-4B4B-84D1-16F3CDBC8FE5}"/>
              </a:ext>
            </a:extLst>
          </p:cNvPr>
          <p:cNvSpPr>
            <a:spLocks noGrp="1"/>
          </p:cNvSpPr>
          <p:nvPr>
            <p:ph type="dt" sz="half" idx="10"/>
          </p:nvPr>
        </p:nvSpPr>
        <p:spPr/>
        <p:txBody>
          <a:bodyPr/>
          <a:lstStyle/>
          <a:p>
            <a:fld id="{96108C83-E5D6-A840-BB74-2647C2B0E3AA}" type="datetimeFigureOut">
              <a:rPr lang="en-US" smtClean="0"/>
              <a:t>6/1/21</a:t>
            </a:fld>
            <a:endParaRPr lang="en-US"/>
          </a:p>
        </p:txBody>
      </p:sp>
      <p:sp>
        <p:nvSpPr>
          <p:cNvPr id="6" name="Footer Placeholder 5">
            <a:extLst>
              <a:ext uri="{FF2B5EF4-FFF2-40B4-BE49-F238E27FC236}">
                <a16:creationId xmlns:a16="http://schemas.microsoft.com/office/drawing/2014/main" id="{2457EA19-008B-E04B-BD5D-9466A0F125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F4FE68-3D5F-EA47-80A6-9CBCFB880246}"/>
              </a:ext>
            </a:extLst>
          </p:cNvPr>
          <p:cNvSpPr>
            <a:spLocks noGrp="1"/>
          </p:cNvSpPr>
          <p:nvPr>
            <p:ph type="sldNum" sz="quarter" idx="12"/>
          </p:nvPr>
        </p:nvSpPr>
        <p:spPr/>
        <p:txBody>
          <a:bodyPr/>
          <a:lstStyle/>
          <a:p>
            <a:fld id="{7B3FFE29-6A56-FB40-8D02-2F7913AFDB10}" type="slidenum">
              <a:rPr lang="en-US" smtClean="0"/>
              <a:t>‹#›</a:t>
            </a:fld>
            <a:endParaRPr lang="en-US"/>
          </a:p>
        </p:txBody>
      </p:sp>
    </p:spTree>
    <p:extLst>
      <p:ext uri="{BB962C8B-B14F-4D97-AF65-F5344CB8AC3E}">
        <p14:creationId xmlns:p14="http://schemas.microsoft.com/office/powerpoint/2010/main" val="2008306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A34C5-F920-C745-A68F-6555B4A1F72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D8FA86-3CE4-1842-916D-D00C9FB4C6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F24416-1870-694E-B5C4-CB86083341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17C7FB-118F-9E46-9985-D22C1678E5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EEAC4C-CB55-9A41-BF0B-DD1219B79F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15041B-0E6D-A449-94BE-93D8E54FA3D4}"/>
              </a:ext>
            </a:extLst>
          </p:cNvPr>
          <p:cNvSpPr>
            <a:spLocks noGrp="1"/>
          </p:cNvSpPr>
          <p:nvPr>
            <p:ph type="dt" sz="half" idx="10"/>
          </p:nvPr>
        </p:nvSpPr>
        <p:spPr/>
        <p:txBody>
          <a:bodyPr/>
          <a:lstStyle/>
          <a:p>
            <a:fld id="{96108C83-E5D6-A840-BB74-2647C2B0E3AA}" type="datetimeFigureOut">
              <a:rPr lang="en-US" smtClean="0"/>
              <a:t>6/1/21</a:t>
            </a:fld>
            <a:endParaRPr lang="en-US"/>
          </a:p>
        </p:txBody>
      </p:sp>
      <p:sp>
        <p:nvSpPr>
          <p:cNvPr id="8" name="Footer Placeholder 7">
            <a:extLst>
              <a:ext uri="{FF2B5EF4-FFF2-40B4-BE49-F238E27FC236}">
                <a16:creationId xmlns:a16="http://schemas.microsoft.com/office/drawing/2014/main" id="{E34D3AF7-6652-3E4D-AF47-181730563E4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4BED17B-373F-E342-8B32-1DB19BE20E0C}"/>
              </a:ext>
            </a:extLst>
          </p:cNvPr>
          <p:cNvSpPr>
            <a:spLocks noGrp="1"/>
          </p:cNvSpPr>
          <p:nvPr>
            <p:ph type="sldNum" sz="quarter" idx="12"/>
          </p:nvPr>
        </p:nvSpPr>
        <p:spPr/>
        <p:txBody>
          <a:bodyPr/>
          <a:lstStyle/>
          <a:p>
            <a:fld id="{7B3FFE29-6A56-FB40-8D02-2F7913AFDB10}" type="slidenum">
              <a:rPr lang="en-US" smtClean="0"/>
              <a:t>‹#›</a:t>
            </a:fld>
            <a:endParaRPr lang="en-US"/>
          </a:p>
        </p:txBody>
      </p:sp>
    </p:spTree>
    <p:extLst>
      <p:ext uri="{BB962C8B-B14F-4D97-AF65-F5344CB8AC3E}">
        <p14:creationId xmlns:p14="http://schemas.microsoft.com/office/powerpoint/2010/main" val="2067557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18F31-735D-824C-933F-4FE45C2323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E1298E-A307-3840-A1E8-02A7B62DA986}"/>
              </a:ext>
            </a:extLst>
          </p:cNvPr>
          <p:cNvSpPr>
            <a:spLocks noGrp="1"/>
          </p:cNvSpPr>
          <p:nvPr>
            <p:ph type="dt" sz="half" idx="10"/>
          </p:nvPr>
        </p:nvSpPr>
        <p:spPr/>
        <p:txBody>
          <a:bodyPr/>
          <a:lstStyle/>
          <a:p>
            <a:fld id="{96108C83-E5D6-A840-BB74-2647C2B0E3AA}" type="datetimeFigureOut">
              <a:rPr lang="en-US" smtClean="0"/>
              <a:t>6/1/21</a:t>
            </a:fld>
            <a:endParaRPr lang="en-US"/>
          </a:p>
        </p:txBody>
      </p:sp>
      <p:sp>
        <p:nvSpPr>
          <p:cNvPr id="4" name="Footer Placeholder 3">
            <a:extLst>
              <a:ext uri="{FF2B5EF4-FFF2-40B4-BE49-F238E27FC236}">
                <a16:creationId xmlns:a16="http://schemas.microsoft.com/office/drawing/2014/main" id="{0A564335-9A25-D34A-9FD4-E5215B7A36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FF3D02E-CDAF-834F-9B36-0956C8131271}"/>
              </a:ext>
            </a:extLst>
          </p:cNvPr>
          <p:cNvSpPr>
            <a:spLocks noGrp="1"/>
          </p:cNvSpPr>
          <p:nvPr>
            <p:ph type="sldNum" sz="quarter" idx="12"/>
          </p:nvPr>
        </p:nvSpPr>
        <p:spPr/>
        <p:txBody>
          <a:bodyPr/>
          <a:lstStyle/>
          <a:p>
            <a:fld id="{7B3FFE29-6A56-FB40-8D02-2F7913AFDB10}" type="slidenum">
              <a:rPr lang="en-US" smtClean="0"/>
              <a:t>‹#›</a:t>
            </a:fld>
            <a:endParaRPr lang="en-US"/>
          </a:p>
        </p:txBody>
      </p:sp>
    </p:spTree>
    <p:extLst>
      <p:ext uri="{BB962C8B-B14F-4D97-AF65-F5344CB8AC3E}">
        <p14:creationId xmlns:p14="http://schemas.microsoft.com/office/powerpoint/2010/main" val="431759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FC4BCC-5116-2D48-BB07-A592ACE66979}"/>
              </a:ext>
            </a:extLst>
          </p:cNvPr>
          <p:cNvSpPr>
            <a:spLocks noGrp="1"/>
          </p:cNvSpPr>
          <p:nvPr>
            <p:ph type="dt" sz="half" idx="10"/>
          </p:nvPr>
        </p:nvSpPr>
        <p:spPr/>
        <p:txBody>
          <a:bodyPr/>
          <a:lstStyle/>
          <a:p>
            <a:fld id="{96108C83-E5D6-A840-BB74-2647C2B0E3AA}" type="datetimeFigureOut">
              <a:rPr lang="en-US" smtClean="0"/>
              <a:t>6/1/21</a:t>
            </a:fld>
            <a:endParaRPr lang="en-US"/>
          </a:p>
        </p:txBody>
      </p:sp>
      <p:sp>
        <p:nvSpPr>
          <p:cNvPr id="3" name="Footer Placeholder 2">
            <a:extLst>
              <a:ext uri="{FF2B5EF4-FFF2-40B4-BE49-F238E27FC236}">
                <a16:creationId xmlns:a16="http://schemas.microsoft.com/office/drawing/2014/main" id="{C6D01A9A-0576-6D4D-B873-6AB2937B00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D50D6-84A3-C342-961B-3CEE461ECC59}"/>
              </a:ext>
            </a:extLst>
          </p:cNvPr>
          <p:cNvSpPr>
            <a:spLocks noGrp="1"/>
          </p:cNvSpPr>
          <p:nvPr>
            <p:ph type="sldNum" sz="quarter" idx="12"/>
          </p:nvPr>
        </p:nvSpPr>
        <p:spPr/>
        <p:txBody>
          <a:bodyPr/>
          <a:lstStyle/>
          <a:p>
            <a:fld id="{7B3FFE29-6A56-FB40-8D02-2F7913AFDB10}" type="slidenum">
              <a:rPr lang="en-US" smtClean="0"/>
              <a:t>‹#›</a:t>
            </a:fld>
            <a:endParaRPr lang="en-US"/>
          </a:p>
        </p:txBody>
      </p:sp>
    </p:spTree>
    <p:extLst>
      <p:ext uri="{BB962C8B-B14F-4D97-AF65-F5344CB8AC3E}">
        <p14:creationId xmlns:p14="http://schemas.microsoft.com/office/powerpoint/2010/main" val="2204343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9F831-7D0B-6149-AE7D-859B81D594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492BFA-DCFA-BE4A-AABF-603506E08B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E3E43E6-6BE5-784E-BC2C-6C8DC46ABE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665F6C-103B-744D-8662-CE149BAA7192}"/>
              </a:ext>
            </a:extLst>
          </p:cNvPr>
          <p:cNvSpPr>
            <a:spLocks noGrp="1"/>
          </p:cNvSpPr>
          <p:nvPr>
            <p:ph type="dt" sz="half" idx="10"/>
          </p:nvPr>
        </p:nvSpPr>
        <p:spPr/>
        <p:txBody>
          <a:bodyPr/>
          <a:lstStyle/>
          <a:p>
            <a:fld id="{96108C83-E5D6-A840-BB74-2647C2B0E3AA}" type="datetimeFigureOut">
              <a:rPr lang="en-US" smtClean="0"/>
              <a:t>6/1/21</a:t>
            </a:fld>
            <a:endParaRPr lang="en-US"/>
          </a:p>
        </p:txBody>
      </p:sp>
      <p:sp>
        <p:nvSpPr>
          <p:cNvPr id="6" name="Footer Placeholder 5">
            <a:extLst>
              <a:ext uri="{FF2B5EF4-FFF2-40B4-BE49-F238E27FC236}">
                <a16:creationId xmlns:a16="http://schemas.microsoft.com/office/drawing/2014/main" id="{CDACBEDE-8903-0E40-AE35-7619B95601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36E69D-4618-0447-899C-5D5D0F524C98}"/>
              </a:ext>
            </a:extLst>
          </p:cNvPr>
          <p:cNvSpPr>
            <a:spLocks noGrp="1"/>
          </p:cNvSpPr>
          <p:nvPr>
            <p:ph type="sldNum" sz="quarter" idx="12"/>
          </p:nvPr>
        </p:nvSpPr>
        <p:spPr/>
        <p:txBody>
          <a:bodyPr/>
          <a:lstStyle/>
          <a:p>
            <a:fld id="{7B3FFE29-6A56-FB40-8D02-2F7913AFDB10}" type="slidenum">
              <a:rPr lang="en-US" smtClean="0"/>
              <a:t>‹#›</a:t>
            </a:fld>
            <a:endParaRPr lang="en-US"/>
          </a:p>
        </p:txBody>
      </p:sp>
    </p:spTree>
    <p:extLst>
      <p:ext uri="{BB962C8B-B14F-4D97-AF65-F5344CB8AC3E}">
        <p14:creationId xmlns:p14="http://schemas.microsoft.com/office/powerpoint/2010/main" val="1043534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0318A-E84F-AE40-A82F-7F3F90900C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D84D06-8EC2-3A41-86FE-7C69E4DD22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3C9C9E-B513-8D4D-9A27-7025874C7B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910FA0-0C59-7D48-ADE9-2E2109F9264C}"/>
              </a:ext>
            </a:extLst>
          </p:cNvPr>
          <p:cNvSpPr>
            <a:spLocks noGrp="1"/>
          </p:cNvSpPr>
          <p:nvPr>
            <p:ph type="dt" sz="half" idx="10"/>
          </p:nvPr>
        </p:nvSpPr>
        <p:spPr/>
        <p:txBody>
          <a:bodyPr/>
          <a:lstStyle/>
          <a:p>
            <a:fld id="{96108C83-E5D6-A840-BB74-2647C2B0E3AA}" type="datetimeFigureOut">
              <a:rPr lang="en-US" smtClean="0"/>
              <a:t>6/1/21</a:t>
            </a:fld>
            <a:endParaRPr lang="en-US"/>
          </a:p>
        </p:txBody>
      </p:sp>
      <p:sp>
        <p:nvSpPr>
          <p:cNvPr id="6" name="Footer Placeholder 5">
            <a:extLst>
              <a:ext uri="{FF2B5EF4-FFF2-40B4-BE49-F238E27FC236}">
                <a16:creationId xmlns:a16="http://schemas.microsoft.com/office/drawing/2014/main" id="{6EB223F2-C4AE-1746-936D-AA514998B1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E22B28-8B55-5942-A136-79FDB905FC36}"/>
              </a:ext>
            </a:extLst>
          </p:cNvPr>
          <p:cNvSpPr>
            <a:spLocks noGrp="1"/>
          </p:cNvSpPr>
          <p:nvPr>
            <p:ph type="sldNum" sz="quarter" idx="12"/>
          </p:nvPr>
        </p:nvSpPr>
        <p:spPr/>
        <p:txBody>
          <a:bodyPr/>
          <a:lstStyle/>
          <a:p>
            <a:fld id="{7B3FFE29-6A56-FB40-8D02-2F7913AFDB10}" type="slidenum">
              <a:rPr lang="en-US" smtClean="0"/>
              <a:t>‹#›</a:t>
            </a:fld>
            <a:endParaRPr lang="en-US"/>
          </a:p>
        </p:txBody>
      </p:sp>
    </p:spTree>
    <p:extLst>
      <p:ext uri="{BB962C8B-B14F-4D97-AF65-F5344CB8AC3E}">
        <p14:creationId xmlns:p14="http://schemas.microsoft.com/office/powerpoint/2010/main" val="127989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1D1132-19D3-1441-AC3F-C11E15F722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823B51-A87C-6842-85DD-6E1A189474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E734A-821E-964E-B004-B98AFFDF0C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08C83-E5D6-A840-BB74-2647C2B0E3AA}" type="datetimeFigureOut">
              <a:rPr lang="en-US" smtClean="0"/>
              <a:t>6/1/21</a:t>
            </a:fld>
            <a:endParaRPr lang="en-US"/>
          </a:p>
        </p:txBody>
      </p:sp>
      <p:sp>
        <p:nvSpPr>
          <p:cNvPr id="5" name="Footer Placeholder 4">
            <a:extLst>
              <a:ext uri="{FF2B5EF4-FFF2-40B4-BE49-F238E27FC236}">
                <a16:creationId xmlns:a16="http://schemas.microsoft.com/office/drawing/2014/main" id="{A1313030-3B6D-694E-8649-7C70A55B03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B6F0F6F-8C0A-3A4B-8456-ED120BCB97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3FFE29-6A56-FB40-8D02-2F7913AFDB10}" type="slidenum">
              <a:rPr lang="en-US" smtClean="0"/>
              <a:t>‹#›</a:t>
            </a:fld>
            <a:endParaRPr lang="en-US"/>
          </a:p>
        </p:txBody>
      </p:sp>
      <p:pic>
        <p:nvPicPr>
          <p:cNvPr id="7" name="Picture 6">
            <a:extLst>
              <a:ext uri="{FF2B5EF4-FFF2-40B4-BE49-F238E27FC236}">
                <a16:creationId xmlns:a16="http://schemas.microsoft.com/office/drawing/2014/main" id="{09B8CF9E-A890-9E40-B089-2B14B0D80432}"/>
              </a:ext>
            </a:extLst>
          </p:cNvPr>
          <p:cNvPicPr/>
          <p:nvPr userDrawn="1"/>
        </p:nvPicPr>
        <p:blipFill>
          <a:blip r:embed="rId13" cstate="hqprint">
            <a:extLst>
              <a:ext uri="{28A0092B-C50C-407E-A947-70E740481C1C}">
                <a14:useLocalDpi xmlns:a14="http://schemas.microsoft.com/office/drawing/2010/main" val="0"/>
              </a:ext>
            </a:extLst>
          </a:blip>
          <a:srcRect/>
          <a:stretch>
            <a:fillRect/>
          </a:stretch>
        </p:blipFill>
        <p:spPr bwMode="auto">
          <a:xfrm>
            <a:off x="10442121" y="5932714"/>
            <a:ext cx="1749879" cy="925286"/>
          </a:xfrm>
          <a:prstGeom prst="rect">
            <a:avLst/>
          </a:prstGeom>
          <a:noFill/>
          <a:ln>
            <a:noFill/>
          </a:ln>
        </p:spPr>
      </p:pic>
    </p:spTree>
    <p:extLst>
      <p:ext uri="{BB962C8B-B14F-4D97-AF65-F5344CB8AC3E}">
        <p14:creationId xmlns:p14="http://schemas.microsoft.com/office/powerpoint/2010/main" val="2076071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codes.iccsafe.org/content/IFC2018/chapter-54-corrosive-materials" TargetMode="External"/><Relationship Id="rId3" Type="http://schemas.openxmlformats.org/officeDocument/2006/relationships/hyperlink" Target="https://codes.iccsafe.org/content/IFC2018/chapter-50-hazardous-materials-general-provisions#IFC2018_Pt05_Ch50_Sec5003" TargetMode="External"/><Relationship Id="rId7" Type="http://schemas.openxmlformats.org/officeDocument/2006/relationships/hyperlink" Target="https://codes.iccsafe.org/content/IFC2018/chapter-53-compressed-gases" TargetMode="External"/><Relationship Id="rId2" Type="http://schemas.openxmlformats.org/officeDocument/2006/relationships/hyperlink" Target="https://codes.iccsafe.org/content/IFC2018/chapter-50-hazardous-materials-general-provisions#IFC2018_Pt05_Ch50_Sec5001" TargetMode="External"/><Relationship Id="rId1" Type="http://schemas.openxmlformats.org/officeDocument/2006/relationships/slideLayout" Target="../slideLayouts/slideLayout2.xml"/><Relationship Id="rId6" Type="http://schemas.openxmlformats.org/officeDocument/2006/relationships/hyperlink" Target="https://codes.iccsafe.org/content/IFC2018/chapter-60-highly-toxic-and-toxic-materials#text-id-11582044" TargetMode="External"/><Relationship Id="rId5" Type="http://schemas.openxmlformats.org/officeDocument/2006/relationships/hyperlink" Target="https://codes.iccsafe.org/content/IFC2018/chapter-50-hazardous-materials-general-provisions#IFC2018_Pt05_Ch50_Sec5005" TargetMode="External"/><Relationship Id="rId4" Type="http://schemas.openxmlformats.org/officeDocument/2006/relationships/hyperlink" Target="https://codes.iccsafe.org/content/IFC2018/chapter-50-hazardous-materials-general-provisions#IFC2018_Pt05_Ch50_Sec5004"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codes.iccsafe.org/content/IFC2018/chapter-50-hazardous-materials-general-provisions#text-id-11576267"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codes.iccsafe.org/content/IFC2018/chapter-50-hazardous-materials-general-provisions#IFC2018_Pt05_Ch50_Sec5003"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codes.iccsafe.org/content/IFC2018/chapter-50-hazardous-materials-general-provisions#IFC2018_Pt05_Ch50_Sec5003"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codes.iccsafe.org/content/IFC2018/chapter-50-hazardous-materials-general-provisions#IFC2018_Pt05_Ch50_Sec5003.8"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codes.iccsafe.org/content/IFC2018/chapter-60-highly-toxic-and-toxic-material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codes.iccsafe.org/content/IFC2018/chapter-50-hazardous-materials-general-provisions#IFC2018_Pt05_Ch50_Sec5003.8.4"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codes.iccsafe.org/content/IFC2018/chapter-60-highly-toxic-and-toxic-materials#IFC2018_Pt05_Ch60_Sec6004.2"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codes.iccsafe.org/content/IFC2018/chapter-60-highly-toxic-and-toxic-materials#IFC2018_Pt05_Ch60_Sec6004.2"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codes.iccsafe.org/content/IFC2018/chapter-50-hazardous-materials-general-provisions#IFC2018_Pt05_Ch50_Sec5003.8.5"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odes.iccsafe.org/content/IFC2018/chapter-50-hazardous-materials-general-provisions#IFC2018_Pt05_Ch50_Sec5003.8.5"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codes.iccsafe.org/content/IFC2018/chapter-60-highly-toxic-and-toxic-materials#IFC2018_Pt05_Ch60_Sec6004.1.3"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codes.iccsafe.org/content/IFC2018/chapter-60-highly-toxic-and-toxic-materials#IFC2018_Pt05_Ch60_Sec6004.1.3"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codes.iccsafe.org/content/IFC2018/chapter-50-hazardous-materials-general-provisions#text-id-11577142"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codes.iccsafe.org/content/IFC2018/chapter-50-hazardous-materials-general-provisions#IFC2018_Pt05_Ch50_Sec5003.8.6"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codes.iccsafe.org/content/IFC2018/chapter-60-highly-toxic-and-toxic-material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codes.iccsafe.org/content/IFC2018/chapter-50-hazardous-materials-general-provisions#IFC2018_Pt05_Ch50_Sec5003.8.6"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codes.iccsafe.org/content/IFC2018/chapter-50-hazardous-materials-general-provisions#IFC2018_Pt05_Ch50_Sec5003.8.6.2"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codes.iccsafe.org/content/IFC2018/chapter-60-highly-toxic-and-toxic-materials#IFC2018_Pt05_Ch60_Sec6004.1.2"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codes.iccsafe.org/content/IFC2018/chapter-50-hazardous-materials-general-provisions#text-id-11577301"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hyperlink" Target="https://codes.iccsafe.org/content/IFC2018/chapter-50-hazardous-materials-general-provisions#IFC2018_Pt05_Ch50_Sec5004.3"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codes.iccsafe.org/content/IFC2018/chapter-50-hazardous-materials-general-provisions#IFC2018_Pt05_Ch50_Sec5004.3"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codes.iccsafe.org/content/IFC2018/chapter-50-hazardous-materials-general-provisions#IFC2018_Pt05_Ch50_Sec5005"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hyperlink" Target="https://codes.iccsafe.org/content/IFC2018/chapter-50-hazardous-materials-general-provisions#IFC2018_Pt05_Ch50_Sec5005.1.9"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codes.iccsafe.org/content/IFC2018/chapter-50-hazardous-materials-general-provisions#IFC2018_Pt05_Ch50_Sec5005.2"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codes.iccsafe.org/content/IFC2018/chapter-50-hazardous-materials-general-provisions#IFC2018_Pt05_Ch50_Sec5005.2.2.1"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codes.iccsafe.org/content/IFC2018/chapter-60-highly-toxic-and-toxic-materials#IFC2018_Pt05_Ch60_Sec6004"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codes.iccsafe.org/content/IFC2018/chapter-50-hazardous-materials-general-provisions#text-id-11577142" TargetMode="External"/><Relationship Id="rId4" Type="http://schemas.openxmlformats.org/officeDocument/2006/relationships/hyperlink" Target="https://codes.iccsafe.org/content/IFC2018/chapter-60-highly-toxic-and-toxic-materials#IFC2018_Pt05_Ch60_Sec6004.1.3"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codes.iccsafe.org/content/IFC2018/chapter-60-highly-toxic-and-toxic-materials#IFC2018_Pt05_Ch60_Sec6004.2.2"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codes.iccsafe.org/content/IFC2018/chapter-60-highly-toxic-and-toxic-materials#IFC2018_Pt05_Ch60_Sec6004.2.2.2" TargetMode="External"/><Relationship Id="rId4" Type="http://schemas.openxmlformats.org/officeDocument/2006/relationships/hyperlink" Target="https://codes.iccsafe.org/content/IFC2018/chapter-60-highly-toxic-and-toxic-materials#IFC2018_Pt05_Ch60_Sec6004.2.2.1"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codes.iccsafe.org/content/IFC2018/chapter-60-highly-toxic-and-toxic-materials#IFC2018_Pt05_Ch60_Sec6004.2.2.6"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codes.iccsafe.org/content/IFC2018/chapter-60-highly-toxic-and-toxic-materials#IFC2018_Pt05_Ch60_Sec6004.2.2.7"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codes.iccsafe.org/content/IMC2018P3/chapter-5-exhaust-systems#IMC2018P3_Ch05_Sec510"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iccsafe.org/wp-content/uploads/Master-I-Code-Adoption-Chart-Sept-2020.pdf"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codes.iccsafe.org/content/IFC2018P5/chapter-60-highly-toxic-and-toxic-materials#IFC2018P5_Ch60_Sec6004.2.2.7.1"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ideo" Target="https://player.vimeo.com/video/432612724?app_id=122963" TargetMode="Externa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hyperlink" Target="https://codes.iccsafe.org/content/IFC2018P5/chapter-60-highly-toxic-and-toxic-materials#IFC2018P5_Ch60_Sec6004.2.2.7.2"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codes.iccsafe.org/content/IFC2018P5/chapter-60-highly-toxic-and-toxic-materials#IFC2018P5_Ch60_Sec6004.2.2.7.3"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codes.iccsafe.org/content/IFC2018P5/chapter-60-highly-toxic-and-toxic-materials#IFC2018P5_Ch60_Sec6004.2.2.7.5"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codes.iccsafe.org/content/IFC2018/chapter-60-highly-toxic-and-toxic-materials#IFC2018_Pt05_Ch60_Sec6004.2.2.8"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s://codes.iccsafe.org/content/IFC2018/chapter-60-highly-toxic-and-toxic-materials#IFC2018_Pt05_Ch60_Sec6004.2.2.8.1" TargetMode="External"/><Relationship Id="rId4" Type="http://schemas.openxmlformats.org/officeDocument/2006/relationships/hyperlink" Target="https://codes.iccsafe.org/content/IFC2018/chapter-6-building-services-and-systems#IFC2018_Pt03_Ch06_Sec604"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codes.iccsafe.org/content/IFC2018/chapter-60-highly-toxic-and-toxic-materials#IFC2018_Pt05_Ch60_Sec6004.2.2.10"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codes.iccsafe.org/content/IFC2018/chapter-9-fire-protection-and-life-safety-systems#text-id-11569118"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codes.iccsafe.org/content/IFC2018/chapter-60-highly-toxic-and-toxic-materials#IFC2018_Pt05_Ch60_Sec6004.2.2.10.1"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codes.iccsafe.org/content/IFC2018/chapter-60-highly-toxic-and-toxic-materials#IFC2018_Pt05_Ch60_Sec6004.2.2.10.2"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codes.iccsafe.org/content/IFC2018/chapter-60-highly-toxic-and-toxic-materials#IFC2018_Pt05_Ch60_Sec6004.2.2.10.3"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codes.iccsafe.org/content/IFC2018/chapter-2-definition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dc.gov/niosh/idlh/7446095.html" TargetMode="External"/><Relationship Id="rId2" Type="http://schemas.openxmlformats.org/officeDocument/2006/relationships/hyperlink" Target="https://www.cdc.gov/niosh/idlh/7782505.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249EC-1672-C749-B017-3D175A00359D}"/>
              </a:ext>
            </a:extLst>
          </p:cNvPr>
          <p:cNvSpPr>
            <a:spLocks noGrp="1"/>
          </p:cNvSpPr>
          <p:nvPr>
            <p:ph type="ctrTitle"/>
          </p:nvPr>
        </p:nvSpPr>
        <p:spPr>
          <a:xfrm>
            <a:off x="1524000" y="343887"/>
            <a:ext cx="9144000" cy="1052512"/>
          </a:xfrm>
        </p:spPr>
        <p:txBody>
          <a:bodyPr/>
          <a:lstStyle/>
          <a:p>
            <a:r>
              <a:rPr lang="en-US" b="1" dirty="0">
                <a:latin typeface="+mn-lt"/>
              </a:rPr>
              <a:t>Chlorine is “Toxic”</a:t>
            </a:r>
          </a:p>
        </p:txBody>
      </p:sp>
      <p:sp>
        <p:nvSpPr>
          <p:cNvPr id="3" name="Subtitle 2">
            <a:extLst>
              <a:ext uri="{FF2B5EF4-FFF2-40B4-BE49-F238E27FC236}">
                <a16:creationId xmlns:a16="http://schemas.microsoft.com/office/drawing/2014/main" id="{C21D474E-21D8-3C49-8198-165268959321}"/>
              </a:ext>
            </a:extLst>
          </p:cNvPr>
          <p:cNvSpPr>
            <a:spLocks noGrp="1"/>
          </p:cNvSpPr>
          <p:nvPr>
            <p:ph type="subTitle" idx="1"/>
          </p:nvPr>
        </p:nvSpPr>
        <p:spPr>
          <a:xfrm>
            <a:off x="7018944" y="1676400"/>
            <a:ext cx="5140411" cy="3593757"/>
          </a:xfrm>
        </p:spPr>
        <p:txBody>
          <a:bodyPr>
            <a:normAutofit/>
          </a:bodyPr>
          <a:lstStyle/>
          <a:p>
            <a:pPr marL="457200" indent="-457200">
              <a:buFont typeface="Arial" panose="020B0604020202020204" pitchFamily="34" charset="0"/>
              <a:buChar char="•"/>
            </a:pPr>
            <a:r>
              <a:rPr lang="en-US" sz="3100" dirty="0"/>
              <a:t>State Fire Code (IFC)</a:t>
            </a:r>
          </a:p>
          <a:p>
            <a:pPr marL="342900" indent="-342900">
              <a:buFont typeface="Arial" panose="020B0604020202020204" pitchFamily="34" charset="0"/>
              <a:buChar char="•"/>
            </a:pPr>
            <a:r>
              <a:rPr lang="en-US" sz="3100" dirty="0"/>
              <a:t>OSHA Occupational Safety &amp; Health Standards</a:t>
            </a:r>
          </a:p>
          <a:p>
            <a:pPr marL="342900" indent="-342900">
              <a:buFont typeface="Arial" panose="020B0604020202020204" pitchFamily="34" charset="0"/>
              <a:buChar char="•"/>
            </a:pPr>
            <a:r>
              <a:rPr lang="en-US" sz="3100" dirty="0"/>
              <a:t>OSHA PSM</a:t>
            </a:r>
          </a:p>
          <a:p>
            <a:pPr marL="342900" indent="-342900">
              <a:buFont typeface="Arial" panose="020B0604020202020204" pitchFamily="34" charset="0"/>
              <a:buChar char="•"/>
            </a:pPr>
            <a:r>
              <a:rPr lang="en-US" sz="3100" dirty="0"/>
              <a:t>EPA RMP</a:t>
            </a:r>
            <a:endParaRPr lang="en-US" dirty="0"/>
          </a:p>
        </p:txBody>
      </p:sp>
      <p:pic>
        <p:nvPicPr>
          <p:cNvPr id="4" name="Picture 3">
            <a:extLst>
              <a:ext uri="{FF2B5EF4-FFF2-40B4-BE49-F238E27FC236}">
                <a16:creationId xmlns:a16="http://schemas.microsoft.com/office/drawing/2014/main" id="{1581C221-BF88-BE44-9F2D-F49BE0C693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0" y="1804087"/>
            <a:ext cx="7018944" cy="5053914"/>
          </a:xfrm>
          <a:prstGeom prst="rect">
            <a:avLst/>
          </a:prstGeom>
          <a:noFill/>
        </p:spPr>
      </p:pic>
      <p:pic>
        <p:nvPicPr>
          <p:cNvPr id="1026" name="Picture 2" descr="NFPA 704 Diamond Sign with 4-0-0-OX Hazard Ratings NFPA_PRINTED_400OX">
            <a:extLst>
              <a:ext uri="{FF2B5EF4-FFF2-40B4-BE49-F238E27FC236}">
                <a16:creationId xmlns:a16="http://schemas.microsoft.com/office/drawing/2014/main" id="{1AB478C4-267B-1243-88D2-8E6BCDE0D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7999" y="44278"/>
            <a:ext cx="1491355" cy="1491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4517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2EA0-EEBF-064A-8687-831CB0C4EA5B}"/>
              </a:ext>
            </a:extLst>
          </p:cNvPr>
          <p:cNvSpPr>
            <a:spLocks noGrp="1"/>
          </p:cNvSpPr>
          <p:nvPr>
            <p:ph type="title"/>
          </p:nvPr>
        </p:nvSpPr>
        <p:spPr>
          <a:xfrm>
            <a:off x="0" y="1"/>
            <a:ext cx="12192000" cy="1112107"/>
          </a:xfrm>
        </p:spPr>
        <p:txBody>
          <a:bodyPr>
            <a:normAutofit/>
          </a:bodyPr>
          <a:lstStyle/>
          <a:p>
            <a:pPr algn="ctr"/>
            <a:r>
              <a:rPr lang="en-US" sz="4800" b="1" dirty="0">
                <a:latin typeface="+mn-lt"/>
              </a:rPr>
              <a:t>Toxic Gas vs. Highly Toxic Gas</a:t>
            </a:r>
          </a:p>
        </p:txBody>
      </p:sp>
      <p:graphicFrame>
        <p:nvGraphicFramePr>
          <p:cNvPr id="6" name="Table 5">
            <a:extLst>
              <a:ext uri="{FF2B5EF4-FFF2-40B4-BE49-F238E27FC236}">
                <a16:creationId xmlns:a16="http://schemas.microsoft.com/office/drawing/2014/main" id="{1F36BC3F-2423-5441-87FD-4719DE5D06FB}"/>
              </a:ext>
            </a:extLst>
          </p:cNvPr>
          <p:cNvGraphicFramePr>
            <a:graphicFrameLocks noGrp="1"/>
          </p:cNvGraphicFramePr>
          <p:nvPr>
            <p:extLst>
              <p:ext uri="{D42A27DB-BD31-4B8C-83A1-F6EECF244321}">
                <p14:modId xmlns:p14="http://schemas.microsoft.com/office/powerpoint/2010/main" val="405926650"/>
              </p:ext>
            </p:extLst>
          </p:nvPr>
        </p:nvGraphicFramePr>
        <p:xfrm>
          <a:off x="2248210" y="913616"/>
          <a:ext cx="7409794" cy="5196292"/>
        </p:xfrm>
        <a:graphic>
          <a:graphicData uri="http://schemas.openxmlformats.org/drawingml/2006/table">
            <a:tbl>
              <a:tblPr>
                <a:tableStyleId>{18603FDC-E32A-4AB5-989C-0864C3EAD2B8}</a:tableStyleId>
              </a:tblPr>
              <a:tblGrid>
                <a:gridCol w="3704897">
                  <a:extLst>
                    <a:ext uri="{9D8B030D-6E8A-4147-A177-3AD203B41FA5}">
                      <a16:colId xmlns:a16="http://schemas.microsoft.com/office/drawing/2014/main" val="1817063167"/>
                    </a:ext>
                  </a:extLst>
                </a:gridCol>
                <a:gridCol w="3704897">
                  <a:extLst>
                    <a:ext uri="{9D8B030D-6E8A-4147-A177-3AD203B41FA5}">
                      <a16:colId xmlns:a16="http://schemas.microsoft.com/office/drawing/2014/main" val="3230556137"/>
                    </a:ext>
                  </a:extLst>
                </a:gridCol>
              </a:tblGrid>
              <a:tr h="159195">
                <a:tc>
                  <a:txBody>
                    <a:bodyPr/>
                    <a:lstStyle/>
                    <a:p>
                      <a:pPr algn="ctr"/>
                      <a:r>
                        <a:rPr lang="en-US" sz="2800" b="1" dirty="0">
                          <a:effectLst/>
                        </a:rPr>
                        <a:t>Highly toxic*</a:t>
                      </a:r>
                      <a:endParaRPr lang="en-US" sz="4000" dirty="0">
                        <a:effectLst/>
                      </a:endParaRPr>
                    </a:p>
                  </a:txBody>
                  <a:tcPr marL="53065" marR="53065" marT="26533" marB="26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b="1" dirty="0">
                          <a:effectLst/>
                        </a:rPr>
                        <a:t>Toxic*</a:t>
                      </a:r>
                      <a:endParaRPr lang="en-US" sz="4000" dirty="0">
                        <a:effectLst/>
                      </a:endParaRPr>
                    </a:p>
                  </a:txBody>
                  <a:tcPr marL="53065" marR="53065" marT="26533" marB="26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3390655"/>
                  </a:ext>
                </a:extLst>
              </a:tr>
              <a:tr h="4192143">
                <a:tc>
                  <a:txBody>
                    <a:bodyPr/>
                    <a:lstStyle/>
                    <a:p>
                      <a:pPr algn="ctr"/>
                      <a:r>
                        <a:rPr lang="en-US" sz="1800" dirty="0">
                          <a:effectLst/>
                        </a:rPr>
                        <a:t>  Arsine (AsH3)</a:t>
                      </a:r>
                    </a:p>
                    <a:p>
                      <a:pPr algn="ctr"/>
                      <a:r>
                        <a:rPr lang="en-US" sz="1800" dirty="0">
                          <a:effectLst/>
                        </a:rPr>
                        <a:t>Cyanogen (CN2)</a:t>
                      </a:r>
                    </a:p>
                    <a:p>
                      <a:pPr algn="ctr"/>
                      <a:r>
                        <a:rPr lang="en-US" sz="1800" dirty="0">
                          <a:effectLst/>
                        </a:rPr>
                        <a:t>Diazomethane (CH2N2)</a:t>
                      </a:r>
                    </a:p>
                    <a:p>
                      <a:pPr algn="ctr"/>
                      <a:r>
                        <a:rPr lang="en-US" sz="1800" dirty="0">
                          <a:effectLst/>
                        </a:rPr>
                        <a:t>Diborane (B2H6)</a:t>
                      </a:r>
                    </a:p>
                    <a:p>
                      <a:pPr algn="ctr"/>
                      <a:r>
                        <a:rPr lang="en-US" sz="1800" dirty="0">
                          <a:effectLst/>
                        </a:rPr>
                        <a:t>Fluorine (F)</a:t>
                      </a:r>
                    </a:p>
                    <a:p>
                      <a:pPr algn="ctr"/>
                      <a:r>
                        <a:rPr lang="en-US" sz="1800" dirty="0">
                          <a:effectLst/>
                        </a:rPr>
                        <a:t>Hydrogen Cyanide (HCN)</a:t>
                      </a:r>
                    </a:p>
                    <a:p>
                      <a:pPr algn="ctr"/>
                      <a:r>
                        <a:rPr lang="en-US" sz="1800" dirty="0">
                          <a:effectLst/>
                        </a:rPr>
                        <a:t>Hydrogen Selenide (H2Se)</a:t>
                      </a:r>
                    </a:p>
                    <a:p>
                      <a:pPr algn="ctr"/>
                      <a:r>
                        <a:rPr lang="en-US" sz="1800" dirty="0">
                          <a:effectLst/>
                        </a:rPr>
                        <a:t>Nitric Oxide (NO)</a:t>
                      </a:r>
                    </a:p>
                    <a:p>
                      <a:pPr algn="ctr"/>
                      <a:r>
                        <a:rPr lang="en-US" sz="1800" dirty="0">
                          <a:effectLst/>
                        </a:rPr>
                        <a:t>Oxygen difluoride (OF2)</a:t>
                      </a:r>
                    </a:p>
                    <a:p>
                      <a:pPr algn="ctr"/>
                      <a:r>
                        <a:rPr lang="en-US" sz="1800" dirty="0">
                          <a:effectLst/>
                        </a:rPr>
                        <a:t>Phosgene (COCl2)</a:t>
                      </a:r>
                    </a:p>
                    <a:p>
                      <a:pPr algn="ctr"/>
                      <a:r>
                        <a:rPr lang="en-US" sz="1800" dirty="0">
                          <a:effectLst/>
                        </a:rPr>
                        <a:t>Phosphine (PH3)</a:t>
                      </a:r>
                    </a:p>
                    <a:p>
                      <a:pPr algn="ctr"/>
                      <a:r>
                        <a:rPr lang="en-US" sz="1800" dirty="0">
                          <a:effectLst/>
                        </a:rPr>
                        <a:t> </a:t>
                      </a:r>
                      <a:r>
                        <a:rPr lang="en-US" sz="1800" dirty="0" err="1">
                          <a:effectLst/>
                        </a:rPr>
                        <a:t>Perfluoroisobutylene</a:t>
                      </a:r>
                      <a:r>
                        <a:rPr lang="en-US" sz="1800" dirty="0">
                          <a:effectLst/>
                        </a:rPr>
                        <a:t> (C4F8)</a:t>
                      </a:r>
                    </a:p>
                    <a:p>
                      <a:pPr algn="ctr"/>
                      <a:r>
                        <a:rPr lang="en-US" sz="1800" dirty="0">
                          <a:effectLst/>
                        </a:rPr>
                        <a:t>Selenium Hexafluoride (SeF6)</a:t>
                      </a:r>
                    </a:p>
                    <a:p>
                      <a:pPr algn="ctr"/>
                      <a:r>
                        <a:rPr lang="en-US" sz="1800" dirty="0">
                          <a:effectLst/>
                        </a:rPr>
                        <a:t>Stibine (SbH3)</a:t>
                      </a:r>
                    </a:p>
                    <a:p>
                      <a:pPr algn="ctr"/>
                      <a:r>
                        <a:rPr lang="en-US" sz="1800" dirty="0">
                          <a:effectLst/>
                        </a:rPr>
                        <a:t>Sulfur Tetrafluoride (SF4)</a:t>
                      </a:r>
                    </a:p>
                    <a:p>
                      <a:pPr algn="ctr"/>
                      <a:r>
                        <a:rPr lang="en-US" sz="1800" dirty="0">
                          <a:effectLst/>
                        </a:rPr>
                        <a:t>Tellurium Hexafluoride (TeF6)</a:t>
                      </a:r>
                    </a:p>
                    <a:p>
                      <a:pPr algn="ctr"/>
                      <a:r>
                        <a:rPr lang="en-US" sz="1800" dirty="0">
                          <a:effectLst/>
                        </a:rPr>
                        <a:t> </a:t>
                      </a:r>
                    </a:p>
                  </a:txBody>
                  <a:tcPr marL="53065" marR="53065" marT="26533" marB="26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effectLst/>
                        </a:rPr>
                        <a:t>Boron Tribromide (BBr3)</a:t>
                      </a:r>
                    </a:p>
                    <a:p>
                      <a:pPr algn="ctr"/>
                      <a:r>
                        <a:rPr lang="en-US" sz="1800" dirty="0">
                          <a:effectLst/>
                        </a:rPr>
                        <a:t>Bromine Chloride (</a:t>
                      </a:r>
                      <a:r>
                        <a:rPr lang="en-US" sz="1800" dirty="0" err="1">
                          <a:effectLst/>
                        </a:rPr>
                        <a:t>BrCl</a:t>
                      </a:r>
                      <a:r>
                        <a:rPr lang="en-US" sz="1800" dirty="0">
                          <a:effectLst/>
                        </a:rPr>
                        <a:t>)</a:t>
                      </a:r>
                    </a:p>
                    <a:p>
                      <a:pPr algn="ctr"/>
                      <a:r>
                        <a:rPr lang="en-US" sz="1800" dirty="0">
                          <a:effectLst/>
                        </a:rPr>
                        <a:t>Bromomethane (CH3Br)</a:t>
                      </a:r>
                    </a:p>
                    <a:p>
                      <a:pPr algn="ctr"/>
                      <a:r>
                        <a:rPr lang="en-US" sz="2800" b="1" dirty="0">
                          <a:effectLst/>
                          <a:highlight>
                            <a:srgbClr val="FF00FF"/>
                          </a:highlight>
                        </a:rPr>
                        <a:t>Chlorine (Cl2)</a:t>
                      </a:r>
                    </a:p>
                    <a:p>
                      <a:pPr algn="ctr"/>
                      <a:r>
                        <a:rPr lang="en-US" sz="1800" dirty="0">
                          <a:effectLst/>
                        </a:rPr>
                        <a:t>Chlorine trifluoride (CIF3)</a:t>
                      </a:r>
                    </a:p>
                    <a:p>
                      <a:pPr algn="ctr"/>
                      <a:r>
                        <a:rPr lang="en-US" sz="1800" dirty="0">
                          <a:effectLst/>
                        </a:rPr>
                        <a:t>Cyanogen (C2N2)</a:t>
                      </a:r>
                    </a:p>
                    <a:p>
                      <a:pPr algn="ctr"/>
                      <a:r>
                        <a:rPr lang="en-US" sz="1800" dirty="0" err="1">
                          <a:effectLst/>
                        </a:rPr>
                        <a:t>Dichlorosilane</a:t>
                      </a:r>
                      <a:r>
                        <a:rPr lang="en-US" sz="1800" dirty="0">
                          <a:effectLst/>
                        </a:rPr>
                        <a:t> (H2Cl2Si)</a:t>
                      </a:r>
                    </a:p>
                    <a:p>
                      <a:pPr algn="ctr"/>
                      <a:r>
                        <a:rPr lang="en-US" sz="1800" dirty="0">
                          <a:effectLst/>
                        </a:rPr>
                        <a:t>Germane (GeH4)</a:t>
                      </a:r>
                    </a:p>
                    <a:p>
                      <a:pPr algn="ctr"/>
                      <a:r>
                        <a:rPr lang="en-US" sz="1800" dirty="0">
                          <a:effectLst/>
                        </a:rPr>
                        <a:t>Hydrogen Fluoride (HF)</a:t>
                      </a:r>
                    </a:p>
                    <a:p>
                      <a:pPr algn="ctr"/>
                      <a:r>
                        <a:rPr lang="en-US" sz="1800" dirty="0">
                          <a:effectLst/>
                        </a:rPr>
                        <a:t>Hydrogen Sulfide (H2S)</a:t>
                      </a:r>
                    </a:p>
                    <a:p>
                      <a:pPr algn="ctr"/>
                      <a:r>
                        <a:rPr lang="en-US" sz="1800" dirty="0" err="1">
                          <a:effectLst/>
                        </a:rPr>
                        <a:t>Perchloryl</a:t>
                      </a:r>
                      <a:r>
                        <a:rPr lang="en-US" sz="1800" dirty="0">
                          <a:effectLst/>
                        </a:rPr>
                        <a:t> Fluoride (ClFO3)</a:t>
                      </a:r>
                    </a:p>
                    <a:p>
                      <a:pPr algn="ctr"/>
                      <a:r>
                        <a:rPr lang="en-US" sz="1800" dirty="0">
                          <a:effectLst/>
                        </a:rPr>
                        <a:t>Phosphorus Pentafluoride (PF5)</a:t>
                      </a:r>
                    </a:p>
                    <a:p>
                      <a:pPr algn="ctr"/>
                      <a:r>
                        <a:rPr lang="en-US" sz="1800" dirty="0">
                          <a:effectLst/>
                        </a:rPr>
                        <a:t>Silicon Tetrafluoride (SiF4)</a:t>
                      </a:r>
                    </a:p>
                    <a:p>
                      <a:pPr algn="ctr"/>
                      <a:r>
                        <a:rPr lang="en-US" sz="1800" dirty="0">
                          <a:effectLst/>
                        </a:rPr>
                        <a:t>Silicon Tetrachloride (SiCl4)</a:t>
                      </a:r>
                    </a:p>
                    <a:p>
                      <a:pPr algn="ctr"/>
                      <a:r>
                        <a:rPr lang="en-US" sz="1800" dirty="0" err="1">
                          <a:effectLst/>
                        </a:rPr>
                        <a:t>Trifluoroacetyl</a:t>
                      </a:r>
                      <a:r>
                        <a:rPr lang="en-US" sz="1800" dirty="0">
                          <a:effectLst/>
                        </a:rPr>
                        <a:t> Chloride (C2ClF3O)</a:t>
                      </a:r>
                    </a:p>
                    <a:p>
                      <a:pPr algn="ctr"/>
                      <a:r>
                        <a:rPr lang="en-US" sz="1800" dirty="0">
                          <a:effectLst/>
                        </a:rPr>
                        <a:t>Tungsten Hexafluoride (WF6)</a:t>
                      </a:r>
                    </a:p>
                  </a:txBody>
                  <a:tcPr marL="53065" marR="53065" marT="26533" marB="26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4143820"/>
                  </a:ext>
                </a:extLst>
              </a:tr>
            </a:tbl>
          </a:graphicData>
        </a:graphic>
      </p:graphicFrame>
      <p:sp>
        <p:nvSpPr>
          <p:cNvPr id="7" name="Rectangle 1">
            <a:extLst>
              <a:ext uri="{FF2B5EF4-FFF2-40B4-BE49-F238E27FC236}">
                <a16:creationId xmlns:a16="http://schemas.microsoft.com/office/drawing/2014/main" id="{98425657-F556-E44B-A28E-BF33220CEAFF}"/>
              </a:ext>
            </a:extLst>
          </p:cNvPr>
          <p:cNvSpPr>
            <a:spLocks noChangeArrowheads="1"/>
          </p:cNvSpPr>
          <p:nvPr/>
        </p:nvSpPr>
        <p:spPr bwMode="auto">
          <a:xfrm>
            <a:off x="2248210" y="6211668"/>
            <a:ext cx="740979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*Highly Toxic gases would also be a Category 1 (Acute Toxicity) per OSHA; Category 2's would be Toxic Gases</a:t>
            </a:r>
          </a:p>
        </p:txBody>
      </p:sp>
    </p:spTree>
    <p:extLst>
      <p:ext uri="{BB962C8B-B14F-4D97-AF65-F5344CB8AC3E}">
        <p14:creationId xmlns:p14="http://schemas.microsoft.com/office/powerpoint/2010/main" val="168042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838200" y="1"/>
            <a:ext cx="10515600" cy="1082565"/>
          </a:xfrm>
        </p:spPr>
        <p:txBody>
          <a:bodyPr>
            <a:normAutofit/>
          </a:bodyPr>
          <a:lstStyle/>
          <a:p>
            <a:pPr algn="ctr"/>
            <a:r>
              <a:rPr lang="en-US" sz="4800" b="1" dirty="0">
                <a:latin typeface="+mn-lt"/>
              </a:rPr>
              <a:t>Cl2 Application</a:t>
            </a:r>
            <a:endParaRPr lang="en-US" sz="4800" dirty="0">
              <a:latin typeface="+mn-lt"/>
            </a:endParaRPr>
          </a:p>
        </p:txBody>
      </p:sp>
      <p:sp>
        <p:nvSpPr>
          <p:cNvPr id="3" name="Content Placeholder 2">
            <a:extLst>
              <a:ext uri="{FF2B5EF4-FFF2-40B4-BE49-F238E27FC236}">
                <a16:creationId xmlns:a16="http://schemas.microsoft.com/office/drawing/2014/main" id="{D4AF37E8-CC8F-964E-A112-9B9440BC48FA}"/>
              </a:ext>
            </a:extLst>
          </p:cNvPr>
          <p:cNvSpPr>
            <a:spLocks noGrp="1"/>
          </p:cNvSpPr>
          <p:nvPr>
            <p:ph idx="1"/>
          </p:nvPr>
        </p:nvSpPr>
        <p:spPr>
          <a:xfrm>
            <a:off x="0" y="801278"/>
            <a:ext cx="12192000" cy="6056721"/>
          </a:xfrm>
        </p:spPr>
        <p:txBody>
          <a:bodyPr>
            <a:normAutofit fontScale="92500" lnSpcReduction="10000"/>
          </a:bodyPr>
          <a:lstStyle/>
          <a:p>
            <a:pPr marL="0" indent="0">
              <a:buNone/>
            </a:pPr>
            <a:r>
              <a:rPr lang="en-US" sz="3200" dirty="0"/>
              <a:t>Cl</a:t>
            </a:r>
            <a:r>
              <a:rPr lang="en-US" sz="3200" baseline="-25000" dirty="0"/>
              <a:t>2</a:t>
            </a:r>
            <a:r>
              <a:rPr lang="en-US" sz="3200" dirty="0"/>
              <a:t> is a “Toxic”, “Corrosive” “Compressed Gas” and the areas where it is </a:t>
            </a:r>
            <a:r>
              <a:rPr lang="en-US" sz="3200" b="1" dirty="0">
                <a:solidFill>
                  <a:srgbClr val="FF0000"/>
                </a:solidFill>
              </a:rPr>
              <a:t>STORED, DISPENSED, USED AND HANDLED </a:t>
            </a:r>
            <a:r>
              <a:rPr lang="en-US" sz="3200" b="1" dirty="0"/>
              <a:t>MUST</a:t>
            </a:r>
            <a:r>
              <a:rPr lang="en-US" sz="3200" dirty="0"/>
              <a:t> meet the minimum requirements of:</a:t>
            </a:r>
          </a:p>
          <a:p>
            <a:r>
              <a:rPr lang="en-US" sz="3200" dirty="0"/>
              <a:t>Chapter 50: Hazardous Materials—General Provisions</a:t>
            </a:r>
          </a:p>
          <a:p>
            <a:pPr lvl="1"/>
            <a:r>
              <a:rPr lang="en-US" sz="2800" dirty="0">
                <a:hlinkClick r:id="rId2"/>
              </a:rPr>
              <a:t>SECTION 5001 GENERAL</a:t>
            </a:r>
            <a:endParaRPr lang="en-US" sz="2800" dirty="0"/>
          </a:p>
          <a:p>
            <a:pPr lvl="1"/>
            <a:r>
              <a:rPr lang="en-US" sz="2800" dirty="0">
                <a:hlinkClick r:id="rId3"/>
              </a:rPr>
              <a:t>SECTION 5003 GENERAL REQUIREMENTS</a:t>
            </a:r>
            <a:endParaRPr lang="en-US" sz="2800" dirty="0"/>
          </a:p>
          <a:p>
            <a:pPr lvl="1"/>
            <a:r>
              <a:rPr lang="en-US" sz="2800" dirty="0">
                <a:hlinkClick r:id="rId4"/>
              </a:rPr>
              <a:t>SECTION 5004 STORAGE</a:t>
            </a:r>
            <a:endParaRPr lang="en-US" sz="2800" dirty="0"/>
          </a:p>
          <a:p>
            <a:pPr lvl="1"/>
            <a:r>
              <a:rPr lang="en-US" sz="2800" dirty="0">
                <a:hlinkClick r:id="rId5"/>
              </a:rPr>
              <a:t>SECTION 5005 USE, DISPENSING, AND HANDLING</a:t>
            </a:r>
            <a:endParaRPr lang="en-US" sz="2800" dirty="0"/>
          </a:p>
          <a:p>
            <a:pPr marL="0" indent="0">
              <a:buNone/>
            </a:pPr>
            <a:endParaRPr lang="en-US" sz="1050" dirty="0"/>
          </a:p>
          <a:p>
            <a:pPr marL="0" indent="0">
              <a:buNone/>
            </a:pPr>
            <a:r>
              <a:rPr lang="en-US" sz="3200" dirty="0"/>
              <a:t>Chapter 60: Highly Toxic and Toxic Materials</a:t>
            </a:r>
          </a:p>
          <a:p>
            <a:pPr lvl="1"/>
            <a:r>
              <a:rPr lang="en-US" sz="2800" dirty="0">
                <a:hlinkClick r:id="rId6"/>
              </a:rPr>
              <a:t>SECTION 6004 HIGHLY TOXIC AND TOXIC COMPRESSED GASES</a:t>
            </a:r>
            <a:endParaRPr lang="en-US" sz="2800" dirty="0"/>
          </a:p>
          <a:p>
            <a:pPr marL="0" indent="0">
              <a:buNone/>
            </a:pPr>
            <a:endParaRPr lang="en-US" sz="1800" dirty="0"/>
          </a:p>
          <a:p>
            <a:r>
              <a:rPr lang="en-US" sz="3200" dirty="0">
                <a:hlinkClick r:id="rId7"/>
              </a:rPr>
              <a:t>Chapter 53: Compressed Gases</a:t>
            </a:r>
            <a:endParaRPr lang="en-US" sz="3200" dirty="0"/>
          </a:p>
          <a:p>
            <a:r>
              <a:rPr lang="en-US" sz="3200" dirty="0">
                <a:hlinkClick r:id="rId8"/>
              </a:rPr>
              <a:t>Chapter 54: Corrosive Materials</a:t>
            </a:r>
            <a:r>
              <a:rPr lang="en-US" sz="3200" dirty="0"/>
              <a:t>*</a:t>
            </a:r>
          </a:p>
          <a:p>
            <a:pPr marL="0" indent="0">
              <a:buNone/>
            </a:pPr>
            <a:r>
              <a:rPr lang="en-US" sz="1200" dirty="0"/>
              <a:t>*Nothing additional in Chapter 54, as it is really geared towards corrosive liquids.</a:t>
            </a:r>
          </a:p>
        </p:txBody>
      </p:sp>
    </p:spTree>
    <p:extLst>
      <p:ext uri="{BB962C8B-B14F-4D97-AF65-F5344CB8AC3E}">
        <p14:creationId xmlns:p14="http://schemas.microsoft.com/office/powerpoint/2010/main" val="1069340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5001, </a:t>
            </a:r>
            <a:r>
              <a:rPr lang="en-US" b="1" dirty="0">
                <a:solidFill>
                  <a:srgbClr val="00B050"/>
                </a:solidFill>
                <a:latin typeface="+mn-lt"/>
              </a:rPr>
              <a:t>GENERAL PROVISIONS</a:t>
            </a:r>
          </a:p>
        </p:txBody>
      </p:sp>
      <p:sp>
        <p:nvSpPr>
          <p:cNvPr id="3" name="Content Placeholder 2">
            <a:extLst>
              <a:ext uri="{FF2B5EF4-FFF2-40B4-BE49-F238E27FC236}">
                <a16:creationId xmlns:a16="http://schemas.microsoft.com/office/drawing/2014/main" id="{D4AF37E8-CC8F-964E-A112-9B9440BC48FA}"/>
              </a:ext>
            </a:extLst>
          </p:cNvPr>
          <p:cNvSpPr>
            <a:spLocks noGrp="1"/>
          </p:cNvSpPr>
          <p:nvPr>
            <p:ph idx="1"/>
          </p:nvPr>
        </p:nvSpPr>
        <p:spPr>
          <a:xfrm>
            <a:off x="0" y="1082566"/>
            <a:ext cx="12192000" cy="5775433"/>
          </a:xfrm>
        </p:spPr>
        <p:txBody>
          <a:bodyPr>
            <a:normAutofit/>
          </a:bodyPr>
          <a:lstStyle/>
          <a:p>
            <a:pPr marL="0" indent="0">
              <a:buNone/>
            </a:pPr>
            <a:r>
              <a:rPr lang="en-US" sz="3200" dirty="0">
                <a:hlinkClick r:id="rId2"/>
              </a:rPr>
              <a:t>5001.1 Scope</a:t>
            </a:r>
            <a:endParaRPr lang="en-US" sz="3200" dirty="0"/>
          </a:p>
          <a:p>
            <a:pPr lvl="1"/>
            <a:r>
              <a:rPr lang="en-US" sz="3200" dirty="0"/>
              <a:t>PREVENTION, CONTROL and MITIGATION of dangerous conditions related to </a:t>
            </a:r>
            <a:r>
              <a:rPr lang="en-US" sz="3200" b="1" dirty="0">
                <a:solidFill>
                  <a:srgbClr val="0432FF"/>
                </a:solidFill>
              </a:rPr>
              <a:t>storage</a:t>
            </a:r>
            <a:r>
              <a:rPr lang="en-US" sz="3200" dirty="0"/>
              <a:t>, </a:t>
            </a:r>
            <a:r>
              <a:rPr lang="en-US" sz="3200" b="1" dirty="0">
                <a:solidFill>
                  <a:srgbClr val="FF40FF"/>
                </a:solidFill>
              </a:rPr>
              <a:t>dispensing</a:t>
            </a:r>
            <a:r>
              <a:rPr lang="en-US" sz="3200" dirty="0"/>
              <a:t>, </a:t>
            </a:r>
            <a:r>
              <a:rPr lang="en-US" sz="3200" b="1" dirty="0">
                <a:solidFill>
                  <a:srgbClr val="FF0000"/>
                </a:solidFill>
              </a:rPr>
              <a:t>use</a:t>
            </a:r>
            <a:r>
              <a:rPr lang="en-US" sz="3200" dirty="0"/>
              <a:t> and </a:t>
            </a:r>
            <a:r>
              <a:rPr lang="en-US" sz="3200" b="1" dirty="0">
                <a:solidFill>
                  <a:srgbClr val="00FA00"/>
                </a:solidFill>
              </a:rPr>
              <a:t>handling</a:t>
            </a:r>
            <a:r>
              <a:rPr lang="en-US" sz="3200" dirty="0"/>
              <a:t> of hazardous materials shall be in accordance with this chapter. </a:t>
            </a:r>
          </a:p>
          <a:p>
            <a:pPr marL="457200" lvl="1" indent="0">
              <a:buNone/>
            </a:pPr>
            <a:endParaRPr lang="en-US" sz="1200" dirty="0"/>
          </a:p>
          <a:p>
            <a:pPr lvl="1"/>
            <a:r>
              <a:rPr lang="en-US" sz="3200" dirty="0"/>
              <a:t>This chapter shall apply to </a:t>
            </a:r>
            <a:r>
              <a:rPr lang="en-US" sz="3200" b="1" dirty="0">
                <a:solidFill>
                  <a:srgbClr val="FF0000"/>
                </a:solidFill>
              </a:rPr>
              <a:t>ALL HAZARDOUS MATERIALS</a:t>
            </a:r>
            <a:r>
              <a:rPr lang="en-US" sz="3200" dirty="0"/>
              <a:t>, including those materials regulated elsewhere in this code, except that where specific requirements are provided in other chapters, those specific requirements shall apply in accordance with the applicable chapter. </a:t>
            </a:r>
          </a:p>
          <a:p>
            <a:pPr marL="457200" lvl="1" indent="0">
              <a:buNone/>
            </a:pPr>
            <a:endParaRPr lang="en-US" sz="1200" dirty="0"/>
          </a:p>
          <a:p>
            <a:pPr lvl="1"/>
            <a:r>
              <a:rPr lang="en-US" sz="3200" dirty="0"/>
              <a:t>Where a material has </a:t>
            </a:r>
            <a:r>
              <a:rPr lang="en-US" sz="3200" b="1" dirty="0"/>
              <a:t>MULTIPLE HAZARDS</a:t>
            </a:r>
            <a:r>
              <a:rPr lang="en-US" sz="3200" dirty="0"/>
              <a:t>, </a:t>
            </a:r>
            <a:r>
              <a:rPr lang="en-US" sz="3200" b="1" u="sng" dirty="0"/>
              <a:t>ALL</a:t>
            </a:r>
            <a:r>
              <a:rPr lang="en-US" sz="3200" b="1" dirty="0"/>
              <a:t> HAZARDS </a:t>
            </a:r>
            <a:r>
              <a:rPr lang="en-US" sz="3200" dirty="0"/>
              <a:t>shall be addressed.</a:t>
            </a:r>
          </a:p>
          <a:p>
            <a:pPr marL="0" indent="0">
              <a:buNone/>
            </a:pPr>
            <a:endParaRPr lang="en-US" dirty="0"/>
          </a:p>
        </p:txBody>
      </p:sp>
    </p:spTree>
    <p:extLst>
      <p:ext uri="{BB962C8B-B14F-4D97-AF65-F5344CB8AC3E}">
        <p14:creationId xmlns:p14="http://schemas.microsoft.com/office/powerpoint/2010/main" val="886576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5001, </a:t>
            </a:r>
            <a:r>
              <a:rPr lang="en-US" b="1" dirty="0">
                <a:solidFill>
                  <a:srgbClr val="00B050"/>
                </a:solidFill>
                <a:latin typeface="+mn-lt"/>
              </a:rPr>
              <a:t>GENERAL PROVISIONS</a:t>
            </a:r>
          </a:p>
        </p:txBody>
      </p:sp>
      <p:sp>
        <p:nvSpPr>
          <p:cNvPr id="3" name="Content Placeholder 2">
            <a:extLst>
              <a:ext uri="{FF2B5EF4-FFF2-40B4-BE49-F238E27FC236}">
                <a16:creationId xmlns:a16="http://schemas.microsoft.com/office/drawing/2014/main" id="{D4AF37E8-CC8F-964E-A112-9B9440BC48FA}"/>
              </a:ext>
            </a:extLst>
          </p:cNvPr>
          <p:cNvSpPr>
            <a:spLocks noGrp="1"/>
          </p:cNvSpPr>
          <p:nvPr>
            <p:ph idx="1"/>
          </p:nvPr>
        </p:nvSpPr>
        <p:spPr>
          <a:xfrm>
            <a:off x="0" y="1429407"/>
            <a:ext cx="12192000" cy="5428592"/>
          </a:xfrm>
        </p:spPr>
        <p:txBody>
          <a:bodyPr>
            <a:normAutofit/>
          </a:bodyPr>
          <a:lstStyle/>
          <a:p>
            <a:pPr marL="0" indent="0">
              <a:buNone/>
            </a:pPr>
            <a:r>
              <a:rPr lang="en-US" sz="3200" b="1" dirty="0"/>
              <a:t>SECTION 5001, GENERAL</a:t>
            </a:r>
          </a:p>
          <a:p>
            <a:pPr marL="457200" lvl="1" indent="0">
              <a:buNone/>
            </a:pPr>
            <a:r>
              <a:rPr lang="en-US" sz="3200" dirty="0"/>
              <a:t>5001.2.2.2 Health hazards</a:t>
            </a:r>
          </a:p>
          <a:p>
            <a:pPr marL="914400" lvl="2" indent="0">
              <a:buNone/>
            </a:pPr>
            <a:r>
              <a:rPr lang="en-US" sz="3200" dirty="0"/>
              <a:t>The material categories listed in this section are classified as </a:t>
            </a:r>
            <a:r>
              <a:rPr lang="en-US" sz="3200" b="1" dirty="0">
                <a:solidFill>
                  <a:srgbClr val="00B050"/>
                </a:solidFill>
              </a:rPr>
              <a:t>HEALTH HAZARDS</a:t>
            </a:r>
            <a:r>
              <a:rPr lang="en-US" sz="3200" dirty="0"/>
              <a:t>. </a:t>
            </a:r>
          </a:p>
          <a:p>
            <a:pPr marL="0" indent="0">
              <a:buNone/>
            </a:pPr>
            <a:endParaRPr lang="en-US" sz="1200" dirty="0"/>
          </a:p>
          <a:p>
            <a:pPr marL="457200" lvl="1" indent="0">
              <a:buNone/>
            </a:pPr>
            <a:r>
              <a:rPr lang="en-US" sz="3200" dirty="0"/>
              <a:t>A material with a primary classification as a </a:t>
            </a:r>
            <a:r>
              <a:rPr lang="en-US" sz="3200" b="1" dirty="0">
                <a:solidFill>
                  <a:srgbClr val="00B050"/>
                </a:solidFill>
              </a:rPr>
              <a:t>HEALTH HAZARD </a:t>
            </a:r>
            <a:r>
              <a:rPr lang="en-US" sz="3200" dirty="0"/>
              <a:t>can also pose a physical hazard.</a:t>
            </a:r>
          </a:p>
          <a:p>
            <a:pPr marL="914400" lvl="2" indent="0">
              <a:buNone/>
            </a:pPr>
            <a:r>
              <a:rPr lang="en-US" sz="3200" dirty="0"/>
              <a:t>1. Highly toxic and </a:t>
            </a:r>
            <a:r>
              <a:rPr lang="en-US" sz="3200" b="1" dirty="0">
                <a:solidFill>
                  <a:srgbClr val="92D050"/>
                </a:solidFill>
              </a:rPr>
              <a:t>TOXIC</a:t>
            </a:r>
            <a:r>
              <a:rPr lang="en-US" sz="3200" dirty="0"/>
              <a:t> materials</a:t>
            </a:r>
          </a:p>
          <a:p>
            <a:pPr marL="914400" lvl="2" indent="0">
              <a:buNone/>
            </a:pPr>
            <a:r>
              <a:rPr lang="en-US" sz="3200" dirty="0"/>
              <a:t>2. Corrosive materials</a:t>
            </a:r>
          </a:p>
          <a:p>
            <a:pPr marL="457200" lvl="1" indent="0">
              <a:buNone/>
            </a:pPr>
            <a:endParaRPr lang="en-US" sz="2800" dirty="0"/>
          </a:p>
          <a:p>
            <a:pPr marL="457200" lvl="1" indent="0">
              <a:buNone/>
            </a:pPr>
            <a:endParaRPr lang="en-US" sz="2800" dirty="0"/>
          </a:p>
          <a:p>
            <a:pPr marL="0" indent="0">
              <a:buNone/>
            </a:pPr>
            <a:endParaRPr lang="en-US" sz="3200" dirty="0"/>
          </a:p>
        </p:txBody>
      </p:sp>
    </p:spTree>
    <p:extLst>
      <p:ext uri="{BB962C8B-B14F-4D97-AF65-F5344CB8AC3E}">
        <p14:creationId xmlns:p14="http://schemas.microsoft.com/office/powerpoint/2010/main" val="1576321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5003, </a:t>
            </a:r>
            <a:r>
              <a:rPr lang="en-US" b="1" dirty="0">
                <a:solidFill>
                  <a:srgbClr val="FFC000"/>
                </a:solidFill>
                <a:latin typeface="+mn-lt"/>
              </a:rPr>
              <a:t>GENERAL REQUIREMENTS</a:t>
            </a:r>
          </a:p>
        </p:txBody>
      </p:sp>
      <p:sp>
        <p:nvSpPr>
          <p:cNvPr id="3" name="Content Placeholder 2">
            <a:extLst>
              <a:ext uri="{FF2B5EF4-FFF2-40B4-BE49-F238E27FC236}">
                <a16:creationId xmlns:a16="http://schemas.microsoft.com/office/drawing/2014/main" id="{D4AF37E8-CC8F-964E-A112-9B9440BC48FA}"/>
              </a:ext>
            </a:extLst>
          </p:cNvPr>
          <p:cNvSpPr>
            <a:spLocks noGrp="1"/>
          </p:cNvSpPr>
          <p:nvPr>
            <p:ph idx="1"/>
          </p:nvPr>
        </p:nvSpPr>
        <p:spPr>
          <a:xfrm>
            <a:off x="0" y="1429407"/>
            <a:ext cx="12192000" cy="5428592"/>
          </a:xfrm>
        </p:spPr>
        <p:txBody>
          <a:bodyPr>
            <a:normAutofit/>
          </a:bodyPr>
          <a:lstStyle/>
          <a:p>
            <a:pPr marL="0" indent="0">
              <a:buNone/>
            </a:pPr>
            <a:r>
              <a:rPr lang="en-US" sz="3600" dirty="0">
                <a:hlinkClick r:id="rId2"/>
              </a:rPr>
              <a:t>5003.1 Scope</a:t>
            </a:r>
            <a:endParaRPr lang="en-US" sz="3600" dirty="0"/>
          </a:p>
          <a:p>
            <a:pPr marL="457200" lvl="1" indent="0">
              <a:buNone/>
            </a:pPr>
            <a:r>
              <a:rPr lang="en-US" sz="3600" dirty="0"/>
              <a:t>The </a:t>
            </a:r>
            <a:r>
              <a:rPr lang="en-US" sz="3600" b="1" dirty="0">
                <a:solidFill>
                  <a:srgbClr val="0432FF"/>
                </a:solidFill>
              </a:rPr>
              <a:t>storage</a:t>
            </a:r>
            <a:r>
              <a:rPr lang="en-US" sz="3600" dirty="0"/>
              <a:t>, </a:t>
            </a:r>
            <a:r>
              <a:rPr lang="en-US" sz="3600" b="1" dirty="0">
                <a:solidFill>
                  <a:srgbClr val="FF0000"/>
                </a:solidFill>
              </a:rPr>
              <a:t>use</a:t>
            </a:r>
            <a:r>
              <a:rPr lang="en-US" sz="3600" dirty="0"/>
              <a:t> and </a:t>
            </a:r>
            <a:r>
              <a:rPr lang="en-US" sz="3600" b="1" dirty="0">
                <a:solidFill>
                  <a:srgbClr val="FF40FF"/>
                </a:solidFill>
              </a:rPr>
              <a:t>handling</a:t>
            </a:r>
            <a:r>
              <a:rPr lang="en-US" sz="3600" dirty="0"/>
              <a:t> of </a:t>
            </a:r>
            <a:r>
              <a:rPr lang="en-US" sz="3600" b="1" dirty="0"/>
              <a:t>ALL HAZARDOUS MATERIALS </a:t>
            </a:r>
            <a:r>
              <a:rPr lang="en-US" sz="3600" dirty="0"/>
              <a:t>shall be in accordance with this section.</a:t>
            </a:r>
          </a:p>
          <a:p>
            <a:pPr marL="457200" lvl="1" indent="0">
              <a:buNone/>
            </a:pPr>
            <a:endParaRPr lang="en-US" sz="3600" dirty="0"/>
          </a:p>
          <a:p>
            <a:pPr marL="0" indent="0">
              <a:buNone/>
            </a:pPr>
            <a:r>
              <a:rPr lang="en-US" sz="3600" dirty="0"/>
              <a:t>5003.1.1 Maximum Allowable Quantity (MAQ) per control area </a:t>
            </a:r>
          </a:p>
          <a:p>
            <a:pPr marL="457200" lvl="1" indent="0">
              <a:buNone/>
            </a:pPr>
            <a:r>
              <a:rPr lang="en-US" sz="3600" dirty="0"/>
              <a:t>The maximum allowable quantity per control area shall be as specified in </a:t>
            </a:r>
            <a:r>
              <a:rPr lang="en-US" sz="3600" b="1" dirty="0"/>
              <a:t>Tables 5003.1.1(1) - 5003.1.1(4).</a:t>
            </a:r>
          </a:p>
          <a:p>
            <a:pPr marL="0" indent="0">
              <a:buNone/>
            </a:pPr>
            <a:endParaRPr lang="en-US" sz="3600" dirty="0"/>
          </a:p>
          <a:p>
            <a:pPr marL="0" indent="0">
              <a:buNone/>
            </a:pPr>
            <a:endParaRPr lang="en-US" sz="3200" dirty="0"/>
          </a:p>
          <a:p>
            <a:pPr marL="0" indent="0">
              <a:buNone/>
            </a:pPr>
            <a:endParaRPr lang="en-US" sz="3200" dirty="0"/>
          </a:p>
          <a:p>
            <a:pPr marL="457200" lvl="1" indent="0">
              <a:buNone/>
            </a:pPr>
            <a:endParaRPr lang="en-US" sz="3200" dirty="0"/>
          </a:p>
          <a:p>
            <a:pPr marL="0" indent="0">
              <a:buNone/>
            </a:pPr>
            <a:endParaRPr lang="en-US" sz="3600" dirty="0"/>
          </a:p>
        </p:txBody>
      </p:sp>
    </p:spTree>
    <p:extLst>
      <p:ext uri="{BB962C8B-B14F-4D97-AF65-F5344CB8AC3E}">
        <p14:creationId xmlns:p14="http://schemas.microsoft.com/office/powerpoint/2010/main" val="3219242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5003, </a:t>
            </a:r>
            <a:r>
              <a:rPr lang="en-US" b="1" dirty="0">
                <a:solidFill>
                  <a:srgbClr val="FFC000"/>
                </a:solidFill>
                <a:latin typeface="+mn-lt"/>
              </a:rPr>
              <a:t>GENERAL REQUIREMENTS</a:t>
            </a:r>
          </a:p>
        </p:txBody>
      </p:sp>
      <p:sp>
        <p:nvSpPr>
          <p:cNvPr id="3" name="Content Placeholder 2">
            <a:extLst>
              <a:ext uri="{FF2B5EF4-FFF2-40B4-BE49-F238E27FC236}">
                <a16:creationId xmlns:a16="http://schemas.microsoft.com/office/drawing/2014/main" id="{D4AF37E8-CC8F-964E-A112-9B9440BC48FA}"/>
              </a:ext>
            </a:extLst>
          </p:cNvPr>
          <p:cNvSpPr>
            <a:spLocks noGrp="1"/>
          </p:cNvSpPr>
          <p:nvPr>
            <p:ph idx="1"/>
          </p:nvPr>
        </p:nvSpPr>
        <p:spPr>
          <a:xfrm>
            <a:off x="0" y="1643743"/>
            <a:ext cx="12192000" cy="5214256"/>
          </a:xfrm>
        </p:spPr>
        <p:txBody>
          <a:bodyPr>
            <a:normAutofit/>
          </a:bodyPr>
          <a:lstStyle/>
          <a:p>
            <a:pPr marL="0" indent="0">
              <a:buNone/>
            </a:pPr>
            <a:r>
              <a:rPr lang="en-US" b="1" i="1" u="sng" dirty="0"/>
              <a:t>MAXIMUM ALLOWABLE QUANTITY PER CONTROL AREA </a:t>
            </a:r>
            <a:r>
              <a:rPr lang="en-US" dirty="0"/>
              <a:t>- </a:t>
            </a:r>
          </a:p>
          <a:p>
            <a:r>
              <a:rPr lang="en-US" sz="3200" dirty="0"/>
              <a:t>The maximum amount of a hazardous material allowed to be </a:t>
            </a:r>
            <a:r>
              <a:rPr lang="en-US" sz="3200" b="1" dirty="0"/>
              <a:t>STORED OR USED </a:t>
            </a:r>
            <a:r>
              <a:rPr lang="en-US" sz="3200" dirty="0"/>
              <a:t>within a control area </a:t>
            </a:r>
            <a:r>
              <a:rPr lang="en-US" sz="3200" u="sng" dirty="0"/>
              <a:t>inside a building</a:t>
            </a:r>
            <a:r>
              <a:rPr lang="en-US" sz="3200" dirty="0"/>
              <a:t> or </a:t>
            </a:r>
            <a:r>
              <a:rPr lang="en-US" sz="3200" u="sng" dirty="0"/>
              <a:t>an outdoor control area</a:t>
            </a:r>
            <a:r>
              <a:rPr lang="en-US" sz="3200" dirty="0"/>
              <a:t>. </a:t>
            </a:r>
          </a:p>
          <a:p>
            <a:r>
              <a:rPr lang="en-US" sz="3200" dirty="0"/>
              <a:t>The maximum allowable quantity per control area is based on </a:t>
            </a:r>
          </a:p>
          <a:p>
            <a:pPr marL="914400" lvl="1" indent="-457200">
              <a:buFont typeface="+mj-lt"/>
              <a:buAutoNum type="arabicPeriod"/>
            </a:pPr>
            <a:r>
              <a:rPr lang="en-US" sz="2800" dirty="0"/>
              <a:t>the material state (solid, liquid or gas) and </a:t>
            </a:r>
          </a:p>
          <a:p>
            <a:pPr marL="914400" lvl="1" indent="-457200">
              <a:buFont typeface="+mj-lt"/>
              <a:buAutoNum type="arabicPeriod"/>
            </a:pPr>
            <a:r>
              <a:rPr lang="en-US" sz="2800" dirty="0"/>
              <a:t>the material storage or use conditions</a:t>
            </a:r>
          </a:p>
          <a:p>
            <a:pPr marL="0" indent="0">
              <a:buNone/>
            </a:pPr>
            <a:endParaRPr lang="en-US" sz="2000" dirty="0"/>
          </a:p>
          <a:p>
            <a:pPr marL="0" indent="0">
              <a:buNone/>
            </a:pPr>
            <a:r>
              <a:rPr lang="en-US" b="1" dirty="0">
                <a:solidFill>
                  <a:srgbClr val="FF0000"/>
                </a:solidFill>
              </a:rPr>
              <a:t>EXCEEDING</a:t>
            </a:r>
            <a:r>
              <a:rPr lang="en-US" dirty="0"/>
              <a:t> this amount will place the use area or building into a </a:t>
            </a:r>
            <a:r>
              <a:rPr lang="en-US" b="1" dirty="0">
                <a:solidFill>
                  <a:srgbClr val="0432FF"/>
                </a:solidFill>
              </a:rPr>
              <a:t>HAZARDOUS OCCUPANCY </a:t>
            </a:r>
            <a:r>
              <a:rPr lang="en-US" dirty="0"/>
              <a:t>classification.</a:t>
            </a:r>
            <a:endParaRPr lang="en-US" sz="2800" dirty="0"/>
          </a:p>
          <a:p>
            <a:pPr marL="0" indent="0">
              <a:buNone/>
            </a:pPr>
            <a:endParaRPr lang="en-US" sz="3200" dirty="0"/>
          </a:p>
        </p:txBody>
      </p:sp>
    </p:spTree>
    <p:extLst>
      <p:ext uri="{BB962C8B-B14F-4D97-AF65-F5344CB8AC3E}">
        <p14:creationId xmlns:p14="http://schemas.microsoft.com/office/powerpoint/2010/main" val="1986567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5003, </a:t>
            </a:r>
            <a:r>
              <a:rPr lang="en-US" b="1" dirty="0">
                <a:solidFill>
                  <a:srgbClr val="FFC000"/>
                </a:solidFill>
                <a:latin typeface="+mn-lt"/>
              </a:rPr>
              <a:t>GENERAL REQUIREMENTS</a:t>
            </a:r>
          </a:p>
        </p:txBody>
      </p:sp>
      <p:pic>
        <p:nvPicPr>
          <p:cNvPr id="10" name="Picture 9" descr="Table&#10;&#10;Description automatically generated">
            <a:extLst>
              <a:ext uri="{FF2B5EF4-FFF2-40B4-BE49-F238E27FC236}">
                <a16:creationId xmlns:a16="http://schemas.microsoft.com/office/drawing/2014/main" id="{4839EDBB-2C0A-514A-87FF-49AD164DD266}"/>
              </a:ext>
            </a:extLst>
          </p:cNvPr>
          <p:cNvPicPr>
            <a:picLocks noChangeAspect="1"/>
          </p:cNvPicPr>
          <p:nvPr/>
        </p:nvPicPr>
        <p:blipFill>
          <a:blip r:embed="rId3"/>
          <a:stretch>
            <a:fillRect/>
          </a:stretch>
        </p:blipFill>
        <p:spPr>
          <a:xfrm>
            <a:off x="0" y="1020547"/>
            <a:ext cx="12192000" cy="5826565"/>
          </a:xfrm>
          <a:prstGeom prst="rect">
            <a:avLst/>
          </a:prstGeom>
        </p:spPr>
      </p:pic>
      <p:sp>
        <p:nvSpPr>
          <p:cNvPr id="11" name="Rectangle 10">
            <a:extLst>
              <a:ext uri="{FF2B5EF4-FFF2-40B4-BE49-F238E27FC236}">
                <a16:creationId xmlns:a16="http://schemas.microsoft.com/office/drawing/2014/main" id="{BEEC00C2-5FB8-974B-950C-DEF083D43C80}"/>
              </a:ext>
            </a:extLst>
          </p:cNvPr>
          <p:cNvSpPr/>
          <p:nvPr/>
        </p:nvSpPr>
        <p:spPr>
          <a:xfrm>
            <a:off x="5725887" y="6106180"/>
            <a:ext cx="6466114" cy="830997"/>
          </a:xfrm>
          <a:prstGeom prst="rect">
            <a:avLst/>
          </a:prstGeom>
        </p:spPr>
        <p:txBody>
          <a:bodyPr wrap="square">
            <a:spAutoFit/>
          </a:bodyPr>
          <a:lstStyle/>
          <a:p>
            <a:r>
              <a:rPr lang="en-US" sz="1600" b="1" dirty="0">
                <a:solidFill>
                  <a:srgbClr val="00B050"/>
                </a:solidFill>
                <a:effectLst/>
                <a:latin typeface="Helvetica" pitchFamily="2" charset="0"/>
              </a:rPr>
              <a:t>The MAQ of 810 cubic feet for corrosive and toxic gases established in the table is based on a single 150-pound cylinder of chlorine</a:t>
            </a:r>
          </a:p>
        </p:txBody>
      </p:sp>
    </p:spTree>
    <p:extLst>
      <p:ext uri="{BB962C8B-B14F-4D97-AF65-F5344CB8AC3E}">
        <p14:creationId xmlns:p14="http://schemas.microsoft.com/office/powerpoint/2010/main" val="1778445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5003, </a:t>
            </a:r>
            <a:r>
              <a:rPr lang="en-US" b="1" dirty="0">
                <a:solidFill>
                  <a:srgbClr val="FFC000"/>
                </a:solidFill>
                <a:latin typeface="+mn-lt"/>
              </a:rPr>
              <a:t>GENERAL REQUIREMENTS</a:t>
            </a:r>
          </a:p>
        </p:txBody>
      </p:sp>
      <p:sp>
        <p:nvSpPr>
          <p:cNvPr id="11" name="Rectangle 10">
            <a:extLst>
              <a:ext uri="{FF2B5EF4-FFF2-40B4-BE49-F238E27FC236}">
                <a16:creationId xmlns:a16="http://schemas.microsoft.com/office/drawing/2014/main" id="{BEEC00C2-5FB8-974B-950C-DEF083D43C80}"/>
              </a:ext>
            </a:extLst>
          </p:cNvPr>
          <p:cNvSpPr/>
          <p:nvPr/>
        </p:nvSpPr>
        <p:spPr>
          <a:xfrm>
            <a:off x="0" y="1371600"/>
            <a:ext cx="12192001" cy="3046988"/>
          </a:xfrm>
          <a:prstGeom prst="rect">
            <a:avLst/>
          </a:prstGeom>
        </p:spPr>
        <p:txBody>
          <a:bodyPr wrap="square">
            <a:spAutoFit/>
          </a:bodyPr>
          <a:lstStyle/>
          <a:p>
            <a:r>
              <a:rPr lang="en-US" sz="3200" dirty="0">
                <a:effectLst/>
                <a:latin typeface="Helvetica" pitchFamily="2" charset="0"/>
              </a:rPr>
              <a:t>The MAQ of </a:t>
            </a:r>
            <a:r>
              <a:rPr lang="en-US" sz="3200" b="1" dirty="0">
                <a:solidFill>
                  <a:srgbClr val="0432FF"/>
                </a:solidFill>
                <a:effectLst/>
                <a:latin typeface="Helvetica" pitchFamily="2" charset="0"/>
              </a:rPr>
              <a:t>810 cubic feet </a:t>
            </a:r>
            <a:r>
              <a:rPr lang="en-US" sz="3200" dirty="0">
                <a:effectLst/>
                <a:latin typeface="Helvetica" pitchFamily="2" charset="0"/>
              </a:rPr>
              <a:t>for corrosive and </a:t>
            </a:r>
            <a:r>
              <a:rPr lang="en-US" sz="3200" b="1" dirty="0">
                <a:solidFill>
                  <a:srgbClr val="92D050"/>
                </a:solidFill>
                <a:effectLst/>
                <a:latin typeface="Helvetica" pitchFamily="2" charset="0"/>
              </a:rPr>
              <a:t>TOXIC GASES </a:t>
            </a:r>
            <a:r>
              <a:rPr lang="en-US" sz="3200" dirty="0">
                <a:effectLst/>
                <a:latin typeface="Helvetica" pitchFamily="2" charset="0"/>
              </a:rPr>
              <a:t>established in table 5003.1.1(2) is based on a single 150-pound cylinder of chlorine</a:t>
            </a:r>
          </a:p>
          <a:p>
            <a:endParaRPr lang="en-US" sz="3200" dirty="0">
              <a:latin typeface="Helvetica" pitchFamily="2" charset="0"/>
            </a:endParaRPr>
          </a:p>
          <a:p>
            <a:pPr marL="457200" indent="-457200">
              <a:buFont typeface="Arial" panose="020B0604020202020204" pitchFamily="34" charset="0"/>
              <a:buChar char="•"/>
            </a:pPr>
            <a:r>
              <a:rPr lang="en-US" sz="3200" dirty="0">
                <a:effectLst/>
                <a:latin typeface="Helvetica" pitchFamily="2" charset="0"/>
              </a:rPr>
              <a:t>Cl</a:t>
            </a:r>
            <a:r>
              <a:rPr lang="en-US" sz="3200" baseline="-25000" dirty="0">
                <a:effectLst/>
                <a:latin typeface="Helvetica" pitchFamily="2" charset="0"/>
              </a:rPr>
              <a:t>2</a:t>
            </a:r>
            <a:r>
              <a:rPr lang="en-US" sz="3200" dirty="0">
                <a:effectLst/>
                <a:latin typeface="Helvetica" pitchFamily="2" charset="0"/>
              </a:rPr>
              <a:t> = 5.38 cubic ft/pound</a:t>
            </a:r>
          </a:p>
          <a:p>
            <a:pPr marL="457200" indent="-457200">
              <a:buFont typeface="Arial" panose="020B0604020202020204" pitchFamily="34" charset="0"/>
              <a:buChar char="•"/>
            </a:pPr>
            <a:r>
              <a:rPr lang="en-US" sz="3200" dirty="0">
                <a:latin typeface="Helvetica" pitchFamily="2" charset="0"/>
              </a:rPr>
              <a:t>150 pounds of Cl</a:t>
            </a:r>
            <a:r>
              <a:rPr lang="en-US" sz="3200" baseline="-25000" dirty="0">
                <a:latin typeface="Helvetica" pitchFamily="2" charset="0"/>
              </a:rPr>
              <a:t>2</a:t>
            </a:r>
            <a:r>
              <a:rPr lang="en-US" sz="3200" dirty="0">
                <a:latin typeface="Helvetica" pitchFamily="2" charset="0"/>
              </a:rPr>
              <a:t> is 807 cubic feet</a:t>
            </a:r>
            <a:endParaRPr lang="en-US" sz="3200" dirty="0">
              <a:effectLst/>
              <a:latin typeface="Helvetica" pitchFamily="2" charset="0"/>
            </a:endParaRPr>
          </a:p>
        </p:txBody>
      </p:sp>
    </p:spTree>
    <p:extLst>
      <p:ext uri="{BB962C8B-B14F-4D97-AF65-F5344CB8AC3E}">
        <p14:creationId xmlns:p14="http://schemas.microsoft.com/office/powerpoint/2010/main" val="2335283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5003, </a:t>
            </a:r>
            <a:r>
              <a:rPr lang="en-US" b="1" dirty="0">
                <a:solidFill>
                  <a:srgbClr val="FFC000"/>
                </a:solidFill>
                <a:latin typeface="+mn-lt"/>
              </a:rPr>
              <a:t>GENERAL REQUIREMENTS</a:t>
            </a:r>
          </a:p>
        </p:txBody>
      </p:sp>
      <p:sp>
        <p:nvSpPr>
          <p:cNvPr id="3" name="Rectangle 2">
            <a:extLst>
              <a:ext uri="{FF2B5EF4-FFF2-40B4-BE49-F238E27FC236}">
                <a16:creationId xmlns:a16="http://schemas.microsoft.com/office/drawing/2014/main" id="{67C2C89C-0C0D-ED41-B504-D111CCCB71B6}"/>
              </a:ext>
            </a:extLst>
          </p:cNvPr>
          <p:cNvSpPr/>
          <p:nvPr/>
        </p:nvSpPr>
        <p:spPr>
          <a:xfrm>
            <a:off x="0" y="1502224"/>
            <a:ext cx="12192000" cy="4339650"/>
          </a:xfrm>
          <a:prstGeom prst="rect">
            <a:avLst/>
          </a:prstGeom>
        </p:spPr>
        <p:txBody>
          <a:bodyPr wrap="square">
            <a:spAutoFit/>
          </a:bodyPr>
          <a:lstStyle/>
          <a:p>
            <a:r>
              <a:rPr lang="en-US" sz="3600" dirty="0">
                <a:effectLst/>
                <a:hlinkClick r:id="rId3"/>
              </a:rPr>
              <a:t>5003.1.3</a:t>
            </a:r>
            <a:r>
              <a:rPr lang="en-US" sz="3600" dirty="0">
                <a:effectLst/>
              </a:rPr>
              <a:t> Quantities </a:t>
            </a:r>
            <a:r>
              <a:rPr lang="en-US" sz="3600" b="1" u="sng" dirty="0">
                <a:solidFill>
                  <a:srgbClr val="0432FF"/>
                </a:solidFill>
                <a:effectLst/>
              </a:rPr>
              <a:t>NOT EXCEEDING</a:t>
            </a:r>
            <a:r>
              <a:rPr lang="en-US" sz="3600" b="1" dirty="0">
                <a:solidFill>
                  <a:srgbClr val="0432FF"/>
                </a:solidFill>
                <a:effectLst/>
              </a:rPr>
              <a:t> </a:t>
            </a:r>
            <a:r>
              <a:rPr lang="en-US" sz="3600" dirty="0">
                <a:effectLst/>
              </a:rPr>
              <a:t>the MAQ</a:t>
            </a:r>
          </a:p>
          <a:p>
            <a:endParaRPr lang="en-US" sz="1400" dirty="0"/>
          </a:p>
          <a:p>
            <a:pPr lvl="1"/>
            <a:r>
              <a:rPr lang="en-US" sz="3200" dirty="0">
                <a:effectLst/>
              </a:rPr>
              <a:t>The </a:t>
            </a:r>
            <a:r>
              <a:rPr lang="en-US" sz="3200" b="1" dirty="0">
                <a:solidFill>
                  <a:srgbClr val="0432FF"/>
                </a:solidFill>
              </a:rPr>
              <a:t>storage</a:t>
            </a:r>
            <a:r>
              <a:rPr lang="en-US" sz="3200" dirty="0"/>
              <a:t>, </a:t>
            </a:r>
            <a:r>
              <a:rPr lang="en-US" sz="3200" b="1" dirty="0">
                <a:solidFill>
                  <a:srgbClr val="FF0000"/>
                </a:solidFill>
              </a:rPr>
              <a:t>use</a:t>
            </a:r>
            <a:r>
              <a:rPr lang="en-US" sz="3200" dirty="0"/>
              <a:t> and </a:t>
            </a:r>
            <a:r>
              <a:rPr lang="en-US" sz="3200" b="1" dirty="0">
                <a:solidFill>
                  <a:srgbClr val="FF40FF"/>
                </a:solidFill>
              </a:rPr>
              <a:t>handling </a:t>
            </a:r>
            <a:r>
              <a:rPr lang="en-US" sz="3200" dirty="0">
                <a:effectLst/>
              </a:rPr>
              <a:t>of hazardous materials in quantities </a:t>
            </a:r>
            <a:r>
              <a:rPr lang="en-US" sz="3200" b="1" u="sng" dirty="0">
                <a:solidFill>
                  <a:srgbClr val="FF0000"/>
                </a:solidFill>
                <a:effectLst/>
              </a:rPr>
              <a:t>NOT</a:t>
            </a:r>
            <a:r>
              <a:rPr lang="en-US" sz="3200" b="1" dirty="0">
                <a:effectLst/>
              </a:rPr>
              <a:t> exceeding their MAQ </a:t>
            </a:r>
            <a:r>
              <a:rPr lang="en-US" sz="3200" dirty="0">
                <a:effectLst/>
              </a:rPr>
              <a:t>shall be in accordance with </a:t>
            </a:r>
            <a:r>
              <a:rPr lang="en-US" sz="3200" b="1" dirty="0">
                <a:effectLst/>
              </a:rPr>
              <a:t>Sections 5001 and 5003</a:t>
            </a:r>
            <a:r>
              <a:rPr lang="en-US" sz="3200" dirty="0">
                <a:effectLst/>
              </a:rPr>
              <a:t>.</a:t>
            </a:r>
          </a:p>
          <a:p>
            <a:endParaRPr lang="en-US" sz="1600" dirty="0"/>
          </a:p>
          <a:p>
            <a:r>
              <a:rPr lang="en-US" sz="3600" dirty="0"/>
              <a:t>5003.1.4 Quantities </a:t>
            </a:r>
            <a:r>
              <a:rPr lang="en-US" sz="3600" b="1" u="sng" dirty="0">
                <a:solidFill>
                  <a:srgbClr val="FF0000"/>
                </a:solidFill>
              </a:rPr>
              <a:t>EXCEEDING</a:t>
            </a:r>
            <a:r>
              <a:rPr lang="en-US" sz="3600" dirty="0"/>
              <a:t> the MAQ</a:t>
            </a:r>
          </a:p>
          <a:p>
            <a:endParaRPr lang="en-US" sz="1400" dirty="0"/>
          </a:p>
          <a:p>
            <a:pPr lvl="1"/>
            <a:r>
              <a:rPr lang="en-US" sz="3200" dirty="0"/>
              <a:t>The </a:t>
            </a:r>
            <a:r>
              <a:rPr lang="en-US" sz="3200" b="1" dirty="0">
                <a:solidFill>
                  <a:srgbClr val="0432FF"/>
                </a:solidFill>
              </a:rPr>
              <a:t>storage</a:t>
            </a:r>
            <a:r>
              <a:rPr lang="en-US" sz="3200" dirty="0"/>
              <a:t>, </a:t>
            </a:r>
            <a:r>
              <a:rPr lang="en-US" sz="3200" b="1" dirty="0">
                <a:solidFill>
                  <a:srgbClr val="FF0000"/>
                </a:solidFill>
              </a:rPr>
              <a:t>use</a:t>
            </a:r>
            <a:r>
              <a:rPr lang="en-US" sz="3200" dirty="0"/>
              <a:t> and </a:t>
            </a:r>
            <a:r>
              <a:rPr lang="en-US" sz="3200" b="1" dirty="0">
                <a:solidFill>
                  <a:srgbClr val="FF40FF"/>
                </a:solidFill>
              </a:rPr>
              <a:t>handling </a:t>
            </a:r>
            <a:r>
              <a:rPr lang="en-US" sz="3200" dirty="0"/>
              <a:t>of hazardous materials in quantities </a:t>
            </a:r>
            <a:r>
              <a:rPr lang="en-US" sz="3200" b="1" dirty="0"/>
              <a:t>EXCEEDING</a:t>
            </a:r>
            <a:r>
              <a:rPr lang="en-US" sz="3200" dirty="0"/>
              <a:t> </a:t>
            </a:r>
            <a:r>
              <a:rPr lang="en-US" sz="3200" b="1" dirty="0"/>
              <a:t>the MAQ </a:t>
            </a:r>
            <a:r>
              <a:rPr lang="en-US" sz="3200" dirty="0"/>
              <a:t>shall be in accordance with this chapter.</a:t>
            </a:r>
          </a:p>
        </p:txBody>
      </p:sp>
    </p:spTree>
    <p:extLst>
      <p:ext uri="{BB962C8B-B14F-4D97-AF65-F5344CB8AC3E}">
        <p14:creationId xmlns:p14="http://schemas.microsoft.com/office/powerpoint/2010/main" val="2307141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5003, </a:t>
            </a:r>
            <a:r>
              <a:rPr lang="en-US" b="1" dirty="0">
                <a:solidFill>
                  <a:srgbClr val="FFC000"/>
                </a:solidFill>
                <a:latin typeface="+mn-lt"/>
              </a:rPr>
              <a:t>GENERAL REQUIREMENTS</a:t>
            </a:r>
          </a:p>
        </p:txBody>
      </p:sp>
      <p:sp>
        <p:nvSpPr>
          <p:cNvPr id="5" name="Rectangle 4">
            <a:extLst>
              <a:ext uri="{FF2B5EF4-FFF2-40B4-BE49-F238E27FC236}">
                <a16:creationId xmlns:a16="http://schemas.microsoft.com/office/drawing/2014/main" id="{DD377EDB-E293-254C-8DF8-C113279F9218}"/>
              </a:ext>
            </a:extLst>
          </p:cNvPr>
          <p:cNvSpPr/>
          <p:nvPr/>
        </p:nvSpPr>
        <p:spPr>
          <a:xfrm>
            <a:off x="-1" y="1632858"/>
            <a:ext cx="12191999" cy="2554545"/>
          </a:xfrm>
          <a:prstGeom prst="rect">
            <a:avLst/>
          </a:prstGeom>
        </p:spPr>
        <p:txBody>
          <a:bodyPr wrap="square">
            <a:spAutoFit/>
          </a:bodyPr>
          <a:lstStyle/>
          <a:p>
            <a:r>
              <a:rPr lang="en-US" sz="3200" dirty="0">
                <a:effectLst/>
                <a:hlinkClick r:id="rId3"/>
              </a:rPr>
              <a:t>5003.8.4 Gas rooms</a:t>
            </a:r>
            <a:endParaRPr lang="en-US" sz="3200" dirty="0">
              <a:effectLst/>
            </a:endParaRPr>
          </a:p>
          <a:p>
            <a:pPr lvl="1"/>
            <a:r>
              <a:rPr lang="en-US" sz="3200" dirty="0">
                <a:effectLst/>
              </a:rPr>
              <a:t>Where a </a:t>
            </a:r>
            <a:r>
              <a:rPr lang="en-US" sz="3200" b="1" dirty="0">
                <a:effectLst/>
              </a:rPr>
              <a:t>GAS ROOM </a:t>
            </a:r>
            <a:r>
              <a:rPr lang="en-US" sz="3200" dirty="0">
                <a:effectLst/>
              </a:rPr>
              <a:t>is used to </a:t>
            </a:r>
            <a:r>
              <a:rPr lang="en-US" sz="3200" b="1" dirty="0">
                <a:effectLst/>
              </a:rPr>
              <a:t>INCREASE the MAQ </a:t>
            </a:r>
            <a:r>
              <a:rPr lang="en-US" sz="3200" dirty="0">
                <a:effectLst/>
              </a:rPr>
              <a:t>or provided to comply with the provisions of </a:t>
            </a:r>
            <a:r>
              <a:rPr lang="en-US" sz="3200" b="1" dirty="0">
                <a:effectLst/>
                <a:hlinkClick r:id="rId4"/>
              </a:rPr>
              <a:t>Chapter 60 - </a:t>
            </a:r>
            <a:r>
              <a:rPr lang="en-US" sz="3200" b="1" i="1" dirty="0">
                <a:hlinkClick r:id="rId4"/>
              </a:rPr>
              <a:t>HIGHLY TOXIC AND TOXIC MATERIALS</a:t>
            </a:r>
            <a:r>
              <a:rPr lang="en-US" sz="3200" dirty="0">
                <a:effectLst/>
              </a:rPr>
              <a:t>, the gas room shall be in accordance with Sections </a:t>
            </a:r>
            <a:r>
              <a:rPr lang="en-US" sz="3200" dirty="0">
                <a:effectLst/>
                <a:hlinkClick r:id="rId3"/>
              </a:rPr>
              <a:t>5003.8.4.1 and 5003.8.4.2</a:t>
            </a:r>
            <a:r>
              <a:rPr lang="en-US" sz="3200" dirty="0">
                <a:effectLst/>
              </a:rPr>
              <a:t>.</a:t>
            </a:r>
          </a:p>
        </p:txBody>
      </p:sp>
      <p:sp>
        <p:nvSpPr>
          <p:cNvPr id="6" name="Rectangle 5">
            <a:extLst>
              <a:ext uri="{FF2B5EF4-FFF2-40B4-BE49-F238E27FC236}">
                <a16:creationId xmlns:a16="http://schemas.microsoft.com/office/drawing/2014/main" id="{A9322833-A849-EA41-BD18-451E0F7F2246}"/>
              </a:ext>
            </a:extLst>
          </p:cNvPr>
          <p:cNvSpPr/>
          <p:nvPr/>
        </p:nvSpPr>
        <p:spPr>
          <a:xfrm>
            <a:off x="283029" y="5343436"/>
            <a:ext cx="11538857" cy="830997"/>
          </a:xfrm>
          <a:prstGeom prst="rect">
            <a:avLst/>
          </a:prstGeom>
        </p:spPr>
        <p:txBody>
          <a:bodyPr wrap="square">
            <a:spAutoFit/>
          </a:bodyPr>
          <a:lstStyle/>
          <a:p>
            <a:r>
              <a:rPr lang="en-US" sz="2400" i="1" dirty="0">
                <a:effectLst/>
              </a:rPr>
              <a:t>Gas Room - A separately ventilated, fully enclosed room in which only compressed gases and associated equipment and supplies are stored or used.</a:t>
            </a:r>
          </a:p>
        </p:txBody>
      </p:sp>
    </p:spTree>
    <p:extLst>
      <p:ext uri="{BB962C8B-B14F-4D97-AF65-F5344CB8AC3E}">
        <p14:creationId xmlns:p14="http://schemas.microsoft.com/office/powerpoint/2010/main" val="1711982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4C23B-B704-274E-9298-A28C50D052F3}"/>
              </a:ext>
            </a:extLst>
          </p:cNvPr>
          <p:cNvSpPr>
            <a:spLocks noGrp="1"/>
          </p:cNvSpPr>
          <p:nvPr>
            <p:ph type="title"/>
          </p:nvPr>
        </p:nvSpPr>
        <p:spPr>
          <a:xfrm>
            <a:off x="838200" y="18255"/>
            <a:ext cx="10515600" cy="1064311"/>
          </a:xfrm>
        </p:spPr>
        <p:txBody>
          <a:bodyPr>
            <a:normAutofit/>
          </a:bodyPr>
          <a:lstStyle/>
          <a:p>
            <a:pPr algn="ctr"/>
            <a:r>
              <a:rPr lang="en-US" sz="4800" b="1" dirty="0">
                <a:latin typeface="+mn-lt"/>
              </a:rPr>
              <a:t>OSHA PSM and EPA RMP Thresholds</a:t>
            </a:r>
          </a:p>
        </p:txBody>
      </p:sp>
      <p:sp>
        <p:nvSpPr>
          <p:cNvPr id="3" name="Content Placeholder 2">
            <a:extLst>
              <a:ext uri="{FF2B5EF4-FFF2-40B4-BE49-F238E27FC236}">
                <a16:creationId xmlns:a16="http://schemas.microsoft.com/office/drawing/2014/main" id="{7D537EB3-39B4-D24A-A079-EFD8FA1D469C}"/>
              </a:ext>
            </a:extLst>
          </p:cNvPr>
          <p:cNvSpPr>
            <a:spLocks noGrp="1"/>
          </p:cNvSpPr>
          <p:nvPr>
            <p:ph idx="1"/>
          </p:nvPr>
        </p:nvSpPr>
        <p:spPr>
          <a:xfrm>
            <a:off x="0" y="1082566"/>
            <a:ext cx="12192000" cy="5775434"/>
          </a:xfrm>
        </p:spPr>
        <p:txBody>
          <a:bodyPr>
            <a:normAutofit/>
          </a:bodyPr>
          <a:lstStyle/>
          <a:p>
            <a:r>
              <a:rPr lang="en-US" sz="4000" dirty="0"/>
              <a:t>OSHA’s PSM Threshold is </a:t>
            </a:r>
            <a:r>
              <a:rPr lang="en-US" sz="4000" b="1" u="sng" dirty="0">
                <a:solidFill>
                  <a:srgbClr val="FF0000"/>
                </a:solidFill>
              </a:rPr>
              <a:t>1,500</a:t>
            </a:r>
            <a:r>
              <a:rPr lang="en-US" sz="4000" dirty="0"/>
              <a:t> pounds of Cl</a:t>
            </a:r>
            <a:r>
              <a:rPr lang="en-US" sz="4000" baseline="-25000" dirty="0"/>
              <a:t>2 </a:t>
            </a:r>
          </a:p>
          <a:p>
            <a:r>
              <a:rPr lang="en-US" sz="4000" dirty="0"/>
              <a:t>EPA’s RMP Threshold is </a:t>
            </a:r>
            <a:r>
              <a:rPr lang="en-US" sz="4000" b="1" dirty="0">
                <a:solidFill>
                  <a:srgbClr val="FF0000"/>
                </a:solidFill>
              </a:rPr>
              <a:t>2,500</a:t>
            </a:r>
            <a:r>
              <a:rPr lang="en-US" sz="4000" dirty="0"/>
              <a:t> pounds Cl</a:t>
            </a:r>
            <a:r>
              <a:rPr lang="en-US" sz="4000" baseline="-25000" dirty="0"/>
              <a:t>2</a:t>
            </a:r>
          </a:p>
          <a:p>
            <a:pPr marL="0" indent="0">
              <a:buNone/>
            </a:pPr>
            <a:endParaRPr lang="en-US" sz="100" dirty="0"/>
          </a:p>
          <a:p>
            <a:pPr marL="0" indent="0">
              <a:buNone/>
            </a:pPr>
            <a:r>
              <a:rPr lang="en-US" sz="4000" dirty="0"/>
              <a:t>If the facility has an RMP covered Cl</a:t>
            </a:r>
            <a:r>
              <a:rPr lang="en-US" sz="4000" baseline="-25000" dirty="0"/>
              <a:t>2 </a:t>
            </a:r>
            <a:r>
              <a:rPr lang="en-US" sz="4000" dirty="0"/>
              <a:t>process, then a “TREATMENT SYSTEM” may be REQUIRED by the State Fire Code!</a:t>
            </a:r>
          </a:p>
          <a:p>
            <a:pPr marL="0" indent="0">
              <a:buNone/>
            </a:pPr>
            <a:endParaRPr lang="en-US" sz="100" dirty="0"/>
          </a:p>
          <a:p>
            <a:pPr marL="0" indent="0">
              <a:buNone/>
            </a:pPr>
            <a:r>
              <a:rPr lang="en-US" sz="4000" dirty="0"/>
              <a:t>If the facility is utilizing “short-filled” cylinders (i.e. &lt;1500 lbs) AND they have ONLY one (1) cylinder in the room, they would NOT be required to have a “treatment system”</a:t>
            </a:r>
          </a:p>
          <a:p>
            <a:endParaRPr lang="en-US" sz="4000" dirty="0"/>
          </a:p>
          <a:p>
            <a:endParaRPr lang="en-US" sz="4000" dirty="0"/>
          </a:p>
          <a:p>
            <a:endParaRPr lang="en-US" sz="4000" dirty="0"/>
          </a:p>
        </p:txBody>
      </p:sp>
    </p:spTree>
    <p:extLst>
      <p:ext uri="{BB962C8B-B14F-4D97-AF65-F5344CB8AC3E}">
        <p14:creationId xmlns:p14="http://schemas.microsoft.com/office/powerpoint/2010/main" val="1803497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5003, </a:t>
            </a:r>
            <a:r>
              <a:rPr lang="en-US" b="1" dirty="0">
                <a:solidFill>
                  <a:srgbClr val="FFC000"/>
                </a:solidFill>
                <a:latin typeface="+mn-lt"/>
              </a:rPr>
              <a:t>GENERAL REQUIREMENTS</a:t>
            </a:r>
          </a:p>
        </p:txBody>
      </p:sp>
      <p:sp>
        <p:nvSpPr>
          <p:cNvPr id="5" name="Rectangle 4">
            <a:extLst>
              <a:ext uri="{FF2B5EF4-FFF2-40B4-BE49-F238E27FC236}">
                <a16:creationId xmlns:a16="http://schemas.microsoft.com/office/drawing/2014/main" id="{DD377EDB-E293-254C-8DF8-C113279F9218}"/>
              </a:ext>
            </a:extLst>
          </p:cNvPr>
          <p:cNvSpPr/>
          <p:nvPr/>
        </p:nvSpPr>
        <p:spPr>
          <a:xfrm>
            <a:off x="-1" y="1632858"/>
            <a:ext cx="12191999" cy="4832092"/>
          </a:xfrm>
          <a:prstGeom prst="rect">
            <a:avLst/>
          </a:prstGeom>
        </p:spPr>
        <p:txBody>
          <a:bodyPr wrap="square">
            <a:spAutoFit/>
          </a:bodyPr>
          <a:lstStyle/>
          <a:p>
            <a:r>
              <a:rPr lang="en-US" sz="3200" dirty="0"/>
              <a:t>5003.8.4.1 Construction…</a:t>
            </a:r>
          </a:p>
          <a:p>
            <a:endParaRPr lang="en-US" sz="1600" dirty="0"/>
          </a:p>
          <a:p>
            <a:r>
              <a:rPr lang="en-US" sz="3200" dirty="0">
                <a:hlinkClick r:id="rId3"/>
              </a:rPr>
              <a:t>5003.8.4.2 Ventilation system</a:t>
            </a:r>
            <a:endParaRPr lang="en-US" sz="3200" dirty="0"/>
          </a:p>
          <a:p>
            <a:pPr lvl="1"/>
            <a:r>
              <a:rPr lang="en-US" sz="3200" dirty="0"/>
              <a:t>The ventilation system for gas rooms shall be designed to operate at a </a:t>
            </a:r>
            <a:r>
              <a:rPr lang="en-US" sz="3200" b="1" dirty="0"/>
              <a:t>NEGATIVE PRESSURE </a:t>
            </a:r>
            <a:r>
              <a:rPr lang="en-US" sz="3200" dirty="0"/>
              <a:t>in relation to the surrounding area. </a:t>
            </a:r>
          </a:p>
          <a:p>
            <a:pPr lvl="1"/>
            <a:endParaRPr lang="en-US" sz="1400" dirty="0"/>
          </a:p>
          <a:p>
            <a:pPr lvl="1"/>
            <a:r>
              <a:rPr lang="en-US" sz="3200" dirty="0"/>
              <a:t>Highly toxic and </a:t>
            </a:r>
            <a:r>
              <a:rPr lang="en-US" sz="3200" b="1" dirty="0">
                <a:solidFill>
                  <a:srgbClr val="92D050"/>
                </a:solidFill>
              </a:rPr>
              <a:t>TOXIC GASES </a:t>
            </a:r>
            <a:r>
              <a:rPr lang="en-US" sz="3200" dirty="0"/>
              <a:t>shall also comply with </a:t>
            </a:r>
            <a:r>
              <a:rPr lang="en-US" sz="3200" b="1" dirty="0">
                <a:hlinkClick r:id="rId4"/>
              </a:rPr>
              <a:t>Section 6004.2.2.6</a:t>
            </a:r>
            <a:r>
              <a:rPr lang="en-US" sz="3200" dirty="0"/>
              <a:t>. </a:t>
            </a:r>
          </a:p>
          <a:p>
            <a:pPr lvl="1"/>
            <a:endParaRPr lang="en-US" sz="1400" dirty="0"/>
          </a:p>
          <a:p>
            <a:pPr lvl="1"/>
            <a:r>
              <a:rPr lang="en-US" sz="3200" dirty="0"/>
              <a:t>The ventilation system shall be installed in accordance with the </a:t>
            </a:r>
            <a:r>
              <a:rPr lang="en-US" sz="3200" b="1" dirty="0"/>
              <a:t>International Mechanical Code</a:t>
            </a:r>
            <a:r>
              <a:rPr lang="en-US" sz="3200" dirty="0"/>
              <a:t>.</a:t>
            </a:r>
            <a:endParaRPr lang="en-US" sz="3200" dirty="0">
              <a:effectLst/>
            </a:endParaRPr>
          </a:p>
        </p:txBody>
      </p:sp>
    </p:spTree>
    <p:extLst>
      <p:ext uri="{BB962C8B-B14F-4D97-AF65-F5344CB8AC3E}">
        <p14:creationId xmlns:p14="http://schemas.microsoft.com/office/powerpoint/2010/main" val="1019609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5003, </a:t>
            </a:r>
            <a:r>
              <a:rPr lang="en-US" b="1" dirty="0">
                <a:solidFill>
                  <a:srgbClr val="FFC000"/>
                </a:solidFill>
                <a:latin typeface="+mn-lt"/>
              </a:rPr>
              <a:t>GENERAL REQUIREMENTS</a:t>
            </a:r>
          </a:p>
        </p:txBody>
      </p:sp>
      <p:sp>
        <p:nvSpPr>
          <p:cNvPr id="5" name="Rectangle 4">
            <a:extLst>
              <a:ext uri="{FF2B5EF4-FFF2-40B4-BE49-F238E27FC236}">
                <a16:creationId xmlns:a16="http://schemas.microsoft.com/office/drawing/2014/main" id="{DD377EDB-E293-254C-8DF8-C113279F9218}"/>
              </a:ext>
            </a:extLst>
          </p:cNvPr>
          <p:cNvSpPr/>
          <p:nvPr/>
        </p:nvSpPr>
        <p:spPr>
          <a:xfrm>
            <a:off x="-1" y="1632858"/>
            <a:ext cx="12191999" cy="4031873"/>
          </a:xfrm>
          <a:prstGeom prst="rect">
            <a:avLst/>
          </a:prstGeom>
        </p:spPr>
        <p:txBody>
          <a:bodyPr wrap="square">
            <a:spAutoFit/>
          </a:bodyPr>
          <a:lstStyle/>
          <a:p>
            <a:r>
              <a:rPr lang="en-US" sz="3200" dirty="0">
                <a:hlinkClick r:id="rId3"/>
              </a:rPr>
              <a:t>6004.2.2.6 Gas rooms</a:t>
            </a:r>
            <a:endParaRPr lang="en-US" sz="3200" dirty="0"/>
          </a:p>
          <a:p>
            <a:pPr lvl="1"/>
            <a:r>
              <a:rPr lang="en-US" sz="3200" dirty="0"/>
              <a:t>Gas rooms shall comply with Section 5003.8.4 and both of the following requirements:</a:t>
            </a:r>
          </a:p>
          <a:p>
            <a:pPr marL="1428750" lvl="2" indent="-514350">
              <a:buFont typeface="+mj-lt"/>
              <a:buAutoNum type="arabicPeriod"/>
            </a:pPr>
            <a:r>
              <a:rPr lang="en-US" sz="3200" dirty="0"/>
              <a:t>The </a:t>
            </a:r>
            <a:r>
              <a:rPr lang="en-US" sz="3200" b="1" dirty="0">
                <a:solidFill>
                  <a:srgbClr val="FF40FF"/>
                </a:solidFill>
              </a:rPr>
              <a:t>exhaust ventilation from gas rooms shall be directed to an </a:t>
            </a:r>
            <a:r>
              <a:rPr lang="en-US" sz="3200" b="1" dirty="0">
                <a:solidFill>
                  <a:srgbClr val="0432FF"/>
                </a:solidFill>
              </a:rPr>
              <a:t>EXHAUST SYSTEM</a:t>
            </a:r>
            <a:r>
              <a:rPr lang="en-US" sz="3200" dirty="0"/>
              <a:t>.</a:t>
            </a:r>
          </a:p>
          <a:p>
            <a:pPr marL="1428750" lvl="2" indent="-514350">
              <a:buFont typeface="+mj-lt"/>
              <a:buAutoNum type="arabicPeriod"/>
            </a:pPr>
            <a:r>
              <a:rPr lang="en-US" sz="3200" dirty="0"/>
              <a:t>Gas rooms shall be equipped with an approved automatic sprinkler system. Alternative fire-extinguishing systems shall not be used.</a:t>
            </a:r>
          </a:p>
        </p:txBody>
      </p:sp>
      <p:sp>
        <p:nvSpPr>
          <p:cNvPr id="3" name="Rectangle 2">
            <a:extLst>
              <a:ext uri="{FF2B5EF4-FFF2-40B4-BE49-F238E27FC236}">
                <a16:creationId xmlns:a16="http://schemas.microsoft.com/office/drawing/2014/main" id="{72536551-1ABA-664F-935E-6FA5C2740E01}"/>
              </a:ext>
            </a:extLst>
          </p:cNvPr>
          <p:cNvSpPr/>
          <p:nvPr/>
        </p:nvSpPr>
        <p:spPr>
          <a:xfrm>
            <a:off x="0" y="5664731"/>
            <a:ext cx="11255829" cy="707886"/>
          </a:xfrm>
          <a:prstGeom prst="rect">
            <a:avLst/>
          </a:prstGeom>
        </p:spPr>
        <p:txBody>
          <a:bodyPr wrap="square">
            <a:spAutoFit/>
          </a:bodyPr>
          <a:lstStyle/>
          <a:p>
            <a:r>
              <a:rPr lang="en-US" sz="2000" i="1" dirty="0"/>
              <a:t>EXHAUST SYSTEM - An assembly of connected ducts, plenums, fittings, registers, grilles and hoods through which air is conducted from the space or spaces and exhausted to the outdoor atmosphere.</a:t>
            </a:r>
          </a:p>
        </p:txBody>
      </p:sp>
    </p:spTree>
    <p:extLst>
      <p:ext uri="{BB962C8B-B14F-4D97-AF65-F5344CB8AC3E}">
        <p14:creationId xmlns:p14="http://schemas.microsoft.com/office/powerpoint/2010/main" val="2837246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5003, </a:t>
            </a:r>
            <a:r>
              <a:rPr lang="en-US" b="1" dirty="0">
                <a:solidFill>
                  <a:srgbClr val="FFC000"/>
                </a:solidFill>
                <a:latin typeface="+mn-lt"/>
              </a:rPr>
              <a:t>GENERAL REQUIREMENTS</a:t>
            </a:r>
          </a:p>
        </p:txBody>
      </p:sp>
      <p:sp>
        <p:nvSpPr>
          <p:cNvPr id="5" name="Rectangle 4">
            <a:extLst>
              <a:ext uri="{FF2B5EF4-FFF2-40B4-BE49-F238E27FC236}">
                <a16:creationId xmlns:a16="http://schemas.microsoft.com/office/drawing/2014/main" id="{DD377EDB-E293-254C-8DF8-C113279F9218}"/>
              </a:ext>
            </a:extLst>
          </p:cNvPr>
          <p:cNvSpPr/>
          <p:nvPr/>
        </p:nvSpPr>
        <p:spPr>
          <a:xfrm>
            <a:off x="1" y="1082566"/>
            <a:ext cx="12191999" cy="3046988"/>
          </a:xfrm>
          <a:prstGeom prst="rect">
            <a:avLst/>
          </a:prstGeom>
        </p:spPr>
        <p:txBody>
          <a:bodyPr wrap="square">
            <a:spAutoFit/>
          </a:bodyPr>
          <a:lstStyle/>
          <a:p>
            <a:r>
              <a:rPr lang="en-US" sz="3200" dirty="0">
                <a:hlinkClick r:id="rId3"/>
              </a:rPr>
              <a:t>5003.8.5 Exhausted enclosures</a:t>
            </a:r>
            <a:endParaRPr lang="en-US" sz="3200" dirty="0"/>
          </a:p>
          <a:p>
            <a:pPr lvl="1"/>
            <a:r>
              <a:rPr lang="en-US" sz="3200" dirty="0"/>
              <a:t>Where an </a:t>
            </a:r>
            <a:r>
              <a:rPr lang="en-US" sz="3200" b="1" dirty="0"/>
              <a:t>EXHAUSTED ENCLOSURE </a:t>
            </a:r>
            <a:r>
              <a:rPr lang="en-US" sz="3200" dirty="0"/>
              <a:t>is used to </a:t>
            </a:r>
            <a:r>
              <a:rPr lang="en-US" sz="3200" b="1" dirty="0"/>
              <a:t>INCREASE</a:t>
            </a:r>
            <a:r>
              <a:rPr lang="en-US" sz="3200" dirty="0"/>
              <a:t> MAQ or where the location of hazardous materials in exhausted enclosures is provided to comply with the provisions of </a:t>
            </a:r>
            <a:r>
              <a:rPr lang="en-US" sz="3200" b="1" dirty="0">
                <a:effectLst/>
              </a:rPr>
              <a:t>Chapter 60 - </a:t>
            </a:r>
            <a:r>
              <a:rPr lang="en-US" sz="3200" b="1" dirty="0"/>
              <a:t>HIGHLY TOXIC AND TOXIC MATERIALS</a:t>
            </a:r>
            <a:r>
              <a:rPr lang="en-US" sz="3200" dirty="0"/>
              <a:t>, the exhausted enclosure shall be in accordance with Sections 5003.8.5.1 through 5003.8.5.3. </a:t>
            </a:r>
            <a:endParaRPr lang="en-US" sz="2400" dirty="0"/>
          </a:p>
        </p:txBody>
      </p:sp>
      <p:sp>
        <p:nvSpPr>
          <p:cNvPr id="3" name="Rectangle 2">
            <a:extLst>
              <a:ext uri="{FF2B5EF4-FFF2-40B4-BE49-F238E27FC236}">
                <a16:creationId xmlns:a16="http://schemas.microsoft.com/office/drawing/2014/main" id="{241275BA-65A6-CB42-851D-7C0C24952277}"/>
              </a:ext>
            </a:extLst>
          </p:cNvPr>
          <p:cNvSpPr/>
          <p:nvPr/>
        </p:nvSpPr>
        <p:spPr>
          <a:xfrm>
            <a:off x="0" y="4691194"/>
            <a:ext cx="12191998" cy="1631216"/>
          </a:xfrm>
          <a:prstGeom prst="rect">
            <a:avLst/>
          </a:prstGeom>
        </p:spPr>
        <p:txBody>
          <a:bodyPr wrap="square">
            <a:spAutoFit/>
          </a:bodyPr>
          <a:lstStyle/>
          <a:p>
            <a:r>
              <a:rPr lang="en-US" sz="2000" i="1" u="sng" dirty="0"/>
              <a:t>EXHAUSTED ENCLOSURE </a:t>
            </a:r>
            <a:r>
              <a:rPr lang="en-US" sz="2000" dirty="0"/>
              <a:t>- An appliance or piece of equipment which consists of a top, a back and two sides providing a means of local exhaust for capturing gases, fumes, vapors and mists. Such enclosures include </a:t>
            </a:r>
            <a:r>
              <a:rPr lang="en-US" sz="2000" b="1" dirty="0">
                <a:solidFill>
                  <a:srgbClr val="0432FF"/>
                </a:solidFill>
              </a:rPr>
              <a:t>laboratory hoods, exhaust fume hoods and similar appliances and equipment </a:t>
            </a:r>
            <a:r>
              <a:rPr lang="en-US" sz="2000" dirty="0"/>
              <a:t>used to retain and exhaust locally the gases, fumes, vapors and mists that could be released. Rooms or areas provided with general ventilation, in themselves, are </a:t>
            </a:r>
            <a:r>
              <a:rPr lang="en-US" sz="2000" b="1" dirty="0"/>
              <a:t>NOT</a:t>
            </a:r>
            <a:r>
              <a:rPr lang="en-US" sz="2000" dirty="0"/>
              <a:t> exhausted enclosures.</a:t>
            </a:r>
            <a:endParaRPr lang="en-US" sz="2800" dirty="0"/>
          </a:p>
        </p:txBody>
      </p:sp>
    </p:spTree>
    <p:extLst>
      <p:ext uri="{BB962C8B-B14F-4D97-AF65-F5344CB8AC3E}">
        <p14:creationId xmlns:p14="http://schemas.microsoft.com/office/powerpoint/2010/main" val="13031848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5003, </a:t>
            </a:r>
            <a:r>
              <a:rPr lang="en-US" b="1" dirty="0">
                <a:solidFill>
                  <a:srgbClr val="FFC000"/>
                </a:solidFill>
                <a:latin typeface="+mn-lt"/>
              </a:rPr>
              <a:t>GENERAL REQUIREMENTS</a:t>
            </a:r>
          </a:p>
        </p:txBody>
      </p:sp>
      <p:sp>
        <p:nvSpPr>
          <p:cNvPr id="5" name="Rectangle 4">
            <a:extLst>
              <a:ext uri="{FF2B5EF4-FFF2-40B4-BE49-F238E27FC236}">
                <a16:creationId xmlns:a16="http://schemas.microsoft.com/office/drawing/2014/main" id="{DD377EDB-E293-254C-8DF8-C113279F9218}"/>
              </a:ext>
            </a:extLst>
          </p:cNvPr>
          <p:cNvSpPr/>
          <p:nvPr/>
        </p:nvSpPr>
        <p:spPr>
          <a:xfrm>
            <a:off x="1" y="1082566"/>
            <a:ext cx="12191999" cy="5139869"/>
          </a:xfrm>
          <a:prstGeom prst="rect">
            <a:avLst/>
          </a:prstGeom>
        </p:spPr>
        <p:txBody>
          <a:bodyPr wrap="square">
            <a:spAutoFit/>
          </a:bodyPr>
          <a:lstStyle/>
          <a:p>
            <a:r>
              <a:rPr lang="en-US" sz="2800" dirty="0"/>
              <a:t>5003.8.5.1 Construction…</a:t>
            </a:r>
          </a:p>
          <a:p>
            <a:endParaRPr lang="en-US" sz="700" dirty="0"/>
          </a:p>
          <a:p>
            <a:r>
              <a:rPr lang="en-US" sz="3200" dirty="0">
                <a:hlinkClick r:id="rId3"/>
              </a:rPr>
              <a:t>5003.8.5.2 Ventilation</a:t>
            </a:r>
            <a:endParaRPr lang="en-US" sz="3200" dirty="0"/>
          </a:p>
          <a:p>
            <a:pPr marL="457200" indent="-457200">
              <a:buFont typeface="Arial" panose="020B0604020202020204" pitchFamily="34" charset="0"/>
              <a:buChar char="•"/>
            </a:pPr>
            <a:r>
              <a:rPr lang="en-US" sz="3200" dirty="0"/>
              <a:t>EXHAUSTED ENCLOSURES shall be provided with an </a:t>
            </a:r>
            <a:r>
              <a:rPr lang="en-US" sz="3200" b="1" dirty="0"/>
              <a:t>EXHAUST VENTILATION system</a:t>
            </a:r>
            <a:r>
              <a:rPr lang="en-US" sz="3200" dirty="0"/>
              <a:t>. </a:t>
            </a:r>
            <a:endParaRPr lang="en-US" sz="1200" dirty="0"/>
          </a:p>
          <a:p>
            <a:pPr marL="457200" indent="-457200">
              <a:buFont typeface="Arial" panose="020B0604020202020204" pitchFamily="34" charset="0"/>
              <a:buChar char="•"/>
            </a:pPr>
            <a:r>
              <a:rPr lang="en-US" sz="3200" dirty="0"/>
              <a:t>The ventilation system for EXHAUSTED ENCLOSURES shall be designed to operate at a </a:t>
            </a:r>
            <a:r>
              <a:rPr lang="en-US" sz="3200" b="1" dirty="0"/>
              <a:t>NEGATIVE PRESSURE </a:t>
            </a:r>
            <a:r>
              <a:rPr lang="en-US" sz="3200" dirty="0"/>
              <a:t>in relation to the surrounding area. </a:t>
            </a:r>
            <a:endParaRPr lang="en-US" sz="1200" dirty="0"/>
          </a:p>
          <a:p>
            <a:pPr marL="457200" indent="-457200">
              <a:buFont typeface="Arial" panose="020B0604020202020204" pitchFamily="34" charset="0"/>
              <a:buChar char="•"/>
            </a:pPr>
            <a:r>
              <a:rPr lang="en-US" sz="3200" dirty="0"/>
              <a:t>Ventilation systems used for highly toxic and </a:t>
            </a:r>
            <a:r>
              <a:rPr lang="en-US" sz="3200" b="1" dirty="0">
                <a:solidFill>
                  <a:srgbClr val="92D050"/>
                </a:solidFill>
              </a:rPr>
              <a:t>TOXIC GASES </a:t>
            </a:r>
            <a:r>
              <a:rPr lang="en-US" sz="3200" dirty="0"/>
              <a:t>shall also comply with Items 1, 2 and 3 of </a:t>
            </a:r>
            <a:r>
              <a:rPr lang="en-US" sz="3200" dirty="0">
                <a:hlinkClick r:id="rId4"/>
              </a:rPr>
              <a:t>Section 6004.1.3</a:t>
            </a:r>
            <a:r>
              <a:rPr lang="en-US" sz="3200" dirty="0"/>
              <a:t>. </a:t>
            </a:r>
            <a:endParaRPr lang="en-US" sz="1200" dirty="0"/>
          </a:p>
          <a:p>
            <a:pPr marL="457200" indent="-457200">
              <a:buFont typeface="Arial" panose="020B0604020202020204" pitchFamily="34" charset="0"/>
              <a:buChar char="•"/>
            </a:pPr>
            <a:r>
              <a:rPr lang="en-US" sz="3200" dirty="0"/>
              <a:t>The ventilation system shall be installed in accordance with the IMC.</a:t>
            </a:r>
          </a:p>
        </p:txBody>
      </p:sp>
    </p:spTree>
    <p:extLst>
      <p:ext uri="{BB962C8B-B14F-4D97-AF65-F5344CB8AC3E}">
        <p14:creationId xmlns:p14="http://schemas.microsoft.com/office/powerpoint/2010/main" val="1828908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a:t>
            </a:r>
            <a:br>
              <a:rPr lang="en-US" b="1" dirty="0">
                <a:latin typeface="+mn-lt"/>
              </a:rPr>
            </a:br>
            <a:r>
              <a:rPr lang="en-US" b="1" dirty="0">
                <a:latin typeface="+mn-lt"/>
              </a:rPr>
              <a:t>HIGHLY TOXIC AND </a:t>
            </a:r>
            <a:r>
              <a:rPr lang="en-US" b="1" dirty="0">
                <a:solidFill>
                  <a:srgbClr val="92D050"/>
                </a:solidFill>
                <a:latin typeface="+mn-lt"/>
              </a:rPr>
              <a:t>TOXIC MATERIALS</a:t>
            </a:r>
          </a:p>
        </p:txBody>
      </p:sp>
      <p:sp>
        <p:nvSpPr>
          <p:cNvPr id="3" name="Rectangle 2">
            <a:extLst>
              <a:ext uri="{FF2B5EF4-FFF2-40B4-BE49-F238E27FC236}">
                <a16:creationId xmlns:a16="http://schemas.microsoft.com/office/drawing/2014/main" id="{467EDB06-BAFD-D549-9D3D-774B74D35F57}"/>
              </a:ext>
            </a:extLst>
          </p:cNvPr>
          <p:cNvSpPr/>
          <p:nvPr/>
        </p:nvSpPr>
        <p:spPr>
          <a:xfrm>
            <a:off x="0" y="1317174"/>
            <a:ext cx="12192000" cy="4216539"/>
          </a:xfrm>
          <a:prstGeom prst="rect">
            <a:avLst/>
          </a:prstGeom>
        </p:spPr>
        <p:txBody>
          <a:bodyPr wrap="square">
            <a:spAutoFit/>
          </a:bodyPr>
          <a:lstStyle/>
          <a:p>
            <a:r>
              <a:rPr lang="en-US" sz="3200" dirty="0">
                <a:hlinkClick r:id="rId3"/>
              </a:rPr>
              <a:t>6004.1.3 Exhausted enclosures</a:t>
            </a:r>
            <a:endParaRPr lang="en-US" sz="3200" dirty="0"/>
          </a:p>
          <a:p>
            <a:r>
              <a:rPr lang="en-US" sz="3200" dirty="0"/>
              <a:t>Exhausted enclosures containing highly toxic or </a:t>
            </a:r>
            <a:r>
              <a:rPr lang="en-US" sz="3200" b="1" dirty="0">
                <a:solidFill>
                  <a:srgbClr val="92D050"/>
                </a:solidFill>
              </a:rPr>
              <a:t>TOXIC COMPRESSED GASES </a:t>
            </a:r>
            <a:r>
              <a:rPr lang="en-US" sz="3200" dirty="0"/>
              <a:t>shall comply with </a:t>
            </a:r>
            <a:r>
              <a:rPr lang="en-US" sz="3200" dirty="0">
                <a:hlinkClick r:id="rId4"/>
              </a:rPr>
              <a:t>Section 5003.8.5 </a:t>
            </a:r>
            <a:r>
              <a:rPr lang="en-US" sz="3200" dirty="0"/>
              <a:t>and the following requirements:</a:t>
            </a:r>
          </a:p>
          <a:p>
            <a:pPr marL="971550" lvl="1" indent="-514350">
              <a:buFont typeface="+mj-lt"/>
              <a:buAutoNum type="arabicPeriod"/>
            </a:pPr>
            <a:r>
              <a:rPr lang="en-US" sz="2800" dirty="0"/>
              <a:t>The </a:t>
            </a:r>
            <a:r>
              <a:rPr lang="en-US" sz="2800" u="sng" dirty="0"/>
              <a:t>average</a:t>
            </a:r>
            <a:r>
              <a:rPr lang="en-US" sz="2800" dirty="0"/>
              <a:t> ventilation velocity at the face of the enclosure shall be </a:t>
            </a:r>
            <a:r>
              <a:rPr lang="en-US" sz="2800" b="1" dirty="0"/>
              <a:t>NOT LESS THAN</a:t>
            </a:r>
            <a:r>
              <a:rPr lang="en-US" sz="2800" dirty="0"/>
              <a:t> 200 feet per minute with </a:t>
            </a:r>
            <a:r>
              <a:rPr lang="en-US" sz="2800" b="1" dirty="0"/>
              <a:t>NOT LESS THAN </a:t>
            </a:r>
            <a:r>
              <a:rPr lang="en-US" sz="2800" dirty="0"/>
              <a:t>150 feet per minute </a:t>
            </a:r>
          </a:p>
          <a:p>
            <a:pPr marL="971550" lvl="1" indent="-514350">
              <a:buFont typeface="+mj-lt"/>
              <a:buAutoNum type="arabicPeriod"/>
            </a:pPr>
            <a:r>
              <a:rPr lang="en-US" sz="2800" dirty="0"/>
              <a:t>Exhausted enclosures shall be </a:t>
            </a:r>
            <a:r>
              <a:rPr lang="en-US" sz="2800" b="1" dirty="0"/>
              <a:t>connected to an exhaust system</a:t>
            </a:r>
            <a:endParaRPr lang="en-US" sz="2800" dirty="0"/>
          </a:p>
          <a:p>
            <a:pPr marL="971550" lvl="1" indent="-514350">
              <a:buFont typeface="+mj-lt"/>
              <a:buAutoNum type="arabicPeriod"/>
            </a:pPr>
            <a:r>
              <a:rPr lang="en-US" sz="2800" dirty="0"/>
              <a:t>Exhausted enclosures shall </a:t>
            </a:r>
            <a:r>
              <a:rPr lang="en-US" sz="2800" b="1" dirty="0">
                <a:solidFill>
                  <a:srgbClr val="FF0000"/>
                </a:solidFill>
              </a:rPr>
              <a:t>NOT</a:t>
            </a:r>
            <a:r>
              <a:rPr lang="en-US" sz="2800" b="1" dirty="0"/>
              <a:t> be used as the sole means of exhaust </a:t>
            </a:r>
            <a:r>
              <a:rPr lang="en-US" sz="2800" dirty="0"/>
              <a:t>for any room or area</a:t>
            </a:r>
          </a:p>
        </p:txBody>
      </p:sp>
    </p:spTree>
    <p:extLst>
      <p:ext uri="{BB962C8B-B14F-4D97-AF65-F5344CB8AC3E}">
        <p14:creationId xmlns:p14="http://schemas.microsoft.com/office/powerpoint/2010/main" val="797235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5003, </a:t>
            </a:r>
            <a:r>
              <a:rPr lang="en-US" b="1" dirty="0">
                <a:solidFill>
                  <a:srgbClr val="FFC000"/>
                </a:solidFill>
                <a:latin typeface="+mn-lt"/>
              </a:rPr>
              <a:t>GENERAL REQUIREMENTS</a:t>
            </a:r>
          </a:p>
        </p:txBody>
      </p:sp>
      <p:sp>
        <p:nvSpPr>
          <p:cNvPr id="5" name="Rectangle 4">
            <a:extLst>
              <a:ext uri="{FF2B5EF4-FFF2-40B4-BE49-F238E27FC236}">
                <a16:creationId xmlns:a16="http://schemas.microsoft.com/office/drawing/2014/main" id="{DD377EDB-E293-254C-8DF8-C113279F9218}"/>
              </a:ext>
            </a:extLst>
          </p:cNvPr>
          <p:cNvSpPr/>
          <p:nvPr/>
        </p:nvSpPr>
        <p:spPr>
          <a:xfrm>
            <a:off x="0" y="1420023"/>
            <a:ext cx="12191999" cy="3046988"/>
          </a:xfrm>
          <a:prstGeom prst="rect">
            <a:avLst/>
          </a:prstGeom>
        </p:spPr>
        <p:txBody>
          <a:bodyPr wrap="square">
            <a:spAutoFit/>
          </a:bodyPr>
          <a:lstStyle/>
          <a:p>
            <a:r>
              <a:rPr lang="en-US" sz="3200" dirty="0">
                <a:hlinkClick r:id="rId3"/>
              </a:rPr>
              <a:t>5003.8.6 Gas cabinets</a:t>
            </a:r>
            <a:endParaRPr lang="en-US" sz="3200" dirty="0"/>
          </a:p>
          <a:p>
            <a:pPr lvl="1"/>
            <a:r>
              <a:rPr lang="en-US" sz="3200" dirty="0"/>
              <a:t>Where a GAS CABINET is used to increase the MAQ </a:t>
            </a:r>
            <a:r>
              <a:rPr lang="en-US" sz="3200" b="1" u="sng" dirty="0"/>
              <a:t>or</a:t>
            </a:r>
            <a:r>
              <a:rPr lang="en-US" sz="3200" dirty="0"/>
              <a:t> where the location of compressed gases in gas cabinets is provided to comply with the provisions of </a:t>
            </a:r>
            <a:r>
              <a:rPr lang="en-US" sz="3200" b="1" dirty="0">
                <a:effectLst/>
                <a:hlinkClick r:id="rId4"/>
              </a:rPr>
              <a:t>Chapter 60- </a:t>
            </a:r>
            <a:r>
              <a:rPr lang="en-US" sz="3200" b="1" dirty="0">
                <a:hlinkClick r:id="rId4"/>
              </a:rPr>
              <a:t>HIGHLY TOXIC AND TOXIC MATERIALS</a:t>
            </a:r>
            <a:r>
              <a:rPr lang="en-US" sz="3200" dirty="0"/>
              <a:t>, the gas cabinet shall be in accordance with Sections 5003.8.6.1 through 5003.8.6.3.</a:t>
            </a:r>
          </a:p>
        </p:txBody>
      </p:sp>
    </p:spTree>
    <p:extLst>
      <p:ext uri="{BB962C8B-B14F-4D97-AF65-F5344CB8AC3E}">
        <p14:creationId xmlns:p14="http://schemas.microsoft.com/office/powerpoint/2010/main" val="1791849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5003, </a:t>
            </a:r>
            <a:r>
              <a:rPr lang="en-US" b="1" dirty="0">
                <a:solidFill>
                  <a:srgbClr val="FFC000"/>
                </a:solidFill>
                <a:latin typeface="+mn-lt"/>
              </a:rPr>
              <a:t>GENERAL REQUIREMENTS</a:t>
            </a:r>
          </a:p>
        </p:txBody>
      </p:sp>
      <p:sp>
        <p:nvSpPr>
          <p:cNvPr id="5" name="Rectangle 4">
            <a:extLst>
              <a:ext uri="{FF2B5EF4-FFF2-40B4-BE49-F238E27FC236}">
                <a16:creationId xmlns:a16="http://schemas.microsoft.com/office/drawing/2014/main" id="{DD377EDB-E293-254C-8DF8-C113279F9218}"/>
              </a:ext>
            </a:extLst>
          </p:cNvPr>
          <p:cNvSpPr/>
          <p:nvPr/>
        </p:nvSpPr>
        <p:spPr>
          <a:xfrm>
            <a:off x="0" y="1420023"/>
            <a:ext cx="12191999" cy="5447645"/>
          </a:xfrm>
          <a:prstGeom prst="rect">
            <a:avLst/>
          </a:prstGeom>
        </p:spPr>
        <p:txBody>
          <a:bodyPr wrap="square">
            <a:spAutoFit/>
          </a:bodyPr>
          <a:lstStyle/>
          <a:p>
            <a:r>
              <a:rPr lang="en-US" sz="3200" dirty="0">
                <a:hlinkClick r:id="rId3"/>
              </a:rPr>
              <a:t>5003.8.6 Gas cabinets</a:t>
            </a:r>
            <a:endParaRPr lang="en-US" sz="1200" dirty="0"/>
          </a:p>
          <a:p>
            <a:pPr lvl="1"/>
            <a:r>
              <a:rPr lang="en-US" sz="3200" dirty="0"/>
              <a:t>5003.8.6.1 Construction…</a:t>
            </a:r>
          </a:p>
          <a:p>
            <a:pPr lvl="1"/>
            <a:endParaRPr lang="en-US" sz="1200" dirty="0"/>
          </a:p>
          <a:p>
            <a:pPr lvl="1"/>
            <a:r>
              <a:rPr lang="en-US" sz="3200" dirty="0">
                <a:hlinkClick r:id="rId4"/>
              </a:rPr>
              <a:t>5003.8.6.2 Ventilation</a:t>
            </a:r>
            <a:endParaRPr lang="en-US" sz="3200" dirty="0"/>
          </a:p>
          <a:p>
            <a:pPr marL="1428750" lvl="2" indent="-514350">
              <a:buFont typeface="+mj-lt"/>
              <a:buAutoNum type="arabicPeriod"/>
            </a:pPr>
            <a:r>
              <a:rPr lang="en-US" sz="2800" dirty="0"/>
              <a:t>Gas cabinets shall be provided with an </a:t>
            </a:r>
            <a:r>
              <a:rPr lang="en-US" sz="2800" b="1" dirty="0"/>
              <a:t>exhaust ventilation system</a:t>
            </a:r>
            <a:r>
              <a:rPr lang="en-US" sz="2800" dirty="0"/>
              <a:t>. </a:t>
            </a:r>
          </a:p>
          <a:p>
            <a:pPr marL="1428750" lvl="2" indent="-514350">
              <a:buFont typeface="+mj-lt"/>
              <a:buAutoNum type="arabicPeriod"/>
            </a:pPr>
            <a:r>
              <a:rPr lang="en-US" sz="2800" dirty="0"/>
              <a:t>The ventilation system for gas cabinets shall be designed to operate at a </a:t>
            </a:r>
            <a:r>
              <a:rPr lang="en-US" sz="2800" b="1" dirty="0"/>
              <a:t>negative pressure </a:t>
            </a:r>
            <a:r>
              <a:rPr lang="en-US" sz="2800" dirty="0"/>
              <a:t>in relation to the surrounding area. </a:t>
            </a:r>
          </a:p>
          <a:p>
            <a:pPr marL="1428750" lvl="2" indent="-514350">
              <a:buFont typeface="+mj-lt"/>
              <a:buAutoNum type="arabicPeriod"/>
            </a:pPr>
            <a:r>
              <a:rPr lang="en-US" sz="2800" dirty="0"/>
              <a:t>Ventilation systems used for highly toxic and </a:t>
            </a:r>
            <a:r>
              <a:rPr lang="en-US" sz="2800" b="1" dirty="0">
                <a:solidFill>
                  <a:srgbClr val="92D050"/>
                </a:solidFill>
              </a:rPr>
              <a:t>TOXIC GASES </a:t>
            </a:r>
            <a:r>
              <a:rPr lang="en-US" sz="2800" dirty="0"/>
              <a:t>shall also comply with </a:t>
            </a:r>
            <a:r>
              <a:rPr lang="en-US" sz="2800" b="1" dirty="0"/>
              <a:t>Items 1, 2 and 3 of Section 6004.1.2</a:t>
            </a:r>
            <a:r>
              <a:rPr lang="en-US" sz="2800" dirty="0"/>
              <a:t>. </a:t>
            </a:r>
          </a:p>
          <a:p>
            <a:pPr marL="1428750" lvl="2" indent="-514350">
              <a:buFont typeface="+mj-lt"/>
              <a:buAutoNum type="arabicPeriod"/>
            </a:pPr>
            <a:r>
              <a:rPr lang="en-US" sz="2800" dirty="0"/>
              <a:t>The ventilation system shall be installed in accordance with the IMC.</a:t>
            </a:r>
          </a:p>
          <a:p>
            <a:pPr lvl="1"/>
            <a:endParaRPr lang="en-US" sz="2800" dirty="0"/>
          </a:p>
          <a:p>
            <a:endParaRPr lang="en-US" sz="3200" dirty="0"/>
          </a:p>
        </p:txBody>
      </p:sp>
    </p:spTree>
    <p:extLst>
      <p:ext uri="{BB962C8B-B14F-4D97-AF65-F5344CB8AC3E}">
        <p14:creationId xmlns:p14="http://schemas.microsoft.com/office/powerpoint/2010/main" val="17510903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a:t>
            </a:r>
            <a:br>
              <a:rPr lang="en-US" b="1" dirty="0">
                <a:latin typeface="+mn-lt"/>
              </a:rPr>
            </a:br>
            <a:r>
              <a:rPr lang="en-US" b="1" dirty="0">
                <a:latin typeface="+mn-lt"/>
              </a:rPr>
              <a:t>HIGHLY TOXIC AND </a:t>
            </a:r>
            <a:r>
              <a:rPr lang="en-US" b="1" dirty="0">
                <a:solidFill>
                  <a:srgbClr val="92D050"/>
                </a:solidFill>
                <a:latin typeface="+mn-lt"/>
              </a:rPr>
              <a:t>TOXIC MATERIALS</a:t>
            </a:r>
          </a:p>
        </p:txBody>
      </p:sp>
      <p:sp>
        <p:nvSpPr>
          <p:cNvPr id="3" name="Rectangle 2">
            <a:extLst>
              <a:ext uri="{FF2B5EF4-FFF2-40B4-BE49-F238E27FC236}">
                <a16:creationId xmlns:a16="http://schemas.microsoft.com/office/drawing/2014/main" id="{467EDB06-BAFD-D549-9D3D-774B74D35F57}"/>
              </a:ext>
            </a:extLst>
          </p:cNvPr>
          <p:cNvSpPr/>
          <p:nvPr/>
        </p:nvSpPr>
        <p:spPr>
          <a:xfrm>
            <a:off x="0" y="1502228"/>
            <a:ext cx="12192000" cy="4585871"/>
          </a:xfrm>
          <a:prstGeom prst="rect">
            <a:avLst/>
          </a:prstGeom>
        </p:spPr>
        <p:txBody>
          <a:bodyPr wrap="square">
            <a:spAutoFit/>
          </a:bodyPr>
          <a:lstStyle/>
          <a:p>
            <a:r>
              <a:rPr lang="en-US" sz="3200" dirty="0">
                <a:hlinkClick r:id="rId3"/>
              </a:rPr>
              <a:t>6004.1.2 Gas cabinets</a:t>
            </a:r>
            <a:endParaRPr lang="en-US" sz="3200" dirty="0"/>
          </a:p>
          <a:p>
            <a:pPr lvl="1"/>
            <a:r>
              <a:rPr lang="en-US" sz="3200" dirty="0"/>
              <a:t>Gas cabinets containing highly toxic or </a:t>
            </a:r>
            <a:r>
              <a:rPr lang="en-US" sz="3200" b="1" dirty="0">
                <a:solidFill>
                  <a:srgbClr val="92D050"/>
                </a:solidFill>
              </a:rPr>
              <a:t>TOXIC COMPRESSED GASES </a:t>
            </a:r>
            <a:r>
              <a:rPr lang="en-US" sz="3200" dirty="0"/>
              <a:t>shall comply with Section 5003.8.6 and the following requirements: </a:t>
            </a:r>
          </a:p>
          <a:p>
            <a:pPr marL="1428750" lvl="2" indent="-514350">
              <a:buFont typeface="+mj-lt"/>
              <a:buAutoNum type="arabicPeriod"/>
            </a:pPr>
            <a:r>
              <a:rPr lang="en-US" sz="2800" dirty="0"/>
              <a:t>The </a:t>
            </a:r>
            <a:r>
              <a:rPr lang="en-US" sz="2800" u="sng" dirty="0"/>
              <a:t>average</a:t>
            </a:r>
            <a:r>
              <a:rPr lang="en-US" sz="2800" dirty="0"/>
              <a:t> ventilation velocity at the face of gas cabinet access ports or windows shall be not less than 200 feet per minute (1.02 m/s) with </a:t>
            </a:r>
            <a:r>
              <a:rPr lang="en-US" sz="2800" b="1" dirty="0"/>
              <a:t>NOT LESS THAN</a:t>
            </a:r>
            <a:r>
              <a:rPr lang="en-US" sz="2800" dirty="0"/>
              <a:t> 150 feet per minute (0.76 m/s) at any point of the access port or window</a:t>
            </a:r>
          </a:p>
          <a:p>
            <a:pPr marL="1428750" lvl="2" indent="-514350">
              <a:buFont typeface="+mj-lt"/>
              <a:buAutoNum type="arabicPeriod"/>
            </a:pPr>
            <a:r>
              <a:rPr lang="en-US" sz="2800" dirty="0"/>
              <a:t>Gas cabinets shall be connected to an </a:t>
            </a:r>
            <a:r>
              <a:rPr lang="en-US" sz="2800" b="1" dirty="0"/>
              <a:t>EXHAUST SYSTEM</a:t>
            </a:r>
            <a:endParaRPr lang="en-US" sz="2800" dirty="0"/>
          </a:p>
          <a:p>
            <a:pPr marL="1428750" lvl="2" indent="-514350">
              <a:buFont typeface="+mj-lt"/>
              <a:buAutoNum type="arabicPeriod"/>
            </a:pPr>
            <a:r>
              <a:rPr lang="en-US" sz="2800" dirty="0"/>
              <a:t>Gas cabinets shall not be used as the sole means of exhaust for any room or area</a:t>
            </a:r>
          </a:p>
        </p:txBody>
      </p:sp>
    </p:spTree>
    <p:extLst>
      <p:ext uri="{BB962C8B-B14F-4D97-AF65-F5344CB8AC3E}">
        <p14:creationId xmlns:p14="http://schemas.microsoft.com/office/powerpoint/2010/main" val="30099782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5004, </a:t>
            </a:r>
            <a:r>
              <a:rPr lang="en-US" b="1" dirty="0">
                <a:solidFill>
                  <a:srgbClr val="0432FF"/>
                </a:solidFill>
                <a:latin typeface="+mn-lt"/>
              </a:rPr>
              <a:t>STORAGE</a:t>
            </a:r>
          </a:p>
        </p:txBody>
      </p:sp>
      <p:sp>
        <p:nvSpPr>
          <p:cNvPr id="5" name="Rectangle 4">
            <a:extLst>
              <a:ext uri="{FF2B5EF4-FFF2-40B4-BE49-F238E27FC236}">
                <a16:creationId xmlns:a16="http://schemas.microsoft.com/office/drawing/2014/main" id="{DD377EDB-E293-254C-8DF8-C113279F9218}"/>
              </a:ext>
            </a:extLst>
          </p:cNvPr>
          <p:cNvSpPr/>
          <p:nvPr/>
        </p:nvSpPr>
        <p:spPr>
          <a:xfrm>
            <a:off x="-1" y="1158766"/>
            <a:ext cx="12191999" cy="3462486"/>
          </a:xfrm>
          <a:prstGeom prst="rect">
            <a:avLst/>
          </a:prstGeom>
        </p:spPr>
        <p:txBody>
          <a:bodyPr wrap="square">
            <a:spAutoFit/>
          </a:bodyPr>
          <a:lstStyle/>
          <a:p>
            <a:r>
              <a:rPr lang="en-US" sz="3200" dirty="0">
                <a:hlinkClick r:id="rId3"/>
              </a:rPr>
              <a:t>5004.1 Scope</a:t>
            </a:r>
            <a:endParaRPr lang="en-US" sz="3200" dirty="0"/>
          </a:p>
          <a:p>
            <a:pPr lvl="1"/>
            <a:r>
              <a:rPr lang="en-US" sz="3200" dirty="0"/>
              <a:t>Storage of hazardous materials in amounts </a:t>
            </a:r>
            <a:r>
              <a:rPr lang="en-US" sz="3200" b="1" dirty="0">
                <a:solidFill>
                  <a:srgbClr val="FF0000"/>
                </a:solidFill>
              </a:rPr>
              <a:t>EXCEEDING</a:t>
            </a:r>
            <a:r>
              <a:rPr lang="en-US" sz="3200" dirty="0"/>
              <a:t> the MAQ shall be in accordance with Sections 5001, 5003 and </a:t>
            </a:r>
            <a:r>
              <a:rPr lang="en-US" sz="3200" b="1" dirty="0"/>
              <a:t>5004</a:t>
            </a:r>
            <a:r>
              <a:rPr lang="en-US" sz="3200" dirty="0"/>
              <a:t>. </a:t>
            </a:r>
          </a:p>
          <a:p>
            <a:pPr lvl="1"/>
            <a:endParaRPr lang="en-US" sz="1200" dirty="0"/>
          </a:p>
          <a:p>
            <a:pPr lvl="1"/>
            <a:r>
              <a:rPr lang="en-US" sz="3200" dirty="0"/>
              <a:t>Storage of hazardous materials in amounts </a:t>
            </a:r>
            <a:r>
              <a:rPr lang="en-US" sz="3200" b="1" dirty="0">
                <a:solidFill>
                  <a:srgbClr val="FF0000"/>
                </a:solidFill>
              </a:rPr>
              <a:t>NOT EXCEEDING </a:t>
            </a:r>
            <a:r>
              <a:rPr lang="en-US" sz="3200" dirty="0"/>
              <a:t>the MAQ shall be in accordance with Sections 5001 and 5003.</a:t>
            </a:r>
            <a:endParaRPr lang="en-US" sz="4400" dirty="0"/>
          </a:p>
          <a:p>
            <a:endParaRPr lang="en-US" sz="4800" dirty="0"/>
          </a:p>
        </p:txBody>
      </p:sp>
      <p:sp>
        <p:nvSpPr>
          <p:cNvPr id="3" name="TextBox 2">
            <a:extLst>
              <a:ext uri="{FF2B5EF4-FFF2-40B4-BE49-F238E27FC236}">
                <a16:creationId xmlns:a16="http://schemas.microsoft.com/office/drawing/2014/main" id="{A60B6D07-269E-0644-A779-B890FBF99DE6}"/>
              </a:ext>
            </a:extLst>
          </p:cNvPr>
          <p:cNvSpPr txBox="1"/>
          <p:nvPr/>
        </p:nvSpPr>
        <p:spPr>
          <a:xfrm>
            <a:off x="0" y="4697452"/>
            <a:ext cx="7609114" cy="1077218"/>
          </a:xfrm>
          <a:prstGeom prst="rect">
            <a:avLst/>
          </a:prstGeom>
          <a:noFill/>
        </p:spPr>
        <p:txBody>
          <a:bodyPr wrap="square" rtlCol="0">
            <a:spAutoFit/>
          </a:bodyPr>
          <a:lstStyle/>
          <a:p>
            <a:r>
              <a:rPr lang="en-US" sz="3200" dirty="0"/>
              <a:t>Remember… The MAQ for Cl</a:t>
            </a:r>
            <a:r>
              <a:rPr lang="en-US" sz="3200" baseline="-25000" dirty="0"/>
              <a:t>2</a:t>
            </a:r>
            <a:r>
              <a:rPr lang="en-US" sz="3200" dirty="0"/>
              <a:t> is 810 cubic ft, which is one (1) 150-pound cylinder.</a:t>
            </a:r>
          </a:p>
        </p:txBody>
      </p:sp>
      <p:pic>
        <p:nvPicPr>
          <p:cNvPr id="6" name="Picture 5" descr="Diagram&#10;&#10;Description automatically generated">
            <a:extLst>
              <a:ext uri="{FF2B5EF4-FFF2-40B4-BE49-F238E27FC236}">
                <a16:creationId xmlns:a16="http://schemas.microsoft.com/office/drawing/2014/main" id="{67633B8C-B4F2-6448-91BC-348169E676C7}"/>
              </a:ext>
            </a:extLst>
          </p:cNvPr>
          <p:cNvPicPr>
            <a:picLocks noChangeAspect="1"/>
          </p:cNvPicPr>
          <p:nvPr/>
        </p:nvPicPr>
        <p:blipFill>
          <a:blip r:embed="rId4"/>
          <a:stretch>
            <a:fillRect/>
          </a:stretch>
        </p:blipFill>
        <p:spPr>
          <a:xfrm>
            <a:off x="7739743" y="3760430"/>
            <a:ext cx="2613479" cy="3103013"/>
          </a:xfrm>
          <a:prstGeom prst="rect">
            <a:avLst/>
          </a:prstGeom>
        </p:spPr>
      </p:pic>
    </p:spTree>
    <p:extLst>
      <p:ext uri="{BB962C8B-B14F-4D97-AF65-F5344CB8AC3E}">
        <p14:creationId xmlns:p14="http://schemas.microsoft.com/office/powerpoint/2010/main" val="28650085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5004, </a:t>
            </a:r>
            <a:r>
              <a:rPr lang="en-US" b="1" dirty="0">
                <a:solidFill>
                  <a:srgbClr val="0432FF"/>
                </a:solidFill>
                <a:latin typeface="+mn-lt"/>
              </a:rPr>
              <a:t>STORAGE</a:t>
            </a:r>
          </a:p>
        </p:txBody>
      </p:sp>
      <p:sp>
        <p:nvSpPr>
          <p:cNvPr id="5" name="Rectangle 4">
            <a:extLst>
              <a:ext uri="{FF2B5EF4-FFF2-40B4-BE49-F238E27FC236}">
                <a16:creationId xmlns:a16="http://schemas.microsoft.com/office/drawing/2014/main" id="{DD377EDB-E293-254C-8DF8-C113279F9218}"/>
              </a:ext>
            </a:extLst>
          </p:cNvPr>
          <p:cNvSpPr/>
          <p:nvPr/>
        </p:nvSpPr>
        <p:spPr>
          <a:xfrm>
            <a:off x="0" y="1420023"/>
            <a:ext cx="12191999" cy="2554545"/>
          </a:xfrm>
          <a:prstGeom prst="rect">
            <a:avLst/>
          </a:prstGeom>
        </p:spPr>
        <p:txBody>
          <a:bodyPr wrap="square">
            <a:spAutoFit/>
          </a:bodyPr>
          <a:lstStyle/>
          <a:p>
            <a:r>
              <a:rPr lang="en-US" sz="3200" dirty="0">
                <a:hlinkClick r:id="rId3"/>
              </a:rPr>
              <a:t>5004.3 Ventilation</a:t>
            </a:r>
            <a:endParaRPr lang="en-US" sz="3200" dirty="0"/>
          </a:p>
          <a:p>
            <a:pPr lvl="1"/>
            <a:r>
              <a:rPr lang="en-US" sz="3200" b="1" dirty="0">
                <a:solidFill>
                  <a:srgbClr val="0432FF"/>
                </a:solidFill>
              </a:rPr>
              <a:t>INDOOR STORAGE AREAS</a:t>
            </a:r>
            <a:r>
              <a:rPr lang="en-US" sz="3200" dirty="0"/>
              <a:t> </a:t>
            </a:r>
            <a:r>
              <a:rPr lang="en-US" sz="3200" b="1" u="sng" dirty="0"/>
              <a:t>and</a:t>
            </a:r>
            <a:r>
              <a:rPr lang="en-US" sz="3200" dirty="0"/>
              <a:t> </a:t>
            </a:r>
            <a:r>
              <a:rPr lang="en-US" sz="3200" b="1" dirty="0">
                <a:solidFill>
                  <a:srgbClr val="0432FF"/>
                </a:solidFill>
              </a:rPr>
              <a:t>STORAGE BUILDINGS </a:t>
            </a:r>
            <a:r>
              <a:rPr lang="en-US" sz="3200" dirty="0"/>
              <a:t>shall be provided with </a:t>
            </a:r>
            <a:r>
              <a:rPr lang="en-US" sz="3200" b="1" dirty="0"/>
              <a:t>MECHANICAL EXHAUST VENTILATION (</a:t>
            </a:r>
            <a:r>
              <a:rPr lang="en-US" sz="3200" dirty="0"/>
              <a:t>or natural ventilation where natural ventilation can be shown to be acceptable for the materials as stored)</a:t>
            </a:r>
          </a:p>
        </p:txBody>
      </p:sp>
    </p:spTree>
    <p:extLst>
      <p:ext uri="{BB962C8B-B14F-4D97-AF65-F5344CB8AC3E}">
        <p14:creationId xmlns:p14="http://schemas.microsoft.com/office/powerpoint/2010/main" val="56717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4C23B-B704-274E-9298-A28C50D052F3}"/>
              </a:ext>
            </a:extLst>
          </p:cNvPr>
          <p:cNvSpPr>
            <a:spLocks noGrp="1"/>
          </p:cNvSpPr>
          <p:nvPr>
            <p:ph type="title"/>
          </p:nvPr>
        </p:nvSpPr>
        <p:spPr>
          <a:xfrm>
            <a:off x="838200" y="18255"/>
            <a:ext cx="10515600" cy="1064311"/>
          </a:xfrm>
        </p:spPr>
        <p:txBody>
          <a:bodyPr>
            <a:normAutofit/>
          </a:bodyPr>
          <a:lstStyle/>
          <a:p>
            <a:pPr algn="ctr"/>
            <a:r>
              <a:rPr lang="en-US" sz="4800" b="1" dirty="0">
                <a:latin typeface="+mn-lt"/>
              </a:rPr>
              <a:t>OSHA’s Weakness Below PSM Threshold</a:t>
            </a:r>
          </a:p>
        </p:txBody>
      </p:sp>
      <p:sp>
        <p:nvSpPr>
          <p:cNvPr id="3" name="Content Placeholder 2">
            <a:extLst>
              <a:ext uri="{FF2B5EF4-FFF2-40B4-BE49-F238E27FC236}">
                <a16:creationId xmlns:a16="http://schemas.microsoft.com/office/drawing/2014/main" id="{7D537EB3-39B4-D24A-A079-EFD8FA1D469C}"/>
              </a:ext>
            </a:extLst>
          </p:cNvPr>
          <p:cNvSpPr>
            <a:spLocks noGrp="1"/>
          </p:cNvSpPr>
          <p:nvPr>
            <p:ph idx="1"/>
          </p:nvPr>
        </p:nvSpPr>
        <p:spPr>
          <a:xfrm>
            <a:off x="0" y="1082566"/>
            <a:ext cx="12192000" cy="5775434"/>
          </a:xfrm>
        </p:spPr>
        <p:txBody>
          <a:bodyPr>
            <a:normAutofit/>
          </a:bodyPr>
          <a:lstStyle/>
          <a:p>
            <a:r>
              <a:rPr lang="en-US" sz="4000" dirty="0"/>
              <a:t>Below these amounts… there is NO OSHA standard for Design, Storage, and Handling Cl</a:t>
            </a:r>
            <a:r>
              <a:rPr lang="en-US" sz="4000" baseline="-25000" dirty="0"/>
              <a:t>2</a:t>
            </a:r>
          </a:p>
          <a:p>
            <a:endParaRPr lang="en-US" sz="4000" baseline="-25000" dirty="0"/>
          </a:p>
          <a:p>
            <a:pPr marL="0" indent="0" algn="ctr">
              <a:buNone/>
            </a:pPr>
            <a:r>
              <a:rPr lang="en-US" sz="4000" dirty="0"/>
              <a:t>So, what does one do to ensure a level of safety?</a:t>
            </a:r>
          </a:p>
          <a:p>
            <a:pPr marL="0" indent="0" algn="ctr">
              <a:buNone/>
            </a:pPr>
            <a:endParaRPr lang="en-US" sz="4000" dirty="0"/>
          </a:p>
          <a:p>
            <a:pPr marL="0" indent="0" algn="ctr">
              <a:buNone/>
            </a:pPr>
            <a:r>
              <a:rPr lang="en-US" sz="4000" dirty="0"/>
              <a:t>NOTE:  EPA has an RMP General Duty Clause they could use, but OSHA sort of has it’s hands tied below the PSM threshold for Cl</a:t>
            </a:r>
            <a:r>
              <a:rPr lang="en-US" sz="4000" baseline="-25000" dirty="0"/>
              <a:t>2</a:t>
            </a:r>
          </a:p>
          <a:p>
            <a:endParaRPr lang="en-US" sz="4000" dirty="0"/>
          </a:p>
          <a:p>
            <a:endParaRPr lang="en-US" sz="4000" dirty="0"/>
          </a:p>
          <a:p>
            <a:endParaRPr lang="en-US" sz="4000" dirty="0"/>
          </a:p>
        </p:txBody>
      </p:sp>
    </p:spTree>
    <p:extLst>
      <p:ext uri="{BB962C8B-B14F-4D97-AF65-F5344CB8AC3E}">
        <p14:creationId xmlns:p14="http://schemas.microsoft.com/office/powerpoint/2010/main" val="30753783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5004, </a:t>
            </a:r>
            <a:r>
              <a:rPr lang="en-US" b="1" dirty="0">
                <a:solidFill>
                  <a:srgbClr val="0432FF"/>
                </a:solidFill>
                <a:latin typeface="+mn-lt"/>
              </a:rPr>
              <a:t>STORAGE</a:t>
            </a:r>
            <a:endParaRPr lang="en-US" b="1" dirty="0">
              <a:latin typeface="+mn-lt"/>
            </a:endParaRPr>
          </a:p>
        </p:txBody>
      </p:sp>
      <p:sp>
        <p:nvSpPr>
          <p:cNvPr id="5" name="Rectangle 4">
            <a:extLst>
              <a:ext uri="{FF2B5EF4-FFF2-40B4-BE49-F238E27FC236}">
                <a16:creationId xmlns:a16="http://schemas.microsoft.com/office/drawing/2014/main" id="{DD377EDB-E293-254C-8DF8-C113279F9218}"/>
              </a:ext>
            </a:extLst>
          </p:cNvPr>
          <p:cNvSpPr/>
          <p:nvPr/>
        </p:nvSpPr>
        <p:spPr>
          <a:xfrm>
            <a:off x="0" y="1082566"/>
            <a:ext cx="12191999" cy="5755422"/>
          </a:xfrm>
          <a:prstGeom prst="rect">
            <a:avLst/>
          </a:prstGeom>
        </p:spPr>
        <p:txBody>
          <a:bodyPr wrap="square">
            <a:spAutoFit/>
          </a:bodyPr>
          <a:lstStyle/>
          <a:p>
            <a:r>
              <a:rPr lang="en-US" sz="3200" dirty="0">
                <a:hlinkClick r:id="rId3"/>
              </a:rPr>
              <a:t>5004.3.1 System requirements</a:t>
            </a:r>
            <a:endParaRPr lang="en-US" sz="3200" dirty="0"/>
          </a:p>
          <a:p>
            <a:r>
              <a:rPr lang="en-US" sz="2800" b="1" dirty="0"/>
              <a:t>EXHAUST VENTILATION </a:t>
            </a:r>
            <a:r>
              <a:rPr lang="en-US" sz="2800" dirty="0"/>
              <a:t>systems shall comply with </a:t>
            </a:r>
            <a:r>
              <a:rPr lang="en-US" sz="2800" b="1" dirty="0"/>
              <a:t>ALL</a:t>
            </a:r>
            <a:r>
              <a:rPr lang="en-US" sz="2800" dirty="0"/>
              <a:t> the following:</a:t>
            </a:r>
          </a:p>
          <a:p>
            <a:pPr marL="342900" indent="-342900">
              <a:buFont typeface="+mj-lt"/>
              <a:buAutoNum type="arabicPeriod"/>
            </a:pPr>
            <a:r>
              <a:rPr lang="en-US" sz="2200" dirty="0"/>
              <a:t>Installation shall be in accordance with the IMC.</a:t>
            </a:r>
          </a:p>
          <a:p>
            <a:pPr marL="342900" indent="-342900">
              <a:buFont typeface="+mj-lt"/>
              <a:buAutoNum type="arabicPeriod"/>
            </a:pPr>
            <a:r>
              <a:rPr lang="en-US" sz="2200" dirty="0"/>
              <a:t>Ventilation shall be at a rate of </a:t>
            </a:r>
            <a:r>
              <a:rPr lang="en-US" sz="2200" b="1" dirty="0"/>
              <a:t>NOT LESS THAN </a:t>
            </a:r>
            <a:r>
              <a:rPr lang="en-US" sz="2200" dirty="0"/>
              <a:t>1 cubic foot per minute per square foot of floor area</a:t>
            </a:r>
          </a:p>
          <a:p>
            <a:pPr marL="342900" indent="-342900">
              <a:buFont typeface="+mj-lt"/>
              <a:buAutoNum type="arabicPeriod"/>
            </a:pPr>
            <a:r>
              <a:rPr lang="en-US" sz="2200" dirty="0"/>
              <a:t>Systems shall </a:t>
            </a:r>
            <a:r>
              <a:rPr lang="en-US" sz="2200" b="1" dirty="0">
                <a:highlight>
                  <a:srgbClr val="FF0000"/>
                </a:highlight>
              </a:rPr>
              <a:t>operate continuously </a:t>
            </a:r>
            <a:r>
              <a:rPr lang="en-US" sz="2200" dirty="0"/>
              <a:t>unless alternative designs are approved.</a:t>
            </a:r>
          </a:p>
          <a:p>
            <a:pPr marL="342900" indent="-342900">
              <a:buFont typeface="+mj-lt"/>
              <a:buAutoNum type="arabicPeriod"/>
            </a:pPr>
            <a:r>
              <a:rPr lang="en-US" sz="2200" dirty="0"/>
              <a:t>A </a:t>
            </a:r>
            <a:r>
              <a:rPr lang="en-US" sz="2200" b="1" dirty="0"/>
              <a:t>manual shutoff control </a:t>
            </a:r>
            <a:r>
              <a:rPr lang="en-US" sz="2200" dirty="0"/>
              <a:t>shall be provided outside of the room in a position adjacent to the access door to the room or in an approved location. The switch shall be a break-glass or other approved type and shall be labeled: </a:t>
            </a:r>
            <a:r>
              <a:rPr lang="en-US" sz="2200" b="1" dirty="0"/>
              <a:t>VENTILATION SYSTEM EMERGENCY SHUTOFF</a:t>
            </a:r>
            <a:r>
              <a:rPr lang="en-US" sz="2200" dirty="0"/>
              <a:t>.</a:t>
            </a:r>
          </a:p>
          <a:p>
            <a:pPr marL="342900" indent="-342900">
              <a:buFont typeface="+mj-lt"/>
              <a:buAutoNum type="arabicPeriod"/>
            </a:pPr>
            <a:r>
              <a:rPr lang="en-US" sz="2200" dirty="0"/>
              <a:t>Exhaust ventilation shall be designed to consider the </a:t>
            </a:r>
            <a:r>
              <a:rPr lang="en-US" sz="2200" b="1" dirty="0"/>
              <a:t>density of the potential fumes or vapors </a:t>
            </a:r>
            <a:r>
              <a:rPr lang="en-US" sz="2200" dirty="0"/>
              <a:t>released. </a:t>
            </a:r>
          </a:p>
          <a:p>
            <a:pPr marL="914400" lvl="1" indent="-457200">
              <a:buFont typeface="+mj-lt"/>
              <a:buAutoNum type="arabicPeriod"/>
            </a:pPr>
            <a:r>
              <a:rPr lang="en-US" sz="2200" dirty="0"/>
              <a:t>fumes or vapors heavier than air, exhaust shall be taken from a point </a:t>
            </a:r>
            <a:r>
              <a:rPr lang="en-US" sz="2200" b="1" dirty="0"/>
              <a:t>within 12” of the floor</a:t>
            </a:r>
            <a:r>
              <a:rPr lang="en-US" sz="2200" dirty="0"/>
              <a:t> </a:t>
            </a:r>
          </a:p>
          <a:p>
            <a:pPr marL="914400" lvl="1" indent="-457200">
              <a:buFont typeface="+mj-lt"/>
              <a:buAutoNum type="arabicPeriod"/>
            </a:pPr>
            <a:r>
              <a:rPr lang="en-US" sz="2200" dirty="0"/>
              <a:t>fumes or vapors lighter than air, exhaust shall be taken within 12” of the highest point of the room</a:t>
            </a:r>
          </a:p>
          <a:p>
            <a:pPr marL="457200" indent="-457200">
              <a:buFont typeface="+mj-lt"/>
              <a:buAutoNum type="arabicPeriod"/>
            </a:pPr>
            <a:r>
              <a:rPr lang="en-US" sz="2200" dirty="0"/>
              <a:t>The location of </a:t>
            </a:r>
            <a:r>
              <a:rPr lang="en-US" sz="2200" b="1" dirty="0"/>
              <a:t>BOTH</a:t>
            </a:r>
            <a:r>
              <a:rPr lang="en-US" sz="2200" dirty="0"/>
              <a:t> the exhaust and inlet air openings shall be designed to provide air movement across </a:t>
            </a:r>
            <a:r>
              <a:rPr lang="en-US" sz="2200" b="1" dirty="0"/>
              <a:t>ALL PORTIONS OF THE FLOOR OR ROOM </a:t>
            </a:r>
            <a:r>
              <a:rPr lang="en-US" sz="2200" dirty="0"/>
              <a:t>to prevent the accumulation of vapors</a:t>
            </a:r>
          </a:p>
          <a:p>
            <a:pPr marL="457200" indent="-457200">
              <a:buFont typeface="+mj-lt"/>
              <a:buAutoNum type="arabicPeriod"/>
            </a:pPr>
            <a:r>
              <a:rPr lang="en-US" sz="2200" dirty="0"/>
              <a:t>Exhaust air shall not be recirculated to occupied</a:t>
            </a:r>
          </a:p>
        </p:txBody>
      </p:sp>
    </p:spTree>
    <p:extLst>
      <p:ext uri="{BB962C8B-B14F-4D97-AF65-F5344CB8AC3E}">
        <p14:creationId xmlns:p14="http://schemas.microsoft.com/office/powerpoint/2010/main" val="15514966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5005 </a:t>
            </a:r>
            <a:r>
              <a:rPr lang="en-US" b="1" dirty="0">
                <a:solidFill>
                  <a:srgbClr val="0432FF"/>
                </a:solidFill>
                <a:latin typeface="+mn-lt"/>
              </a:rPr>
              <a:t>USE</a:t>
            </a:r>
            <a:r>
              <a:rPr lang="en-US" b="1" dirty="0">
                <a:latin typeface="+mn-lt"/>
              </a:rPr>
              <a:t>, </a:t>
            </a:r>
            <a:r>
              <a:rPr lang="en-US" b="1" dirty="0">
                <a:solidFill>
                  <a:srgbClr val="FF0000"/>
                </a:solidFill>
                <a:latin typeface="+mn-lt"/>
              </a:rPr>
              <a:t>DISPENSING</a:t>
            </a:r>
            <a:r>
              <a:rPr lang="en-US" b="1" dirty="0">
                <a:latin typeface="+mn-lt"/>
              </a:rPr>
              <a:t> AND </a:t>
            </a:r>
            <a:r>
              <a:rPr lang="en-US" b="1" dirty="0">
                <a:solidFill>
                  <a:srgbClr val="FF40FF"/>
                </a:solidFill>
                <a:latin typeface="+mn-lt"/>
              </a:rPr>
              <a:t>HANDLING</a:t>
            </a:r>
            <a:endParaRPr lang="en-US" b="1" dirty="0">
              <a:latin typeface="+mn-lt"/>
            </a:endParaRPr>
          </a:p>
        </p:txBody>
      </p:sp>
      <p:sp>
        <p:nvSpPr>
          <p:cNvPr id="5" name="Rectangle 4">
            <a:extLst>
              <a:ext uri="{FF2B5EF4-FFF2-40B4-BE49-F238E27FC236}">
                <a16:creationId xmlns:a16="http://schemas.microsoft.com/office/drawing/2014/main" id="{DD377EDB-E293-254C-8DF8-C113279F9218}"/>
              </a:ext>
            </a:extLst>
          </p:cNvPr>
          <p:cNvSpPr/>
          <p:nvPr/>
        </p:nvSpPr>
        <p:spPr>
          <a:xfrm>
            <a:off x="1" y="1430909"/>
            <a:ext cx="12191999" cy="3847207"/>
          </a:xfrm>
          <a:prstGeom prst="rect">
            <a:avLst/>
          </a:prstGeom>
        </p:spPr>
        <p:txBody>
          <a:bodyPr wrap="square">
            <a:spAutoFit/>
          </a:bodyPr>
          <a:lstStyle/>
          <a:p>
            <a:r>
              <a:rPr lang="en-US" sz="3200" dirty="0">
                <a:hlinkClick r:id="rId3"/>
              </a:rPr>
              <a:t>5005.1 General</a:t>
            </a:r>
            <a:endParaRPr lang="en-US" sz="3200" dirty="0"/>
          </a:p>
          <a:p>
            <a:pPr lvl="1"/>
            <a:r>
              <a:rPr lang="en-US" sz="3200" dirty="0">
                <a:solidFill>
                  <a:srgbClr val="0432FF"/>
                </a:solidFill>
              </a:rPr>
              <a:t>Use</a:t>
            </a:r>
            <a:r>
              <a:rPr lang="en-US" sz="3200" dirty="0"/>
              <a:t>, </a:t>
            </a:r>
            <a:r>
              <a:rPr lang="en-US" sz="3200" dirty="0">
                <a:solidFill>
                  <a:srgbClr val="FF0000"/>
                </a:solidFill>
              </a:rPr>
              <a:t>dispensing,</a:t>
            </a:r>
            <a:r>
              <a:rPr lang="en-US" sz="3200" dirty="0"/>
              <a:t> and </a:t>
            </a:r>
            <a:r>
              <a:rPr lang="en-US" sz="3200" dirty="0">
                <a:solidFill>
                  <a:srgbClr val="FF40FF"/>
                </a:solidFill>
              </a:rPr>
              <a:t>handling</a:t>
            </a:r>
            <a:r>
              <a:rPr lang="en-US" sz="3200" dirty="0"/>
              <a:t> of hazardous materials in amounts </a:t>
            </a:r>
            <a:r>
              <a:rPr lang="en-US" sz="3200" b="1" dirty="0">
                <a:solidFill>
                  <a:srgbClr val="FF0000"/>
                </a:solidFill>
              </a:rPr>
              <a:t>EXCEEDING</a:t>
            </a:r>
            <a:r>
              <a:rPr lang="en-US" sz="3200" dirty="0"/>
              <a:t> the MAQ shall be in accordance with Sections 5001, 5003 and </a:t>
            </a:r>
            <a:r>
              <a:rPr lang="en-US" sz="3200" b="1" dirty="0"/>
              <a:t>5005</a:t>
            </a:r>
            <a:r>
              <a:rPr lang="en-US" sz="3200" dirty="0"/>
              <a:t>. </a:t>
            </a:r>
          </a:p>
          <a:p>
            <a:pPr lvl="1"/>
            <a:endParaRPr lang="en-US" sz="1200" dirty="0"/>
          </a:p>
          <a:p>
            <a:pPr lvl="1"/>
            <a:r>
              <a:rPr lang="en-US" sz="3200" dirty="0">
                <a:solidFill>
                  <a:srgbClr val="0432FF"/>
                </a:solidFill>
              </a:rPr>
              <a:t>Use</a:t>
            </a:r>
            <a:r>
              <a:rPr lang="en-US" sz="3200" dirty="0"/>
              <a:t>, </a:t>
            </a:r>
            <a:r>
              <a:rPr lang="en-US" sz="3200" dirty="0">
                <a:solidFill>
                  <a:srgbClr val="FF0000"/>
                </a:solidFill>
              </a:rPr>
              <a:t>dispensing,</a:t>
            </a:r>
            <a:r>
              <a:rPr lang="en-US" sz="3200" dirty="0"/>
              <a:t> and </a:t>
            </a:r>
            <a:r>
              <a:rPr lang="en-US" sz="3200" dirty="0">
                <a:solidFill>
                  <a:srgbClr val="FF40FF"/>
                </a:solidFill>
              </a:rPr>
              <a:t>handling</a:t>
            </a:r>
            <a:r>
              <a:rPr lang="en-US" sz="3200" dirty="0"/>
              <a:t> of hazardous materials in amounts </a:t>
            </a:r>
            <a:r>
              <a:rPr lang="en-US" sz="3200" b="1" dirty="0">
                <a:solidFill>
                  <a:srgbClr val="0432FF"/>
                </a:solidFill>
              </a:rPr>
              <a:t>NOT EXCEEDING </a:t>
            </a:r>
            <a:r>
              <a:rPr lang="en-US" sz="3200" dirty="0"/>
              <a:t>the MAQ shall be in accordance with Sections 5001 and 5003.</a:t>
            </a:r>
          </a:p>
        </p:txBody>
      </p:sp>
      <p:sp>
        <p:nvSpPr>
          <p:cNvPr id="4" name="TextBox 3">
            <a:extLst>
              <a:ext uri="{FF2B5EF4-FFF2-40B4-BE49-F238E27FC236}">
                <a16:creationId xmlns:a16="http://schemas.microsoft.com/office/drawing/2014/main" id="{264587A4-9B16-1E46-9857-EAD5F3D7B629}"/>
              </a:ext>
            </a:extLst>
          </p:cNvPr>
          <p:cNvSpPr txBox="1"/>
          <p:nvPr/>
        </p:nvSpPr>
        <p:spPr>
          <a:xfrm>
            <a:off x="0" y="5626459"/>
            <a:ext cx="7609114" cy="1077218"/>
          </a:xfrm>
          <a:prstGeom prst="rect">
            <a:avLst/>
          </a:prstGeom>
          <a:noFill/>
        </p:spPr>
        <p:txBody>
          <a:bodyPr wrap="square" rtlCol="0">
            <a:spAutoFit/>
          </a:bodyPr>
          <a:lstStyle/>
          <a:p>
            <a:r>
              <a:rPr lang="en-US" sz="3200" dirty="0"/>
              <a:t>Remember… The MAQ for Cl</a:t>
            </a:r>
            <a:r>
              <a:rPr lang="en-US" sz="3200" baseline="-25000" dirty="0"/>
              <a:t>2</a:t>
            </a:r>
            <a:r>
              <a:rPr lang="en-US" sz="3200" dirty="0"/>
              <a:t> is 810 cubic ft, which is one (1) 150-pound cylinder.</a:t>
            </a:r>
          </a:p>
        </p:txBody>
      </p:sp>
      <p:pic>
        <p:nvPicPr>
          <p:cNvPr id="6" name="Picture 5" descr="Diagram&#10;&#10;Description automatically generated">
            <a:extLst>
              <a:ext uri="{FF2B5EF4-FFF2-40B4-BE49-F238E27FC236}">
                <a16:creationId xmlns:a16="http://schemas.microsoft.com/office/drawing/2014/main" id="{38182CE8-F76C-6944-B51C-0747F94ADDF4}"/>
              </a:ext>
            </a:extLst>
          </p:cNvPr>
          <p:cNvPicPr>
            <a:picLocks noChangeAspect="1"/>
          </p:cNvPicPr>
          <p:nvPr/>
        </p:nvPicPr>
        <p:blipFill>
          <a:blip r:embed="rId4"/>
          <a:stretch>
            <a:fillRect/>
          </a:stretch>
        </p:blipFill>
        <p:spPr>
          <a:xfrm>
            <a:off x="8501743" y="4665161"/>
            <a:ext cx="1851479" cy="2198282"/>
          </a:xfrm>
          <a:prstGeom prst="rect">
            <a:avLst/>
          </a:prstGeom>
        </p:spPr>
      </p:pic>
    </p:spTree>
    <p:extLst>
      <p:ext uri="{BB962C8B-B14F-4D97-AF65-F5344CB8AC3E}">
        <p14:creationId xmlns:p14="http://schemas.microsoft.com/office/powerpoint/2010/main" val="1139491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5005 </a:t>
            </a:r>
            <a:r>
              <a:rPr lang="en-US" b="1" dirty="0">
                <a:solidFill>
                  <a:srgbClr val="0432FF"/>
                </a:solidFill>
                <a:latin typeface="+mn-lt"/>
              </a:rPr>
              <a:t>USE</a:t>
            </a:r>
            <a:r>
              <a:rPr lang="en-US" b="1" dirty="0">
                <a:latin typeface="+mn-lt"/>
              </a:rPr>
              <a:t>, </a:t>
            </a:r>
            <a:r>
              <a:rPr lang="en-US" b="1" dirty="0">
                <a:solidFill>
                  <a:srgbClr val="FF0000"/>
                </a:solidFill>
                <a:latin typeface="+mn-lt"/>
              </a:rPr>
              <a:t>DISPENSING</a:t>
            </a:r>
            <a:r>
              <a:rPr lang="en-US" b="1" dirty="0">
                <a:latin typeface="+mn-lt"/>
              </a:rPr>
              <a:t> AND </a:t>
            </a:r>
            <a:r>
              <a:rPr lang="en-US" b="1" dirty="0">
                <a:solidFill>
                  <a:srgbClr val="FF40FF"/>
                </a:solidFill>
                <a:latin typeface="+mn-lt"/>
              </a:rPr>
              <a:t>HANDLING</a:t>
            </a:r>
          </a:p>
        </p:txBody>
      </p:sp>
      <p:sp>
        <p:nvSpPr>
          <p:cNvPr id="5" name="Rectangle 4">
            <a:extLst>
              <a:ext uri="{FF2B5EF4-FFF2-40B4-BE49-F238E27FC236}">
                <a16:creationId xmlns:a16="http://schemas.microsoft.com/office/drawing/2014/main" id="{DD377EDB-E293-254C-8DF8-C113279F9218}"/>
              </a:ext>
            </a:extLst>
          </p:cNvPr>
          <p:cNvSpPr/>
          <p:nvPr/>
        </p:nvSpPr>
        <p:spPr>
          <a:xfrm>
            <a:off x="0" y="1505396"/>
            <a:ext cx="12191999" cy="1815882"/>
          </a:xfrm>
          <a:prstGeom prst="rect">
            <a:avLst/>
          </a:prstGeom>
        </p:spPr>
        <p:txBody>
          <a:bodyPr wrap="square">
            <a:spAutoFit/>
          </a:bodyPr>
          <a:lstStyle/>
          <a:p>
            <a:r>
              <a:rPr lang="en-US" sz="3200" dirty="0">
                <a:hlinkClick r:id="rId3"/>
              </a:rPr>
              <a:t>5005.1.9 Ventilation</a:t>
            </a:r>
            <a:endParaRPr lang="en-US" sz="3200" dirty="0"/>
          </a:p>
          <a:p>
            <a:pPr lvl="1"/>
            <a:r>
              <a:rPr lang="en-US" sz="3200" dirty="0"/>
              <a:t>Indoor dispensing and use areas shall be provided with </a:t>
            </a:r>
            <a:r>
              <a:rPr lang="en-US" sz="3200" b="1" dirty="0"/>
              <a:t>EXHAUST VENTILATION</a:t>
            </a:r>
            <a:r>
              <a:rPr lang="en-US" sz="3200" dirty="0"/>
              <a:t> in accordance with Section 5004.3.</a:t>
            </a:r>
          </a:p>
          <a:p>
            <a:pPr lvl="1"/>
            <a:endParaRPr lang="en-US" sz="1600" dirty="0"/>
          </a:p>
        </p:txBody>
      </p:sp>
    </p:spTree>
    <p:extLst>
      <p:ext uri="{BB962C8B-B14F-4D97-AF65-F5344CB8AC3E}">
        <p14:creationId xmlns:p14="http://schemas.microsoft.com/office/powerpoint/2010/main" val="21834906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50: Hazardous Materials-</a:t>
            </a:r>
            <a:br>
              <a:rPr lang="en-US" b="1" dirty="0">
                <a:latin typeface="+mn-lt"/>
              </a:rPr>
            </a:br>
            <a:r>
              <a:rPr lang="en-US" b="1" dirty="0">
                <a:latin typeface="+mn-lt"/>
              </a:rPr>
              <a:t>SECTION 5005 </a:t>
            </a:r>
            <a:r>
              <a:rPr lang="en-US" b="1" dirty="0">
                <a:solidFill>
                  <a:srgbClr val="0432FF"/>
                </a:solidFill>
                <a:latin typeface="+mn-lt"/>
              </a:rPr>
              <a:t>USE</a:t>
            </a:r>
            <a:r>
              <a:rPr lang="en-US" b="1" dirty="0">
                <a:latin typeface="+mn-lt"/>
              </a:rPr>
              <a:t>, </a:t>
            </a:r>
            <a:r>
              <a:rPr lang="en-US" b="1" dirty="0">
                <a:solidFill>
                  <a:srgbClr val="FF0000"/>
                </a:solidFill>
                <a:latin typeface="+mn-lt"/>
              </a:rPr>
              <a:t>DISPENSING</a:t>
            </a:r>
            <a:r>
              <a:rPr lang="en-US" b="1" dirty="0">
                <a:latin typeface="+mn-lt"/>
              </a:rPr>
              <a:t> AND </a:t>
            </a:r>
            <a:r>
              <a:rPr lang="en-US" b="1" dirty="0">
                <a:solidFill>
                  <a:srgbClr val="FF40FF"/>
                </a:solidFill>
                <a:latin typeface="+mn-lt"/>
              </a:rPr>
              <a:t>HANDLING</a:t>
            </a:r>
            <a:endParaRPr lang="en-US" b="1" dirty="0">
              <a:latin typeface="+mn-lt"/>
            </a:endParaRPr>
          </a:p>
        </p:txBody>
      </p:sp>
      <p:sp>
        <p:nvSpPr>
          <p:cNvPr id="5" name="Rectangle 4">
            <a:extLst>
              <a:ext uri="{FF2B5EF4-FFF2-40B4-BE49-F238E27FC236}">
                <a16:creationId xmlns:a16="http://schemas.microsoft.com/office/drawing/2014/main" id="{DD377EDB-E293-254C-8DF8-C113279F9218}"/>
              </a:ext>
            </a:extLst>
          </p:cNvPr>
          <p:cNvSpPr/>
          <p:nvPr/>
        </p:nvSpPr>
        <p:spPr>
          <a:xfrm>
            <a:off x="1" y="1505396"/>
            <a:ext cx="12191999" cy="4832092"/>
          </a:xfrm>
          <a:prstGeom prst="rect">
            <a:avLst/>
          </a:prstGeom>
        </p:spPr>
        <p:txBody>
          <a:bodyPr wrap="square">
            <a:spAutoFit/>
          </a:bodyPr>
          <a:lstStyle/>
          <a:p>
            <a:r>
              <a:rPr lang="en-US" sz="3200" dirty="0">
                <a:hlinkClick r:id="rId3"/>
              </a:rPr>
              <a:t>5005.2.1.1 Ventilation</a:t>
            </a:r>
            <a:endParaRPr lang="en-US" sz="3200" dirty="0"/>
          </a:p>
          <a:p>
            <a:pPr lvl="1"/>
            <a:r>
              <a:rPr lang="en-US" sz="3200" dirty="0"/>
              <a:t>Where gases, liquids or solids having a </a:t>
            </a:r>
            <a:r>
              <a:rPr lang="en-US" sz="3200" b="1" dirty="0"/>
              <a:t>HAZARD RANKING OF </a:t>
            </a:r>
            <a:r>
              <a:rPr lang="en-US" sz="3200" b="1" dirty="0">
                <a:solidFill>
                  <a:srgbClr val="FF9300"/>
                </a:solidFill>
              </a:rPr>
              <a:t>3</a:t>
            </a:r>
            <a:r>
              <a:rPr lang="en-US" sz="3200" b="1" dirty="0"/>
              <a:t> OR </a:t>
            </a:r>
            <a:r>
              <a:rPr lang="en-US" sz="3200" b="1" dirty="0">
                <a:solidFill>
                  <a:srgbClr val="FF0000"/>
                </a:solidFill>
              </a:rPr>
              <a:t>4</a:t>
            </a:r>
            <a:r>
              <a:rPr lang="en-US" sz="3200" b="1" dirty="0"/>
              <a:t> </a:t>
            </a:r>
            <a:r>
              <a:rPr lang="en-US" sz="3200" dirty="0"/>
              <a:t>in accordance with </a:t>
            </a:r>
            <a:r>
              <a:rPr lang="en-US" sz="3200" b="1" dirty="0">
                <a:solidFill>
                  <a:srgbClr val="FF0000"/>
                </a:solidFill>
              </a:rPr>
              <a:t>NFPA 704 </a:t>
            </a:r>
            <a:r>
              <a:rPr lang="en-US" sz="3200" dirty="0"/>
              <a:t>are </a:t>
            </a:r>
            <a:r>
              <a:rPr lang="en-US" sz="3200" dirty="0">
                <a:solidFill>
                  <a:srgbClr val="FF0000"/>
                </a:solidFill>
              </a:rPr>
              <a:t>dispensed</a:t>
            </a:r>
            <a:r>
              <a:rPr lang="en-US" sz="3200" dirty="0"/>
              <a:t> or </a:t>
            </a:r>
            <a:r>
              <a:rPr lang="en-US" sz="3200" dirty="0">
                <a:solidFill>
                  <a:srgbClr val="0432FF"/>
                </a:solidFill>
              </a:rPr>
              <a:t>used</a:t>
            </a:r>
            <a:r>
              <a:rPr lang="en-US" sz="3200" dirty="0"/>
              <a:t>, </a:t>
            </a:r>
            <a:r>
              <a:rPr lang="en-US" sz="3200" b="1" dirty="0"/>
              <a:t>MECHANICAL EXHAUST VENTILATION</a:t>
            </a:r>
            <a:r>
              <a:rPr lang="en-US" sz="3200" dirty="0"/>
              <a:t> shall be provided to capture gases, fumes, mists or vapors </a:t>
            </a:r>
            <a:r>
              <a:rPr lang="en-US" sz="3200" b="1" u="sng" dirty="0"/>
              <a:t>AT THE POINT OF GENERATION</a:t>
            </a:r>
            <a:r>
              <a:rPr lang="en-US" sz="3200" dirty="0"/>
              <a:t>.</a:t>
            </a:r>
          </a:p>
          <a:p>
            <a:endParaRPr lang="en-US" sz="2000" dirty="0"/>
          </a:p>
          <a:p>
            <a:r>
              <a:rPr lang="en-US" sz="3200" dirty="0">
                <a:hlinkClick r:id="rId4"/>
              </a:rPr>
              <a:t>5005.2.2.1 Ventilation</a:t>
            </a:r>
            <a:endParaRPr lang="en-US" sz="3200" dirty="0"/>
          </a:p>
          <a:p>
            <a:pPr lvl="1"/>
            <a:r>
              <a:rPr lang="en-US" sz="3200" dirty="0"/>
              <a:t>Where </a:t>
            </a:r>
            <a:r>
              <a:rPr lang="en-US" sz="3200" b="1" dirty="0"/>
              <a:t>CLOSED SYSTEMS </a:t>
            </a:r>
            <a:r>
              <a:rPr lang="en-US" sz="3200" dirty="0"/>
              <a:t>are designed to be </a:t>
            </a:r>
            <a:r>
              <a:rPr lang="en-US" sz="3200" b="1" dirty="0"/>
              <a:t>opened as part of normal operations</a:t>
            </a:r>
            <a:r>
              <a:rPr lang="en-US" sz="3200" dirty="0"/>
              <a:t>, ventilation shall be provided in accordance with Section 5005.2.1.1.</a:t>
            </a:r>
          </a:p>
        </p:txBody>
      </p:sp>
    </p:spTree>
    <p:extLst>
      <p:ext uri="{BB962C8B-B14F-4D97-AF65-F5344CB8AC3E}">
        <p14:creationId xmlns:p14="http://schemas.microsoft.com/office/powerpoint/2010/main" val="1969977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DD377EDB-E293-254C-8DF8-C113279F9218}"/>
              </a:ext>
            </a:extLst>
          </p:cNvPr>
          <p:cNvSpPr/>
          <p:nvPr/>
        </p:nvSpPr>
        <p:spPr>
          <a:xfrm>
            <a:off x="1" y="1244132"/>
            <a:ext cx="12191999" cy="5109091"/>
          </a:xfrm>
          <a:prstGeom prst="rect">
            <a:avLst/>
          </a:prstGeom>
        </p:spPr>
        <p:txBody>
          <a:bodyPr wrap="square">
            <a:spAutoFit/>
          </a:bodyPr>
          <a:lstStyle/>
          <a:p>
            <a:r>
              <a:rPr lang="en-US" sz="3200" dirty="0">
                <a:hlinkClick r:id="rId3"/>
              </a:rPr>
              <a:t>6004.1 General</a:t>
            </a:r>
            <a:endParaRPr lang="en-US" sz="3200" dirty="0"/>
          </a:p>
          <a:p>
            <a:pPr lvl="1"/>
            <a:r>
              <a:rPr lang="en-US" sz="2800" dirty="0"/>
              <a:t>The storage and use of highly toxic and </a:t>
            </a:r>
            <a:r>
              <a:rPr lang="en-US" sz="2800" b="1" dirty="0">
                <a:solidFill>
                  <a:srgbClr val="92D050"/>
                </a:solidFill>
              </a:rPr>
              <a:t>TOXIC COMPRESSED GASES </a:t>
            </a:r>
            <a:r>
              <a:rPr lang="en-US" sz="2800" dirty="0"/>
              <a:t>shall comply with this section.</a:t>
            </a:r>
          </a:p>
          <a:p>
            <a:endParaRPr lang="en-US" sz="1000" dirty="0"/>
          </a:p>
          <a:p>
            <a:r>
              <a:rPr lang="en-US" sz="3200" dirty="0">
                <a:hlinkClick r:id="rId4"/>
              </a:rPr>
              <a:t>6004.1.3 Exhausted enclosures</a:t>
            </a:r>
            <a:endParaRPr lang="en-US" sz="3200" dirty="0"/>
          </a:p>
          <a:p>
            <a:pPr lvl="1"/>
            <a:r>
              <a:rPr lang="en-US" sz="2800" b="1" dirty="0"/>
              <a:t>EXHAUSTED ENCLOSURES </a:t>
            </a:r>
            <a:r>
              <a:rPr lang="en-US" sz="2800" dirty="0"/>
              <a:t>containing highly toxic or </a:t>
            </a:r>
            <a:r>
              <a:rPr lang="en-US" sz="2800" b="1" dirty="0">
                <a:solidFill>
                  <a:srgbClr val="92D050"/>
                </a:solidFill>
              </a:rPr>
              <a:t>TOXIC COMPRESSED GASES </a:t>
            </a:r>
            <a:r>
              <a:rPr lang="en-US" sz="2800" dirty="0"/>
              <a:t>shall comply with </a:t>
            </a:r>
            <a:r>
              <a:rPr lang="en-US" sz="2800" dirty="0">
                <a:hlinkClick r:id="rId5"/>
              </a:rPr>
              <a:t>Section 5003.8.5 </a:t>
            </a:r>
            <a:r>
              <a:rPr lang="en-US" sz="2800" dirty="0"/>
              <a:t>and the following requirements: </a:t>
            </a:r>
          </a:p>
          <a:p>
            <a:pPr marL="800100" lvl="1" indent="-342900">
              <a:buFont typeface="+mj-lt"/>
              <a:buAutoNum type="arabicPeriod"/>
            </a:pPr>
            <a:r>
              <a:rPr lang="en-US" sz="2800" dirty="0"/>
              <a:t>The </a:t>
            </a:r>
            <a:r>
              <a:rPr lang="en-US" sz="2800" u="sng" dirty="0"/>
              <a:t>average</a:t>
            </a:r>
            <a:r>
              <a:rPr lang="en-US" sz="2800" dirty="0"/>
              <a:t> ventilation velocity at the face of the enclosure shall be not less than 200 feet per minute with </a:t>
            </a:r>
            <a:r>
              <a:rPr lang="en-US" sz="2800" b="1" dirty="0"/>
              <a:t>NOT LESS THAN </a:t>
            </a:r>
            <a:r>
              <a:rPr lang="en-US" sz="2800" dirty="0"/>
              <a:t>150 feet per minute.</a:t>
            </a:r>
          </a:p>
          <a:p>
            <a:pPr marL="800100" lvl="1" indent="-342900">
              <a:buFont typeface="+mj-lt"/>
              <a:buAutoNum type="arabicPeriod"/>
            </a:pPr>
            <a:r>
              <a:rPr lang="en-US" sz="2800" dirty="0"/>
              <a:t>Exhausted enclosures shall be connected to an </a:t>
            </a:r>
            <a:r>
              <a:rPr lang="en-US" sz="2800" b="1" dirty="0"/>
              <a:t>exhaust system</a:t>
            </a:r>
            <a:r>
              <a:rPr lang="en-US" sz="2800" dirty="0"/>
              <a:t>. </a:t>
            </a:r>
          </a:p>
          <a:p>
            <a:pPr marL="800100" lvl="1" indent="-342900">
              <a:buFont typeface="+mj-lt"/>
              <a:buAutoNum type="arabicPeriod"/>
            </a:pPr>
            <a:r>
              <a:rPr lang="en-US" sz="2800" dirty="0"/>
              <a:t>Exhausted enclosures shall not be used as the sole means of exhaust for any room or area.</a:t>
            </a:r>
            <a:endParaRPr lang="en-US" dirty="0"/>
          </a:p>
        </p:txBody>
      </p:sp>
    </p:spTree>
    <p:extLst>
      <p:ext uri="{BB962C8B-B14F-4D97-AF65-F5344CB8AC3E}">
        <p14:creationId xmlns:p14="http://schemas.microsoft.com/office/powerpoint/2010/main" val="3093502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DD377EDB-E293-254C-8DF8-C113279F9218}"/>
              </a:ext>
            </a:extLst>
          </p:cNvPr>
          <p:cNvSpPr/>
          <p:nvPr/>
        </p:nvSpPr>
        <p:spPr>
          <a:xfrm>
            <a:off x="0" y="1082566"/>
            <a:ext cx="12191999" cy="4247317"/>
          </a:xfrm>
          <a:prstGeom prst="rect">
            <a:avLst/>
          </a:prstGeom>
        </p:spPr>
        <p:txBody>
          <a:bodyPr wrap="square">
            <a:spAutoFit/>
          </a:bodyPr>
          <a:lstStyle/>
          <a:p>
            <a:r>
              <a:rPr lang="en-US" sz="3200" dirty="0"/>
              <a:t>6004.2.1.1 Quantities </a:t>
            </a:r>
            <a:r>
              <a:rPr lang="en-US" sz="3200" b="1" dirty="0">
                <a:solidFill>
                  <a:srgbClr val="0432FF"/>
                </a:solidFill>
              </a:rPr>
              <a:t>NOT EXCEEDING </a:t>
            </a:r>
            <a:r>
              <a:rPr lang="en-US" sz="3200" dirty="0"/>
              <a:t>the MAQ</a:t>
            </a:r>
          </a:p>
          <a:p>
            <a:pPr lvl="1"/>
            <a:r>
              <a:rPr lang="en-US" sz="3200" dirty="0"/>
              <a:t>The </a:t>
            </a:r>
            <a:r>
              <a:rPr lang="en-US" sz="3200" b="1" dirty="0"/>
              <a:t>INDOOR</a:t>
            </a:r>
            <a:r>
              <a:rPr lang="en-US" sz="3200" dirty="0"/>
              <a:t> </a:t>
            </a:r>
            <a:r>
              <a:rPr lang="en-US" sz="3200" b="1" dirty="0"/>
              <a:t>STORAGE OR USE </a:t>
            </a:r>
            <a:r>
              <a:rPr lang="en-US" sz="3200" dirty="0"/>
              <a:t>of highly toxic and </a:t>
            </a:r>
            <a:r>
              <a:rPr lang="en-US" sz="3200" b="1" dirty="0">
                <a:solidFill>
                  <a:srgbClr val="92D050"/>
                </a:solidFill>
              </a:rPr>
              <a:t>TOXIC GASES </a:t>
            </a:r>
            <a:r>
              <a:rPr lang="en-US" sz="3200" dirty="0"/>
              <a:t>in amounts </a:t>
            </a:r>
            <a:r>
              <a:rPr lang="en-US" sz="3200" b="1" dirty="0">
                <a:solidFill>
                  <a:srgbClr val="0432FF"/>
                </a:solidFill>
              </a:rPr>
              <a:t>NOT EXCEEDING</a:t>
            </a:r>
            <a:r>
              <a:rPr lang="en-US" sz="3200" dirty="0"/>
              <a:t> the MAQ shall be in accordance with Sections 5001, 5003, 6001 and 6004.1.</a:t>
            </a:r>
            <a:endParaRPr lang="en-US" dirty="0"/>
          </a:p>
          <a:p>
            <a:endParaRPr lang="en-US" sz="700" dirty="0"/>
          </a:p>
          <a:p>
            <a:r>
              <a:rPr lang="en-US" sz="3200" dirty="0"/>
              <a:t>6004.2.1.2 Quantities </a:t>
            </a:r>
            <a:r>
              <a:rPr lang="en-US" sz="3200" b="1" dirty="0">
                <a:solidFill>
                  <a:srgbClr val="FF0000"/>
                </a:solidFill>
              </a:rPr>
              <a:t>EXCEEDING</a:t>
            </a:r>
            <a:r>
              <a:rPr lang="en-US" sz="3200" dirty="0"/>
              <a:t> the MAQ</a:t>
            </a:r>
          </a:p>
          <a:p>
            <a:pPr lvl="1"/>
            <a:r>
              <a:rPr lang="en-US" sz="3200" dirty="0"/>
              <a:t>The </a:t>
            </a:r>
            <a:r>
              <a:rPr lang="en-US" sz="3200" b="1" dirty="0"/>
              <a:t>INDOOR STORAGE OR USE </a:t>
            </a:r>
            <a:r>
              <a:rPr lang="en-US" sz="3200" dirty="0"/>
              <a:t>of highly toxic and </a:t>
            </a:r>
            <a:r>
              <a:rPr lang="en-US" sz="3200" b="1" dirty="0">
                <a:solidFill>
                  <a:srgbClr val="92D050"/>
                </a:solidFill>
              </a:rPr>
              <a:t>TOXIC GASES </a:t>
            </a:r>
            <a:r>
              <a:rPr lang="en-US" sz="3200" dirty="0"/>
              <a:t>in amounts </a:t>
            </a:r>
            <a:r>
              <a:rPr lang="en-US" sz="3200" b="1" dirty="0">
                <a:solidFill>
                  <a:srgbClr val="FF0000"/>
                </a:solidFill>
              </a:rPr>
              <a:t>EXCEEDING</a:t>
            </a:r>
            <a:r>
              <a:rPr lang="en-US" sz="3200" dirty="0"/>
              <a:t> the MAQ shall be in accordance with Sections 6001, 6004.1, 6004.2 and Chapter 50.</a:t>
            </a:r>
          </a:p>
        </p:txBody>
      </p:sp>
      <p:sp>
        <p:nvSpPr>
          <p:cNvPr id="4" name="TextBox 3">
            <a:extLst>
              <a:ext uri="{FF2B5EF4-FFF2-40B4-BE49-F238E27FC236}">
                <a16:creationId xmlns:a16="http://schemas.microsoft.com/office/drawing/2014/main" id="{91AEB145-A5E5-504C-BC98-5F51B3A32CBD}"/>
              </a:ext>
            </a:extLst>
          </p:cNvPr>
          <p:cNvSpPr txBox="1"/>
          <p:nvPr/>
        </p:nvSpPr>
        <p:spPr>
          <a:xfrm>
            <a:off x="0" y="5626459"/>
            <a:ext cx="7609114" cy="1077218"/>
          </a:xfrm>
          <a:prstGeom prst="rect">
            <a:avLst/>
          </a:prstGeom>
          <a:noFill/>
        </p:spPr>
        <p:txBody>
          <a:bodyPr wrap="square" rtlCol="0">
            <a:spAutoFit/>
          </a:bodyPr>
          <a:lstStyle/>
          <a:p>
            <a:r>
              <a:rPr lang="en-US" sz="3200" dirty="0"/>
              <a:t>Remember… The MAQ for Cl</a:t>
            </a:r>
            <a:r>
              <a:rPr lang="en-US" sz="3200" baseline="-25000" dirty="0"/>
              <a:t>2</a:t>
            </a:r>
            <a:r>
              <a:rPr lang="en-US" sz="3200" dirty="0"/>
              <a:t> is 810 cubic ft, which is one (1) 150-pound cylinder.</a:t>
            </a:r>
          </a:p>
        </p:txBody>
      </p:sp>
      <p:pic>
        <p:nvPicPr>
          <p:cNvPr id="6" name="Picture 5" descr="Diagram&#10;&#10;Description automatically generated">
            <a:extLst>
              <a:ext uri="{FF2B5EF4-FFF2-40B4-BE49-F238E27FC236}">
                <a16:creationId xmlns:a16="http://schemas.microsoft.com/office/drawing/2014/main" id="{CCA8EDF9-3544-724F-BAB0-39EE58DC9B35}"/>
              </a:ext>
            </a:extLst>
          </p:cNvPr>
          <p:cNvPicPr>
            <a:picLocks noChangeAspect="1"/>
          </p:cNvPicPr>
          <p:nvPr/>
        </p:nvPicPr>
        <p:blipFill>
          <a:blip r:embed="rId3"/>
          <a:stretch>
            <a:fillRect/>
          </a:stretch>
        </p:blipFill>
        <p:spPr>
          <a:xfrm>
            <a:off x="8501743" y="4665161"/>
            <a:ext cx="1851479" cy="2198282"/>
          </a:xfrm>
          <a:prstGeom prst="rect">
            <a:avLst/>
          </a:prstGeom>
        </p:spPr>
      </p:pic>
    </p:spTree>
    <p:extLst>
      <p:ext uri="{BB962C8B-B14F-4D97-AF65-F5344CB8AC3E}">
        <p14:creationId xmlns:p14="http://schemas.microsoft.com/office/powerpoint/2010/main" val="41268880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DD377EDB-E293-254C-8DF8-C113279F9218}"/>
              </a:ext>
            </a:extLst>
          </p:cNvPr>
          <p:cNvSpPr/>
          <p:nvPr/>
        </p:nvSpPr>
        <p:spPr>
          <a:xfrm>
            <a:off x="1" y="1211477"/>
            <a:ext cx="12191999" cy="5716950"/>
          </a:xfrm>
          <a:prstGeom prst="rect">
            <a:avLst/>
          </a:prstGeom>
        </p:spPr>
        <p:txBody>
          <a:bodyPr wrap="square">
            <a:spAutoFit/>
          </a:bodyPr>
          <a:lstStyle/>
          <a:p>
            <a:r>
              <a:rPr lang="en-US" sz="3200" dirty="0">
                <a:hlinkClick r:id="rId3"/>
              </a:rPr>
              <a:t>6004.2.2.1 Cylinder </a:t>
            </a:r>
            <a:r>
              <a:rPr lang="en-US" sz="3200" dirty="0">
                <a:hlinkClick r:id="rId4"/>
              </a:rPr>
              <a:t>and</a:t>
            </a:r>
            <a:r>
              <a:rPr lang="en-US" sz="3200" dirty="0">
                <a:hlinkClick r:id="rId3"/>
              </a:rPr>
              <a:t> tank location</a:t>
            </a:r>
            <a:endParaRPr lang="en-US" sz="3200" dirty="0"/>
          </a:p>
          <a:p>
            <a:endParaRPr lang="en-US" sz="3200" dirty="0"/>
          </a:p>
          <a:p>
            <a:pPr lvl="1"/>
            <a:endParaRPr lang="en-US" sz="1050" b="1" dirty="0">
              <a:solidFill>
                <a:srgbClr val="FF0000"/>
              </a:solidFill>
            </a:endParaRPr>
          </a:p>
          <a:p>
            <a:endParaRPr lang="en-US" sz="900" dirty="0"/>
          </a:p>
          <a:p>
            <a:endParaRPr lang="en-US" sz="3200" dirty="0">
              <a:hlinkClick r:id="rId5"/>
            </a:endParaRPr>
          </a:p>
          <a:p>
            <a:endParaRPr lang="en-US" sz="3200" dirty="0">
              <a:hlinkClick r:id="rId5"/>
            </a:endParaRPr>
          </a:p>
          <a:p>
            <a:endParaRPr lang="en-US" sz="3200" dirty="0">
              <a:hlinkClick r:id="rId5"/>
            </a:endParaRPr>
          </a:p>
          <a:p>
            <a:endParaRPr lang="en-US" dirty="0">
              <a:hlinkClick r:id="rId5"/>
            </a:endParaRPr>
          </a:p>
          <a:p>
            <a:endParaRPr lang="en-US" sz="1200" dirty="0">
              <a:hlinkClick r:id="rId5"/>
            </a:endParaRPr>
          </a:p>
          <a:p>
            <a:r>
              <a:rPr lang="en-US" sz="3200" dirty="0">
                <a:hlinkClick r:id="rId5"/>
              </a:rPr>
              <a:t>6004.2.2.2 Ventilated areas</a:t>
            </a:r>
            <a:endParaRPr lang="en-US" sz="3200" dirty="0"/>
          </a:p>
          <a:p>
            <a:r>
              <a:rPr lang="en-US" sz="3200" dirty="0"/>
              <a:t>The room or area in which </a:t>
            </a:r>
            <a:r>
              <a:rPr lang="en-US" sz="3200" dirty="0">
                <a:solidFill>
                  <a:srgbClr val="0432FF"/>
                </a:solidFill>
              </a:rPr>
              <a:t>GAS CABINETS </a:t>
            </a:r>
            <a:r>
              <a:rPr lang="en-US" sz="3200" dirty="0"/>
              <a:t>or </a:t>
            </a:r>
            <a:r>
              <a:rPr lang="en-US" sz="3200" dirty="0">
                <a:solidFill>
                  <a:srgbClr val="FFC000"/>
                </a:solidFill>
              </a:rPr>
              <a:t>EXHAUSTED ENCLOSURES </a:t>
            </a:r>
            <a:r>
              <a:rPr lang="en-US" sz="3200" dirty="0"/>
              <a:t>are located shall be provided with </a:t>
            </a:r>
            <a:r>
              <a:rPr lang="en-US" sz="3200" b="1" dirty="0"/>
              <a:t>EXHAUST VENTILATION</a:t>
            </a:r>
            <a:r>
              <a:rPr lang="en-US" sz="3200" dirty="0"/>
              <a:t>. </a:t>
            </a:r>
          </a:p>
          <a:p>
            <a:pPr lvl="2"/>
            <a:r>
              <a:rPr lang="en-US" sz="2800" dirty="0"/>
              <a:t>Gas cabinets or exhausted enclosures </a:t>
            </a:r>
            <a:r>
              <a:rPr lang="en-US" sz="2800" b="1" dirty="0"/>
              <a:t>shall not be used </a:t>
            </a:r>
          </a:p>
          <a:p>
            <a:pPr lvl="2"/>
            <a:r>
              <a:rPr lang="en-US" sz="2800" b="1" dirty="0"/>
              <a:t>as the sole means</a:t>
            </a:r>
            <a:r>
              <a:rPr lang="en-US" sz="2800" dirty="0"/>
              <a:t> of exhaust for any room or area.</a:t>
            </a:r>
            <a:endParaRPr lang="en-US" sz="1600" dirty="0"/>
          </a:p>
        </p:txBody>
      </p:sp>
      <p:graphicFrame>
        <p:nvGraphicFramePr>
          <p:cNvPr id="3" name="Table 3">
            <a:extLst>
              <a:ext uri="{FF2B5EF4-FFF2-40B4-BE49-F238E27FC236}">
                <a16:creationId xmlns:a16="http://schemas.microsoft.com/office/drawing/2014/main" id="{6F653906-EBE2-244E-930B-672E764903E9}"/>
              </a:ext>
            </a:extLst>
          </p:cNvPr>
          <p:cNvGraphicFramePr>
            <a:graphicFrameLocks noGrp="1"/>
          </p:cNvGraphicFramePr>
          <p:nvPr>
            <p:extLst>
              <p:ext uri="{D42A27DB-BD31-4B8C-83A1-F6EECF244321}">
                <p14:modId xmlns:p14="http://schemas.microsoft.com/office/powerpoint/2010/main" val="888471972"/>
              </p:ext>
            </p:extLst>
          </p:nvPr>
        </p:nvGraphicFramePr>
        <p:xfrm>
          <a:off x="185056" y="1786466"/>
          <a:ext cx="11778343" cy="2316480"/>
        </p:xfrm>
        <a:graphic>
          <a:graphicData uri="http://schemas.openxmlformats.org/drawingml/2006/table">
            <a:tbl>
              <a:tblPr firstRow="1" bandRow="1">
                <a:tableStyleId>{616DA210-FB5B-4158-B5E0-FEB733F419BA}</a:tableStyleId>
              </a:tblPr>
              <a:tblGrid>
                <a:gridCol w="4528458">
                  <a:extLst>
                    <a:ext uri="{9D8B030D-6E8A-4147-A177-3AD203B41FA5}">
                      <a16:colId xmlns:a16="http://schemas.microsoft.com/office/drawing/2014/main" val="3669270693"/>
                    </a:ext>
                  </a:extLst>
                </a:gridCol>
                <a:gridCol w="7249885">
                  <a:extLst>
                    <a:ext uri="{9D8B030D-6E8A-4147-A177-3AD203B41FA5}">
                      <a16:colId xmlns:a16="http://schemas.microsoft.com/office/drawing/2014/main" val="3162704562"/>
                    </a:ext>
                  </a:extLst>
                </a:gridCol>
              </a:tblGrid>
              <a:tr h="370840">
                <a:tc>
                  <a:txBody>
                    <a:bodyPr/>
                    <a:lstStyle/>
                    <a:p>
                      <a:pPr marL="0" lvl="0" indent="0">
                        <a:buFont typeface="Arial" panose="020B0604020202020204" pitchFamily="34" charset="0"/>
                        <a:buNone/>
                      </a:pPr>
                      <a:r>
                        <a:rPr lang="en-US" sz="3200" b="1" u="none" dirty="0">
                          <a:solidFill>
                            <a:srgbClr val="FF40FF"/>
                          </a:solidFill>
                        </a:rPr>
                        <a:t>CYLINDERS</a:t>
                      </a:r>
                      <a:r>
                        <a:rPr lang="en-US" sz="2400" b="1" dirty="0">
                          <a:solidFill>
                            <a:srgbClr val="FF40FF"/>
                          </a:solidFill>
                        </a:rPr>
                        <a:t> </a:t>
                      </a:r>
                      <a:r>
                        <a:rPr lang="en-US" sz="2400" dirty="0"/>
                        <a:t>shall be located within: </a:t>
                      </a:r>
                    </a:p>
                  </a:txBody>
                  <a:tcPr/>
                </a:tc>
                <a:tc>
                  <a:txBody>
                    <a:bodyPr/>
                    <a:lstStyle/>
                    <a:p>
                      <a:pPr marL="0" lvl="0" indent="0">
                        <a:buFont typeface="Arial" panose="020B0604020202020204" pitchFamily="34" charset="0"/>
                        <a:buNone/>
                      </a:pPr>
                      <a:r>
                        <a:rPr lang="en-US" sz="3200" b="1" dirty="0">
                          <a:solidFill>
                            <a:srgbClr val="FF0000"/>
                          </a:solidFill>
                        </a:rPr>
                        <a:t>PORTABLE</a:t>
                      </a:r>
                      <a:r>
                        <a:rPr lang="en-US" sz="2400" b="1" dirty="0">
                          <a:solidFill>
                            <a:srgbClr val="FF0000"/>
                          </a:solidFill>
                        </a:rPr>
                        <a:t> </a:t>
                      </a:r>
                      <a:r>
                        <a:rPr lang="en-US" sz="2400" dirty="0"/>
                        <a:t>and</a:t>
                      </a:r>
                      <a:r>
                        <a:rPr lang="en-US" sz="2400" b="1" dirty="0">
                          <a:solidFill>
                            <a:srgbClr val="FF0000"/>
                          </a:solidFill>
                        </a:rPr>
                        <a:t> </a:t>
                      </a:r>
                      <a:r>
                        <a:rPr lang="en-US" sz="3200" b="1" dirty="0">
                          <a:solidFill>
                            <a:srgbClr val="FF0000"/>
                          </a:solidFill>
                        </a:rPr>
                        <a:t>STATIONARY TANKS </a:t>
                      </a:r>
                      <a:r>
                        <a:rPr lang="en-US" sz="2400" dirty="0"/>
                        <a:t>shall be located within: </a:t>
                      </a:r>
                    </a:p>
                  </a:txBody>
                  <a:tcPr/>
                </a:tc>
                <a:extLst>
                  <a:ext uri="{0D108BD9-81ED-4DB2-BD59-A6C34878D82A}">
                    <a16:rowId xmlns:a16="http://schemas.microsoft.com/office/drawing/2014/main" val="2842361656"/>
                  </a:ext>
                </a:extLst>
              </a:tr>
              <a:tr h="370840">
                <a:tc>
                  <a:txBody>
                    <a:bodyPr/>
                    <a:lstStyle/>
                    <a:p>
                      <a:r>
                        <a:rPr lang="en-US" sz="2400" b="1" dirty="0">
                          <a:solidFill>
                            <a:srgbClr val="0432FF"/>
                          </a:solidFill>
                        </a:rPr>
                        <a:t>GAS CABINETS</a:t>
                      </a:r>
                      <a:endParaRPr lang="en-US" sz="2400" dirty="0"/>
                    </a:p>
                  </a:txBody>
                  <a:tcPr/>
                </a:tc>
                <a:tc>
                  <a:txBody>
                    <a:bodyPr/>
                    <a:lstStyle/>
                    <a:p>
                      <a:r>
                        <a:rPr lang="en-US" sz="2400" dirty="0"/>
                        <a:t>------------------------</a:t>
                      </a:r>
                    </a:p>
                  </a:txBody>
                  <a:tcPr/>
                </a:tc>
                <a:extLst>
                  <a:ext uri="{0D108BD9-81ED-4DB2-BD59-A6C34878D82A}">
                    <a16:rowId xmlns:a16="http://schemas.microsoft.com/office/drawing/2014/main" val="1766748025"/>
                  </a:ext>
                </a:extLst>
              </a:tr>
              <a:tr h="370840">
                <a:tc>
                  <a:txBody>
                    <a:bodyPr/>
                    <a:lstStyle/>
                    <a:p>
                      <a:r>
                        <a:rPr lang="en-US" sz="2400" b="1" dirty="0">
                          <a:solidFill>
                            <a:srgbClr val="FFC000"/>
                          </a:solidFill>
                        </a:rPr>
                        <a:t>EXHAUSTED ENCLOSURES</a:t>
                      </a:r>
                      <a:endParaRPr lang="en-US" sz="2400" dirty="0"/>
                    </a:p>
                  </a:txBody>
                  <a:tcPr/>
                </a:tc>
                <a:tc>
                  <a:txBody>
                    <a:bodyPr/>
                    <a:lstStyle/>
                    <a:p>
                      <a:r>
                        <a:rPr lang="en-US" sz="2400" b="1" dirty="0">
                          <a:solidFill>
                            <a:srgbClr val="FFC000"/>
                          </a:solidFill>
                        </a:rPr>
                        <a:t>EXHAUSTED ENCLOSURES</a:t>
                      </a:r>
                      <a:endParaRPr lang="en-US" sz="2400" dirty="0"/>
                    </a:p>
                  </a:txBody>
                  <a:tcPr/>
                </a:tc>
                <a:extLst>
                  <a:ext uri="{0D108BD9-81ED-4DB2-BD59-A6C34878D82A}">
                    <a16:rowId xmlns:a16="http://schemas.microsoft.com/office/drawing/2014/main" val="378809851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0B050"/>
                          </a:solidFill>
                        </a:rPr>
                        <a:t>GAS ROOMS</a:t>
                      </a:r>
                      <a:endParaRPr lang="en-US" sz="2400" dirty="0">
                        <a:solidFill>
                          <a:srgbClr val="00B05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0B050"/>
                          </a:solidFill>
                        </a:rPr>
                        <a:t>GAS ROOMS</a:t>
                      </a:r>
                      <a:endParaRPr lang="en-US" sz="2400" dirty="0">
                        <a:solidFill>
                          <a:srgbClr val="00B050"/>
                        </a:solidFill>
                      </a:endParaRPr>
                    </a:p>
                  </a:txBody>
                  <a:tcPr/>
                </a:tc>
                <a:extLst>
                  <a:ext uri="{0D108BD9-81ED-4DB2-BD59-A6C34878D82A}">
                    <a16:rowId xmlns:a16="http://schemas.microsoft.com/office/drawing/2014/main" val="995526995"/>
                  </a:ext>
                </a:extLst>
              </a:tr>
            </a:tbl>
          </a:graphicData>
        </a:graphic>
      </p:graphicFrame>
    </p:spTree>
    <p:extLst>
      <p:ext uri="{BB962C8B-B14F-4D97-AF65-F5344CB8AC3E}">
        <p14:creationId xmlns:p14="http://schemas.microsoft.com/office/powerpoint/2010/main" val="27161085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DD377EDB-E293-254C-8DF8-C113279F9218}"/>
              </a:ext>
            </a:extLst>
          </p:cNvPr>
          <p:cNvSpPr/>
          <p:nvPr/>
        </p:nvSpPr>
        <p:spPr>
          <a:xfrm>
            <a:off x="0" y="1799308"/>
            <a:ext cx="12191999" cy="4308872"/>
          </a:xfrm>
          <a:prstGeom prst="rect">
            <a:avLst/>
          </a:prstGeom>
        </p:spPr>
        <p:txBody>
          <a:bodyPr wrap="square">
            <a:spAutoFit/>
          </a:bodyPr>
          <a:lstStyle/>
          <a:p>
            <a:r>
              <a:rPr lang="en-US" sz="3200" dirty="0">
                <a:hlinkClick r:id="rId3"/>
              </a:rPr>
              <a:t>6004.2.2.6 Gas rooms</a:t>
            </a:r>
            <a:endParaRPr lang="en-US" sz="3200" dirty="0"/>
          </a:p>
          <a:p>
            <a:pPr lvl="1"/>
            <a:r>
              <a:rPr lang="en-US" sz="3200" b="1" dirty="0">
                <a:solidFill>
                  <a:srgbClr val="00B050"/>
                </a:solidFill>
              </a:rPr>
              <a:t>GAS ROOMS </a:t>
            </a:r>
            <a:r>
              <a:rPr lang="en-US" sz="3200" dirty="0"/>
              <a:t>shall comply with Section 5003.8.4 and </a:t>
            </a:r>
            <a:r>
              <a:rPr lang="en-US" sz="3200" b="1" dirty="0"/>
              <a:t>BOTH</a:t>
            </a:r>
            <a:r>
              <a:rPr lang="en-US" sz="3200" dirty="0"/>
              <a:t> of the following requirements:</a:t>
            </a:r>
          </a:p>
          <a:p>
            <a:pPr marL="971550" lvl="1" indent="-514350">
              <a:buFont typeface="+mj-lt"/>
              <a:buAutoNum type="arabicPeriod"/>
            </a:pPr>
            <a:r>
              <a:rPr lang="en-US" sz="3200" dirty="0"/>
              <a:t>The EXHAUST VENTILATION from </a:t>
            </a:r>
            <a:r>
              <a:rPr lang="en-US" sz="3200" b="1" dirty="0">
                <a:solidFill>
                  <a:srgbClr val="00B050"/>
                </a:solidFill>
              </a:rPr>
              <a:t>gas rooms </a:t>
            </a:r>
            <a:r>
              <a:rPr lang="en-US" sz="3200" dirty="0"/>
              <a:t>shall be directed to an </a:t>
            </a:r>
            <a:r>
              <a:rPr lang="en-US" sz="3200" b="1" dirty="0"/>
              <a:t>EXHAUST SYSTEM</a:t>
            </a:r>
            <a:r>
              <a:rPr lang="en-US" sz="3200" dirty="0"/>
              <a:t>.</a:t>
            </a:r>
          </a:p>
          <a:p>
            <a:pPr marL="971550" lvl="1" indent="-514350">
              <a:buFont typeface="+mj-lt"/>
              <a:buAutoNum type="arabicPeriod"/>
            </a:pPr>
            <a:r>
              <a:rPr lang="en-US" sz="3200" b="1" dirty="0">
                <a:solidFill>
                  <a:srgbClr val="00B050"/>
                </a:solidFill>
              </a:rPr>
              <a:t>GAS ROOMS </a:t>
            </a:r>
            <a:r>
              <a:rPr lang="en-US" sz="3200" dirty="0"/>
              <a:t>shall be equipped with an approved automatic sprinkler system. Alternative fire-extinguishing systems shall not be used.</a:t>
            </a:r>
          </a:p>
          <a:p>
            <a:endParaRPr lang="en-US" dirty="0"/>
          </a:p>
        </p:txBody>
      </p:sp>
    </p:spTree>
    <p:extLst>
      <p:ext uri="{BB962C8B-B14F-4D97-AF65-F5344CB8AC3E}">
        <p14:creationId xmlns:p14="http://schemas.microsoft.com/office/powerpoint/2010/main" val="27200659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DD377EDB-E293-254C-8DF8-C113279F9218}"/>
              </a:ext>
            </a:extLst>
          </p:cNvPr>
          <p:cNvSpPr/>
          <p:nvPr/>
        </p:nvSpPr>
        <p:spPr>
          <a:xfrm>
            <a:off x="1" y="1309451"/>
            <a:ext cx="12191999" cy="5509200"/>
          </a:xfrm>
          <a:prstGeom prst="rect">
            <a:avLst/>
          </a:prstGeom>
        </p:spPr>
        <p:txBody>
          <a:bodyPr wrap="square">
            <a:spAutoFit/>
          </a:bodyPr>
          <a:lstStyle/>
          <a:p>
            <a:r>
              <a:rPr lang="en-US" sz="3200" dirty="0">
                <a:hlinkClick r:id="rId3"/>
              </a:rPr>
              <a:t>6004.2.2.7 Treatment systems </a:t>
            </a:r>
            <a:endParaRPr lang="en-US" sz="3200" dirty="0"/>
          </a:p>
          <a:p>
            <a:pPr lvl="1"/>
            <a:r>
              <a:rPr lang="en-US" sz="3200" dirty="0"/>
              <a:t>The </a:t>
            </a:r>
            <a:r>
              <a:rPr lang="en-US" sz="3200" b="1" dirty="0"/>
              <a:t>EXHAUST VENTILATION </a:t>
            </a:r>
            <a:r>
              <a:rPr lang="en-US" sz="3200" dirty="0"/>
              <a:t>from </a:t>
            </a:r>
            <a:r>
              <a:rPr lang="en-US" sz="3200" b="1" dirty="0">
                <a:solidFill>
                  <a:srgbClr val="0432FF"/>
                </a:solidFill>
              </a:rPr>
              <a:t>gas cabinets</a:t>
            </a:r>
            <a:r>
              <a:rPr lang="en-US" sz="3200" dirty="0"/>
              <a:t>, </a:t>
            </a:r>
            <a:r>
              <a:rPr lang="en-US" sz="3200" b="1" dirty="0">
                <a:solidFill>
                  <a:srgbClr val="FFC000"/>
                </a:solidFill>
              </a:rPr>
              <a:t>exhausted enclosures, </a:t>
            </a:r>
            <a:r>
              <a:rPr lang="en-US" sz="3200" dirty="0"/>
              <a:t>and </a:t>
            </a:r>
            <a:r>
              <a:rPr lang="en-US" sz="3200" b="1" dirty="0">
                <a:solidFill>
                  <a:srgbClr val="00B050"/>
                </a:solidFill>
              </a:rPr>
              <a:t>gas rooms</a:t>
            </a:r>
            <a:r>
              <a:rPr lang="en-US" sz="3200" dirty="0"/>
              <a:t>, and </a:t>
            </a:r>
            <a:r>
              <a:rPr lang="en-US" sz="3200" b="1" dirty="0"/>
              <a:t>local exhaust systems </a:t>
            </a:r>
            <a:r>
              <a:rPr lang="en-US" sz="3200" dirty="0"/>
              <a:t>required in Sections 6004.2.2.4 and 6004.2.2.5 </a:t>
            </a:r>
            <a:r>
              <a:rPr lang="en-US" sz="3200" b="1" dirty="0">
                <a:solidFill>
                  <a:srgbClr val="FF40FF"/>
                </a:solidFill>
              </a:rPr>
              <a:t>SHALL BE DIRECTED TO A </a:t>
            </a:r>
            <a:r>
              <a:rPr lang="en-US" sz="3200" b="1" dirty="0">
                <a:solidFill>
                  <a:srgbClr val="FF40FF"/>
                </a:solidFill>
                <a:highlight>
                  <a:srgbClr val="00FFFF"/>
                </a:highlight>
              </a:rPr>
              <a:t>TREATMENT SYSTEM</a:t>
            </a:r>
            <a:r>
              <a:rPr lang="en-US" sz="3200" dirty="0"/>
              <a:t>. </a:t>
            </a:r>
          </a:p>
          <a:p>
            <a:pPr lvl="1"/>
            <a:endParaRPr lang="en-US" sz="1600" dirty="0"/>
          </a:p>
          <a:p>
            <a:pPr lvl="1"/>
            <a:r>
              <a:rPr lang="en-US" sz="3200" dirty="0"/>
              <a:t>The </a:t>
            </a:r>
            <a:r>
              <a:rPr lang="en-US" sz="3200" dirty="0">
                <a:solidFill>
                  <a:srgbClr val="FF40FF"/>
                </a:solidFill>
                <a:highlight>
                  <a:srgbClr val="00FFFF"/>
                </a:highlight>
              </a:rPr>
              <a:t>treatment system </a:t>
            </a:r>
            <a:r>
              <a:rPr lang="en-US" sz="3200" dirty="0"/>
              <a:t>shall be utilized to handle the </a:t>
            </a:r>
            <a:r>
              <a:rPr lang="en-US" sz="3200" u="sng" dirty="0"/>
              <a:t>accidental release of gas</a:t>
            </a:r>
            <a:r>
              <a:rPr lang="en-US" sz="3200" dirty="0"/>
              <a:t> and to </a:t>
            </a:r>
            <a:r>
              <a:rPr lang="en-US" sz="3200" u="sng" dirty="0"/>
              <a:t>process exhaust ventilation</a:t>
            </a:r>
            <a:r>
              <a:rPr lang="en-US" sz="3200" dirty="0"/>
              <a:t>. </a:t>
            </a:r>
          </a:p>
          <a:p>
            <a:pPr lvl="1"/>
            <a:endParaRPr lang="en-US" sz="1600" dirty="0"/>
          </a:p>
          <a:p>
            <a:pPr lvl="1"/>
            <a:r>
              <a:rPr lang="en-US" sz="3200" dirty="0"/>
              <a:t>The </a:t>
            </a:r>
            <a:r>
              <a:rPr lang="en-US" sz="3200" dirty="0">
                <a:solidFill>
                  <a:srgbClr val="FF40FF"/>
                </a:solidFill>
                <a:highlight>
                  <a:srgbClr val="00FFFF"/>
                </a:highlight>
              </a:rPr>
              <a:t>treatment system </a:t>
            </a:r>
            <a:r>
              <a:rPr lang="en-US" sz="3200" dirty="0"/>
              <a:t>shall be designed in accordance with Sections</a:t>
            </a:r>
          </a:p>
          <a:p>
            <a:pPr lvl="1"/>
            <a:r>
              <a:rPr lang="en-US" sz="3200" dirty="0"/>
              <a:t>6004.2.2.7.1 through 6004.2.2.7.5 and </a:t>
            </a:r>
            <a:r>
              <a:rPr lang="en-US" sz="3200" dirty="0">
                <a:hlinkClick r:id="rId4"/>
              </a:rPr>
              <a:t>Section 510 – Hazardous Exhaust Systems of the IMC</a:t>
            </a:r>
            <a:r>
              <a:rPr lang="en-US" sz="3200" dirty="0"/>
              <a:t>.</a:t>
            </a:r>
            <a:endParaRPr lang="en-US" dirty="0"/>
          </a:p>
        </p:txBody>
      </p:sp>
    </p:spTree>
    <p:extLst>
      <p:ext uri="{BB962C8B-B14F-4D97-AF65-F5344CB8AC3E}">
        <p14:creationId xmlns:p14="http://schemas.microsoft.com/office/powerpoint/2010/main" val="37855826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0"/>
            <a:ext cx="12191998" cy="1082566"/>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DD377EDB-E293-254C-8DF8-C113279F9218}"/>
              </a:ext>
            </a:extLst>
          </p:cNvPr>
          <p:cNvSpPr/>
          <p:nvPr/>
        </p:nvSpPr>
        <p:spPr>
          <a:xfrm>
            <a:off x="-1" y="1082566"/>
            <a:ext cx="10493829" cy="5647700"/>
          </a:xfrm>
          <a:prstGeom prst="rect">
            <a:avLst/>
          </a:prstGeom>
        </p:spPr>
        <p:txBody>
          <a:bodyPr wrap="square">
            <a:spAutoFit/>
          </a:bodyPr>
          <a:lstStyle/>
          <a:p>
            <a:r>
              <a:rPr lang="en-US" sz="3200" b="1" dirty="0">
                <a:solidFill>
                  <a:srgbClr val="FF0000"/>
                </a:solidFill>
              </a:rPr>
              <a:t>Exceptions to </a:t>
            </a:r>
            <a:r>
              <a:rPr lang="en-US" sz="3200" b="1" dirty="0">
                <a:solidFill>
                  <a:srgbClr val="FF40FF"/>
                </a:solidFill>
                <a:highlight>
                  <a:srgbClr val="00FFFF"/>
                </a:highlight>
              </a:rPr>
              <a:t>treatment systems</a:t>
            </a:r>
            <a:r>
              <a:rPr lang="en-US" sz="3200" b="1" dirty="0">
                <a:solidFill>
                  <a:srgbClr val="FF0000"/>
                </a:solidFill>
              </a:rPr>
              <a:t>:</a:t>
            </a:r>
          </a:p>
          <a:p>
            <a:pPr marL="457200" indent="-457200">
              <a:buFont typeface="+mj-lt"/>
              <a:buAutoNum type="arabicPeriod"/>
            </a:pPr>
            <a:r>
              <a:rPr lang="en-US" sz="3200" dirty="0"/>
              <a:t>Highly toxic and </a:t>
            </a:r>
            <a:r>
              <a:rPr lang="en-US" sz="3200" b="1" dirty="0">
                <a:solidFill>
                  <a:srgbClr val="92D050"/>
                </a:solidFill>
              </a:rPr>
              <a:t>TOXIC GASES</a:t>
            </a:r>
            <a:r>
              <a:rPr lang="en-US" sz="3200" dirty="0"/>
              <a:t>—</a:t>
            </a:r>
            <a:r>
              <a:rPr lang="en-US" sz="3200" b="1" dirty="0">
                <a:solidFill>
                  <a:srgbClr val="0432FF"/>
                </a:solidFill>
              </a:rPr>
              <a:t>STORAGE</a:t>
            </a:r>
          </a:p>
          <a:p>
            <a:pPr lvl="1"/>
            <a:r>
              <a:rPr lang="en-US" sz="3200" dirty="0"/>
              <a:t>A treatment system is </a:t>
            </a:r>
            <a:r>
              <a:rPr lang="en-US" sz="3200" b="1" u="sng" dirty="0">
                <a:solidFill>
                  <a:srgbClr val="FF0000"/>
                </a:solidFill>
              </a:rPr>
              <a:t>NOT</a:t>
            </a:r>
            <a:r>
              <a:rPr lang="en-US" sz="3200" dirty="0"/>
              <a:t> required for cylinders, </a:t>
            </a:r>
          </a:p>
          <a:p>
            <a:pPr lvl="1"/>
            <a:r>
              <a:rPr lang="en-US" sz="3200" dirty="0"/>
              <a:t>containers and tanks in </a:t>
            </a:r>
            <a:r>
              <a:rPr lang="en-US" sz="3200" b="1" dirty="0">
                <a:solidFill>
                  <a:srgbClr val="0432FF"/>
                </a:solidFill>
              </a:rPr>
              <a:t>storage</a:t>
            </a:r>
            <a:r>
              <a:rPr lang="en-US" sz="3200" dirty="0"/>
              <a:t> where </a:t>
            </a:r>
            <a:r>
              <a:rPr lang="en-US" sz="3200" b="1" u="sng" dirty="0"/>
              <a:t>ALL</a:t>
            </a:r>
            <a:r>
              <a:rPr lang="en-US" sz="3200" dirty="0"/>
              <a:t> the </a:t>
            </a:r>
          </a:p>
          <a:p>
            <a:pPr lvl="1"/>
            <a:r>
              <a:rPr lang="en-US" sz="3200" dirty="0"/>
              <a:t>following controls are provided:</a:t>
            </a:r>
          </a:p>
          <a:p>
            <a:pPr marL="914400" lvl="1" indent="-457200">
              <a:buFont typeface="+mj-lt"/>
              <a:buAutoNum type="arabicPeriod"/>
            </a:pPr>
            <a:r>
              <a:rPr lang="en-US" sz="3200" dirty="0"/>
              <a:t>Valve outlets are equipped with </a:t>
            </a:r>
            <a:r>
              <a:rPr lang="en-US" sz="3200" b="1" dirty="0"/>
              <a:t>gas-tight    </a:t>
            </a:r>
          </a:p>
          <a:p>
            <a:pPr lvl="1"/>
            <a:r>
              <a:rPr lang="en-US" sz="3200" b="1" dirty="0"/>
              <a:t>	outlet plugs or caps</a:t>
            </a:r>
            <a:endParaRPr lang="en-US" sz="3200" dirty="0"/>
          </a:p>
          <a:p>
            <a:pPr marL="971550" lvl="1" indent="-514350">
              <a:buFont typeface="+mj-lt"/>
              <a:buAutoNum type="arabicPeriod" startAt="2"/>
            </a:pPr>
            <a:r>
              <a:rPr lang="en-US" sz="3200" b="1" dirty="0"/>
              <a:t>Handwheel-operated valves </a:t>
            </a:r>
            <a:r>
              <a:rPr lang="en-US" sz="3200" dirty="0"/>
              <a:t>have handles </a:t>
            </a:r>
          </a:p>
          <a:p>
            <a:pPr lvl="1"/>
            <a:r>
              <a:rPr lang="en-US" sz="3200" dirty="0"/>
              <a:t>	secured to prevent movement</a:t>
            </a:r>
          </a:p>
          <a:p>
            <a:pPr marL="971550" lvl="1" indent="-514350">
              <a:buFont typeface="+mj-lt"/>
              <a:buAutoNum type="arabicPeriod" startAt="3"/>
            </a:pPr>
            <a:r>
              <a:rPr lang="en-US" sz="3200" b="1" dirty="0"/>
              <a:t>APPROVED CONTAINMENT VESSELS</a:t>
            </a:r>
            <a:r>
              <a:rPr lang="en-US" sz="3200" dirty="0"/>
              <a:t> or </a:t>
            </a:r>
          </a:p>
          <a:p>
            <a:pPr lvl="1"/>
            <a:r>
              <a:rPr lang="en-US" sz="3200" dirty="0"/>
              <a:t>	containment systems are provided</a:t>
            </a:r>
          </a:p>
          <a:p>
            <a:endParaRPr lang="en-US" sz="900" dirty="0"/>
          </a:p>
        </p:txBody>
      </p:sp>
      <p:pic>
        <p:nvPicPr>
          <p:cNvPr id="6146" name="Picture 2" descr="Ton ChlorTainer Gas &amp; Liquid Chemical Containment Vessel">
            <a:extLst>
              <a:ext uri="{FF2B5EF4-FFF2-40B4-BE49-F238E27FC236}">
                <a16:creationId xmlns:a16="http://schemas.microsoft.com/office/drawing/2014/main" id="{EE5EBB0A-0333-6545-BECE-64CB6CF64D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5015" y="1861457"/>
            <a:ext cx="3396983" cy="4991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0911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41FB2-B57B-684B-907C-CCA19C6B2D69}"/>
              </a:ext>
            </a:extLst>
          </p:cNvPr>
          <p:cNvSpPr>
            <a:spLocks noGrp="1"/>
          </p:cNvSpPr>
          <p:nvPr>
            <p:ph type="title"/>
          </p:nvPr>
        </p:nvSpPr>
        <p:spPr>
          <a:xfrm>
            <a:off x="838200" y="2"/>
            <a:ext cx="10515600" cy="643414"/>
          </a:xfrm>
        </p:spPr>
        <p:txBody>
          <a:bodyPr>
            <a:normAutofit fontScale="90000"/>
          </a:bodyPr>
          <a:lstStyle/>
          <a:p>
            <a:pPr algn="ctr"/>
            <a:r>
              <a:rPr lang="en-US" b="1" dirty="0">
                <a:latin typeface="+mn-lt"/>
              </a:rPr>
              <a:t>State Fire/Mechanical/Building Codes</a:t>
            </a:r>
          </a:p>
        </p:txBody>
      </p:sp>
      <p:pic>
        <p:nvPicPr>
          <p:cNvPr id="5" name="Content Placeholder 4" descr="A picture containing calendar&#10;&#10;Description automatically generated">
            <a:extLst>
              <a:ext uri="{FF2B5EF4-FFF2-40B4-BE49-F238E27FC236}">
                <a16:creationId xmlns:a16="http://schemas.microsoft.com/office/drawing/2014/main" id="{0F3919B9-C6DE-F24A-B4A3-99E222E3E892}"/>
              </a:ext>
            </a:extLst>
          </p:cNvPr>
          <p:cNvPicPr>
            <a:picLocks noGrp="1" noChangeAspect="1"/>
          </p:cNvPicPr>
          <p:nvPr>
            <p:ph idx="1"/>
          </p:nvPr>
        </p:nvPicPr>
        <p:blipFill>
          <a:blip r:embed="rId2"/>
          <a:stretch>
            <a:fillRect/>
          </a:stretch>
        </p:blipFill>
        <p:spPr>
          <a:xfrm>
            <a:off x="0" y="643416"/>
            <a:ext cx="12192000" cy="5155686"/>
          </a:xfrm>
        </p:spPr>
      </p:pic>
      <p:sp>
        <p:nvSpPr>
          <p:cNvPr id="6" name="Rectangle 5">
            <a:extLst>
              <a:ext uri="{FF2B5EF4-FFF2-40B4-BE49-F238E27FC236}">
                <a16:creationId xmlns:a16="http://schemas.microsoft.com/office/drawing/2014/main" id="{C545BCE9-0909-9C4D-B8ED-27A7AFC55AE3}"/>
              </a:ext>
            </a:extLst>
          </p:cNvPr>
          <p:cNvSpPr/>
          <p:nvPr/>
        </p:nvSpPr>
        <p:spPr>
          <a:xfrm>
            <a:off x="1305696" y="6211669"/>
            <a:ext cx="9345827" cy="369332"/>
          </a:xfrm>
          <a:prstGeom prst="rect">
            <a:avLst/>
          </a:prstGeom>
        </p:spPr>
        <p:txBody>
          <a:bodyPr wrap="square">
            <a:spAutoFit/>
          </a:bodyPr>
          <a:lstStyle/>
          <a:p>
            <a:r>
              <a:rPr lang="en-US" dirty="0">
                <a:hlinkClick r:id="rId3"/>
              </a:rPr>
              <a:t>https://www.iccsafe.org/wp-content/uploads/Master-I-Code-Adoption-Chart-Sept-2020.pdf</a:t>
            </a:r>
            <a:r>
              <a:rPr lang="en-US" dirty="0"/>
              <a:t> </a:t>
            </a:r>
          </a:p>
        </p:txBody>
      </p:sp>
    </p:spTree>
    <p:extLst>
      <p:ext uri="{BB962C8B-B14F-4D97-AF65-F5344CB8AC3E}">
        <p14:creationId xmlns:p14="http://schemas.microsoft.com/office/powerpoint/2010/main" val="2486885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0"/>
            <a:ext cx="12191998" cy="1082566"/>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DD377EDB-E293-254C-8DF8-C113279F9218}"/>
              </a:ext>
            </a:extLst>
          </p:cNvPr>
          <p:cNvSpPr/>
          <p:nvPr/>
        </p:nvSpPr>
        <p:spPr>
          <a:xfrm>
            <a:off x="0" y="1082566"/>
            <a:ext cx="12191999" cy="6401753"/>
          </a:xfrm>
          <a:prstGeom prst="rect">
            <a:avLst/>
          </a:prstGeom>
        </p:spPr>
        <p:txBody>
          <a:bodyPr wrap="square">
            <a:spAutoFit/>
          </a:bodyPr>
          <a:lstStyle/>
          <a:p>
            <a:r>
              <a:rPr lang="en-US" sz="3200" dirty="0"/>
              <a:t>SECTION 6004 HIGHLY TOXIC AND TOXIC COMPRESSED GASES</a:t>
            </a:r>
          </a:p>
          <a:p>
            <a:r>
              <a:rPr lang="en-US" sz="3200" b="1" dirty="0">
                <a:solidFill>
                  <a:srgbClr val="FF0000"/>
                </a:solidFill>
              </a:rPr>
              <a:t>Exceptions to </a:t>
            </a:r>
            <a:r>
              <a:rPr lang="en-US" sz="3200" b="1" dirty="0">
                <a:solidFill>
                  <a:srgbClr val="FF40FF"/>
                </a:solidFill>
                <a:highlight>
                  <a:srgbClr val="00FFFF"/>
                </a:highlight>
              </a:rPr>
              <a:t>treatment systems</a:t>
            </a:r>
            <a:r>
              <a:rPr lang="en-US" sz="3200" b="1" dirty="0">
                <a:solidFill>
                  <a:srgbClr val="FF0000"/>
                </a:solidFill>
              </a:rPr>
              <a:t>:</a:t>
            </a:r>
            <a:endParaRPr lang="en-US" sz="700" b="1" dirty="0">
              <a:solidFill>
                <a:srgbClr val="FF0000"/>
              </a:solidFill>
            </a:endParaRPr>
          </a:p>
          <a:p>
            <a:pPr marL="457200" indent="-457200">
              <a:buFont typeface="+mj-lt"/>
              <a:buAutoNum type="arabicPeriod" startAt="2"/>
            </a:pPr>
            <a:r>
              <a:rPr lang="en-US" sz="2800" b="1" dirty="0">
                <a:solidFill>
                  <a:srgbClr val="92D050"/>
                </a:solidFill>
              </a:rPr>
              <a:t>TOXIC GASES</a:t>
            </a:r>
            <a:r>
              <a:rPr lang="en-US" sz="2800" dirty="0"/>
              <a:t>—</a:t>
            </a:r>
            <a:r>
              <a:rPr lang="en-US" sz="2800" b="1" dirty="0">
                <a:solidFill>
                  <a:srgbClr val="0432FF"/>
                </a:solidFill>
              </a:rPr>
              <a:t>USE</a:t>
            </a:r>
            <a:r>
              <a:rPr lang="en-US" sz="2800" dirty="0"/>
              <a:t> </a:t>
            </a:r>
          </a:p>
          <a:p>
            <a:pPr marL="914400" lvl="1" indent="-457200">
              <a:buFont typeface="+mj-lt"/>
              <a:buAutoNum type="arabicPeriod"/>
            </a:pPr>
            <a:r>
              <a:rPr lang="en-US" sz="2600" dirty="0"/>
              <a:t>Treatment systems are </a:t>
            </a:r>
            <a:r>
              <a:rPr lang="en-US" sz="2600" b="1" u="sng" dirty="0">
                <a:solidFill>
                  <a:srgbClr val="FF0000"/>
                </a:solidFill>
              </a:rPr>
              <a:t>NOT</a:t>
            </a:r>
            <a:r>
              <a:rPr lang="en-US" sz="2600" dirty="0"/>
              <a:t> required for </a:t>
            </a:r>
            <a:r>
              <a:rPr lang="en-US" sz="2600" b="1" dirty="0">
                <a:solidFill>
                  <a:srgbClr val="92D050"/>
                </a:solidFill>
              </a:rPr>
              <a:t>TOXIC GASES </a:t>
            </a:r>
            <a:r>
              <a:rPr lang="en-US" sz="2600" dirty="0"/>
              <a:t>supplied by </a:t>
            </a:r>
            <a:r>
              <a:rPr lang="en-US" sz="2600" b="1" dirty="0"/>
              <a:t>CYLINDERS OR PORTABLE TANKS: </a:t>
            </a:r>
          </a:p>
          <a:p>
            <a:pPr marL="1428750" lvl="2" indent="-514350">
              <a:buFont typeface="+mj-lt"/>
              <a:buAutoNum type="alphaLcParenR"/>
            </a:pPr>
            <a:r>
              <a:rPr lang="en-US" sz="2600" b="1" dirty="0">
                <a:solidFill>
                  <a:srgbClr val="FF0000"/>
                </a:solidFill>
              </a:rPr>
              <a:t>NOT EXCEEDING </a:t>
            </a:r>
            <a:r>
              <a:rPr lang="en-US" sz="2600" b="1" u="sng" dirty="0">
                <a:solidFill>
                  <a:srgbClr val="FFC000"/>
                </a:solidFill>
              </a:rPr>
              <a:t>1,700 POUNDS </a:t>
            </a:r>
            <a:r>
              <a:rPr lang="en-US" sz="2600" b="1" u="sng" dirty="0">
                <a:solidFill>
                  <a:srgbClr val="0432FF"/>
                </a:solidFill>
              </a:rPr>
              <a:t>WATER</a:t>
            </a:r>
            <a:r>
              <a:rPr lang="en-US" sz="2600" b="1" u="sng" dirty="0">
                <a:solidFill>
                  <a:srgbClr val="FFC000"/>
                </a:solidFill>
              </a:rPr>
              <a:t> CAPACITY</a:t>
            </a:r>
            <a:r>
              <a:rPr lang="en-US" sz="2600" b="1" dirty="0"/>
              <a:t>, </a:t>
            </a:r>
            <a:r>
              <a:rPr lang="en-US" sz="2600" b="1" u="sng" dirty="0"/>
              <a:t>AND</a:t>
            </a:r>
          </a:p>
          <a:p>
            <a:pPr marL="1428750" lvl="2" indent="-514350">
              <a:buFont typeface="+mj-lt"/>
              <a:buAutoNum type="alphaLcParenR"/>
            </a:pPr>
            <a:r>
              <a:rPr lang="en-US" sz="2600" dirty="0"/>
              <a:t>where a </a:t>
            </a:r>
            <a:r>
              <a:rPr lang="en-US" sz="2600" b="1" dirty="0"/>
              <a:t>GAS DETECTION SYSTEM </a:t>
            </a:r>
            <a:r>
              <a:rPr lang="en-US" sz="2600" dirty="0"/>
              <a:t>complying with Section 6004.2.2.10, </a:t>
            </a:r>
            <a:r>
              <a:rPr lang="en-US" sz="2600" b="1" u="sng" dirty="0"/>
              <a:t>AND</a:t>
            </a:r>
            <a:r>
              <a:rPr lang="en-US" sz="2600" dirty="0"/>
              <a:t> </a:t>
            </a:r>
          </a:p>
          <a:p>
            <a:pPr marL="1428750" lvl="2" indent="-514350">
              <a:buFont typeface="+mj-lt"/>
              <a:buAutoNum type="alphaLcParenR"/>
            </a:pPr>
            <a:r>
              <a:rPr lang="en-US" sz="2600" dirty="0"/>
              <a:t>listed or approved </a:t>
            </a:r>
            <a:r>
              <a:rPr lang="en-US" sz="2600" b="1" dirty="0"/>
              <a:t>AUTOMATIC-CLOSING FAIL-SAFE VALVES </a:t>
            </a:r>
            <a:r>
              <a:rPr lang="en-US" sz="2600" dirty="0"/>
              <a:t>are provided.  </a:t>
            </a:r>
          </a:p>
          <a:p>
            <a:pPr marL="914400" lvl="1" indent="-457200">
              <a:buFont typeface="+mj-lt"/>
              <a:buAutoNum type="arabicPeriod"/>
            </a:pPr>
            <a:r>
              <a:rPr lang="en-US" sz="2600" dirty="0"/>
              <a:t>The gas detection system shall have a </a:t>
            </a:r>
            <a:r>
              <a:rPr lang="en-US" sz="2600" u="sng" dirty="0"/>
              <a:t>sensing interval</a:t>
            </a:r>
            <a:r>
              <a:rPr lang="en-US" sz="2600" dirty="0"/>
              <a:t> not exceeding 5 minutes. </a:t>
            </a:r>
          </a:p>
          <a:p>
            <a:pPr marL="914400" lvl="1" indent="-457200">
              <a:buFont typeface="+mj-lt"/>
              <a:buAutoNum type="arabicPeriod"/>
            </a:pPr>
            <a:r>
              <a:rPr lang="en-US" sz="2600" b="1" dirty="0"/>
              <a:t>AUTOMATIC-CLOSING FAIL-SAFE valves shall be located immediately adjacent to cylinder valves and shall close when gas is detected at the PEL</a:t>
            </a:r>
            <a:r>
              <a:rPr lang="en-US" sz="2600" dirty="0"/>
              <a:t> by a </a:t>
            </a:r>
            <a:r>
              <a:rPr lang="en-US" sz="2600" u="sng" dirty="0"/>
              <a:t>gas sensor monitoring the exhaust system </a:t>
            </a:r>
            <a:r>
              <a:rPr lang="en-US" sz="2600" dirty="0"/>
              <a:t>at the point of discharge from the gas cabinet, exhausted enclosure, ventilated enclosure, or gas room.</a:t>
            </a:r>
          </a:p>
          <a:p>
            <a:endParaRPr lang="en-US" sz="4000" dirty="0"/>
          </a:p>
          <a:p>
            <a:endParaRPr lang="en-US" dirty="0"/>
          </a:p>
        </p:txBody>
      </p:sp>
      <p:sp>
        <p:nvSpPr>
          <p:cNvPr id="3" name="Rectangle 2">
            <a:extLst>
              <a:ext uri="{FF2B5EF4-FFF2-40B4-BE49-F238E27FC236}">
                <a16:creationId xmlns:a16="http://schemas.microsoft.com/office/drawing/2014/main" id="{84D3F386-2D88-BE4C-B870-CAEC5A030684}"/>
              </a:ext>
            </a:extLst>
          </p:cNvPr>
          <p:cNvSpPr/>
          <p:nvPr/>
        </p:nvSpPr>
        <p:spPr>
          <a:xfrm>
            <a:off x="6947555" y="2920779"/>
            <a:ext cx="5135587" cy="369332"/>
          </a:xfrm>
          <a:prstGeom prst="rect">
            <a:avLst/>
          </a:prstGeom>
          <a:ln w="57150">
            <a:solidFill>
              <a:srgbClr val="0432FF"/>
            </a:solidFill>
          </a:ln>
        </p:spPr>
        <p:txBody>
          <a:bodyPr wrap="square">
            <a:spAutoFit/>
          </a:bodyPr>
          <a:lstStyle/>
          <a:p>
            <a:r>
              <a:rPr lang="en-US" b="1" i="1" dirty="0">
                <a:solidFill>
                  <a:srgbClr val="FF40FF"/>
                </a:solidFill>
              </a:rPr>
              <a:t>*A 1-ton Cl</a:t>
            </a:r>
            <a:r>
              <a:rPr lang="en-US" b="1" i="1" baseline="-25000" dirty="0">
                <a:solidFill>
                  <a:srgbClr val="FF40FF"/>
                </a:solidFill>
              </a:rPr>
              <a:t>2 </a:t>
            </a:r>
            <a:r>
              <a:rPr lang="en-US" b="1" i="1" dirty="0">
                <a:solidFill>
                  <a:srgbClr val="FF40FF"/>
                </a:solidFill>
              </a:rPr>
              <a:t>container holds ~1,600 pounds of water</a:t>
            </a:r>
            <a:endParaRPr lang="en-US" b="1" dirty="0">
              <a:solidFill>
                <a:srgbClr val="FF40FF"/>
              </a:solidFill>
            </a:endParaRPr>
          </a:p>
        </p:txBody>
      </p:sp>
    </p:spTree>
    <p:extLst>
      <p:ext uri="{BB962C8B-B14F-4D97-AF65-F5344CB8AC3E}">
        <p14:creationId xmlns:p14="http://schemas.microsoft.com/office/powerpoint/2010/main" val="34907236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0"/>
            <a:ext cx="12191998" cy="1082566"/>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DD377EDB-E293-254C-8DF8-C113279F9218}"/>
              </a:ext>
            </a:extLst>
          </p:cNvPr>
          <p:cNvSpPr/>
          <p:nvPr/>
        </p:nvSpPr>
        <p:spPr>
          <a:xfrm>
            <a:off x="0" y="1082566"/>
            <a:ext cx="12191999" cy="584775"/>
          </a:xfrm>
          <a:prstGeom prst="rect">
            <a:avLst/>
          </a:prstGeom>
        </p:spPr>
        <p:txBody>
          <a:bodyPr wrap="square">
            <a:spAutoFit/>
          </a:bodyPr>
          <a:lstStyle/>
          <a:p>
            <a:r>
              <a:rPr lang="en-US" sz="3200" dirty="0"/>
              <a:t>SECTION 6004 HIGHLY TOXIC AND TOXIC COMPRESSED GASES</a:t>
            </a:r>
            <a:endParaRPr lang="en-US" sz="4000" dirty="0"/>
          </a:p>
        </p:txBody>
      </p:sp>
      <p:graphicFrame>
        <p:nvGraphicFramePr>
          <p:cNvPr id="4" name="Table 5">
            <a:extLst>
              <a:ext uri="{FF2B5EF4-FFF2-40B4-BE49-F238E27FC236}">
                <a16:creationId xmlns:a16="http://schemas.microsoft.com/office/drawing/2014/main" id="{D4711CCE-9BDA-394A-AA0A-9437D03CB1D2}"/>
              </a:ext>
            </a:extLst>
          </p:cNvPr>
          <p:cNvGraphicFramePr>
            <a:graphicFrameLocks noGrp="1"/>
          </p:cNvGraphicFramePr>
          <p:nvPr>
            <p:extLst>
              <p:ext uri="{D42A27DB-BD31-4B8C-83A1-F6EECF244321}">
                <p14:modId xmlns:p14="http://schemas.microsoft.com/office/powerpoint/2010/main" val="2412474267"/>
              </p:ext>
            </p:extLst>
          </p:nvPr>
        </p:nvGraphicFramePr>
        <p:xfrm>
          <a:off x="0" y="3904775"/>
          <a:ext cx="9285404" cy="2591979"/>
        </p:xfrm>
        <a:graphic>
          <a:graphicData uri="http://schemas.openxmlformats.org/drawingml/2006/table">
            <a:tbl>
              <a:tblPr firstRow="1" bandRow="1">
                <a:tableStyleId>{5C22544A-7EE6-4342-B048-85BDC9FD1C3A}</a:tableStyleId>
              </a:tblPr>
              <a:tblGrid>
                <a:gridCol w="2809973">
                  <a:extLst>
                    <a:ext uri="{9D8B030D-6E8A-4147-A177-3AD203B41FA5}">
                      <a16:colId xmlns:a16="http://schemas.microsoft.com/office/drawing/2014/main" val="4247259107"/>
                    </a:ext>
                  </a:extLst>
                </a:gridCol>
                <a:gridCol w="904188">
                  <a:extLst>
                    <a:ext uri="{9D8B030D-6E8A-4147-A177-3AD203B41FA5}">
                      <a16:colId xmlns:a16="http://schemas.microsoft.com/office/drawing/2014/main" val="3095850823"/>
                    </a:ext>
                  </a:extLst>
                </a:gridCol>
                <a:gridCol w="1857081">
                  <a:extLst>
                    <a:ext uri="{9D8B030D-6E8A-4147-A177-3AD203B41FA5}">
                      <a16:colId xmlns:a16="http://schemas.microsoft.com/office/drawing/2014/main" val="4074976001"/>
                    </a:ext>
                  </a:extLst>
                </a:gridCol>
                <a:gridCol w="1857081">
                  <a:extLst>
                    <a:ext uri="{9D8B030D-6E8A-4147-A177-3AD203B41FA5}">
                      <a16:colId xmlns:a16="http://schemas.microsoft.com/office/drawing/2014/main" val="2383955746"/>
                    </a:ext>
                  </a:extLst>
                </a:gridCol>
                <a:gridCol w="1857081">
                  <a:extLst>
                    <a:ext uri="{9D8B030D-6E8A-4147-A177-3AD203B41FA5}">
                      <a16:colId xmlns:a16="http://schemas.microsoft.com/office/drawing/2014/main" val="2057216208"/>
                    </a:ext>
                  </a:extLst>
                </a:gridCol>
              </a:tblGrid>
              <a:tr h="377974">
                <a:tc gridSpan="5">
                  <a:txBody>
                    <a:bodyPr/>
                    <a:lstStyle/>
                    <a:p>
                      <a:pPr algn="ctr"/>
                      <a:r>
                        <a:rPr lang="en-US" sz="2000" dirty="0"/>
                        <a:t>Cl</a:t>
                      </a:r>
                      <a:r>
                        <a:rPr lang="en-US" sz="2000" baseline="-25000" dirty="0"/>
                        <a:t>2</a:t>
                      </a:r>
                      <a:r>
                        <a:rPr lang="en-US" sz="2000" dirty="0"/>
                        <a:t> Container Dimensions and Weights</a:t>
                      </a:r>
                      <a:r>
                        <a:rPr lang="en-US" sz="2000" baseline="30000" dirty="0"/>
                        <a:t>1</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069006140"/>
                  </a:ext>
                </a:extLst>
              </a:tr>
              <a:tr h="305979">
                <a:tc>
                  <a:txBody>
                    <a:bodyPr/>
                    <a:lstStyle/>
                    <a:p>
                      <a:pPr algn="ctr"/>
                      <a:r>
                        <a:rPr lang="en-US" sz="1600" b="1" kern="1200" dirty="0">
                          <a:solidFill>
                            <a:schemeClr val="dk1"/>
                          </a:solidFill>
                          <a:effectLst/>
                          <a:latin typeface="+mn-lt"/>
                          <a:ea typeface="+mn-ea"/>
                          <a:cs typeface="+mn-cs"/>
                        </a:rPr>
                        <a:t>Capacity </a:t>
                      </a:r>
                      <a:endParaRPr lang="en-US" sz="1600" b="1" dirty="0"/>
                    </a:p>
                  </a:txBody>
                  <a:tcPr/>
                </a:tc>
                <a:tc>
                  <a:txBody>
                    <a:bodyPr/>
                    <a:lstStyle/>
                    <a:p>
                      <a:endParaRPr lang="en-US" sz="1600"/>
                    </a:p>
                  </a:txBody>
                  <a:tcPr/>
                </a:tc>
                <a:tc>
                  <a:txBody>
                    <a:bodyPr/>
                    <a:lstStyle/>
                    <a:p>
                      <a:pPr algn="ctr"/>
                      <a:r>
                        <a:rPr lang="en-US" sz="1600" b="1" dirty="0"/>
                        <a:t>100 lb.</a:t>
                      </a:r>
                    </a:p>
                  </a:txBody>
                  <a:tcPr/>
                </a:tc>
                <a:tc>
                  <a:txBody>
                    <a:bodyPr/>
                    <a:lstStyle/>
                    <a:p>
                      <a:pPr algn="ctr"/>
                      <a:r>
                        <a:rPr lang="en-US" sz="1600" b="1" dirty="0"/>
                        <a:t>150 lb.</a:t>
                      </a:r>
                    </a:p>
                  </a:txBody>
                  <a:tcPr/>
                </a:tc>
                <a:tc>
                  <a:txBody>
                    <a:bodyPr/>
                    <a:lstStyle/>
                    <a:p>
                      <a:pPr algn="ctr"/>
                      <a:r>
                        <a:rPr lang="en-US" sz="1600" b="1" dirty="0"/>
                        <a:t>2,000 lb.</a:t>
                      </a:r>
                    </a:p>
                  </a:txBody>
                  <a:tcPr/>
                </a:tc>
                <a:extLst>
                  <a:ext uri="{0D108BD9-81ED-4DB2-BD59-A6C34878D82A}">
                    <a16:rowId xmlns:a16="http://schemas.microsoft.com/office/drawing/2014/main" val="3917031960"/>
                  </a:ext>
                </a:extLst>
              </a:tr>
              <a:tr h="377974">
                <a:tc>
                  <a:txBody>
                    <a:bodyPr/>
                    <a:lstStyle/>
                    <a:p>
                      <a:r>
                        <a:rPr lang="en-US" sz="1200" kern="1200" dirty="0">
                          <a:solidFill>
                            <a:schemeClr val="dk1"/>
                          </a:solidFill>
                          <a:effectLst/>
                          <a:latin typeface="+mn-lt"/>
                          <a:ea typeface="+mn-ea"/>
                          <a:cs typeface="+mn-cs"/>
                        </a:rPr>
                        <a:t>Volume of liquid </a:t>
                      </a:r>
                      <a:r>
                        <a:rPr lang="en-US" sz="1200" kern="1200" baseline="0" dirty="0">
                          <a:solidFill>
                            <a:schemeClr val="dk1"/>
                          </a:solidFill>
                          <a:effectLst/>
                          <a:latin typeface="+mn-lt"/>
                          <a:ea typeface="+mn-ea"/>
                          <a:cs typeface="+mn-cs"/>
                        </a:rPr>
                        <a:t>Cl</a:t>
                      </a:r>
                      <a:r>
                        <a:rPr lang="en-US" sz="1200" kern="1200" baseline="-25000" dirty="0">
                          <a:solidFill>
                            <a:schemeClr val="dk1"/>
                          </a:solidFill>
                          <a:effectLst/>
                          <a:latin typeface="+mn-lt"/>
                          <a:ea typeface="+mn-ea"/>
                          <a:cs typeface="+mn-cs"/>
                        </a:rPr>
                        <a:t>2</a:t>
                      </a:r>
                    </a:p>
                    <a:p>
                      <a:r>
                        <a:rPr lang="en-US" sz="1200" kern="1200" dirty="0">
                          <a:solidFill>
                            <a:schemeClr val="dk1"/>
                          </a:solidFill>
                          <a:effectLst/>
                          <a:latin typeface="+mn-lt"/>
                          <a:ea typeface="+mn-ea"/>
                          <a:cs typeface="+mn-cs"/>
                        </a:rPr>
                        <a:t>(approximate at 60°F)</a:t>
                      </a:r>
                      <a:endParaRPr lang="en-US" sz="1200" baseline="0" dirty="0"/>
                    </a:p>
                  </a:txBody>
                  <a:tcPr/>
                </a:tc>
                <a:tc>
                  <a:txBody>
                    <a:bodyPr/>
                    <a:lstStyle/>
                    <a:p>
                      <a:pPr algn="ctr"/>
                      <a:r>
                        <a:rPr lang="en-US" sz="1200" dirty="0"/>
                        <a:t>gal</a:t>
                      </a:r>
                    </a:p>
                  </a:txBody>
                  <a:tcPr anchor="ctr"/>
                </a:tc>
                <a:tc>
                  <a:txBody>
                    <a:bodyPr/>
                    <a:lstStyle/>
                    <a:p>
                      <a:pPr algn="ctr"/>
                      <a:r>
                        <a:rPr lang="en-US" sz="1200" dirty="0"/>
                        <a:t>8.42</a:t>
                      </a:r>
                    </a:p>
                  </a:txBody>
                  <a:tcPr anchor="ctr"/>
                </a:tc>
                <a:tc>
                  <a:txBody>
                    <a:bodyPr/>
                    <a:lstStyle/>
                    <a:p>
                      <a:pPr algn="ctr"/>
                      <a:r>
                        <a:rPr lang="en-US" sz="1200" dirty="0"/>
                        <a:t>12.64</a:t>
                      </a:r>
                    </a:p>
                  </a:txBody>
                  <a:tcPr anchor="ctr"/>
                </a:tc>
                <a:tc>
                  <a:txBody>
                    <a:bodyPr/>
                    <a:lstStyle/>
                    <a:p>
                      <a:pPr algn="ctr"/>
                      <a:r>
                        <a:rPr lang="en-US" sz="1200" dirty="0"/>
                        <a:t>168.5</a:t>
                      </a:r>
                    </a:p>
                  </a:txBody>
                  <a:tcPr anchor="ctr"/>
                </a:tc>
                <a:extLst>
                  <a:ext uri="{0D108BD9-81ED-4DB2-BD59-A6C34878D82A}">
                    <a16:rowId xmlns:a16="http://schemas.microsoft.com/office/drawing/2014/main" val="4151409022"/>
                  </a:ext>
                </a:extLst>
              </a:tr>
              <a:tr h="215985">
                <a:tc>
                  <a:txBody>
                    <a:bodyPr/>
                    <a:lstStyle/>
                    <a:p>
                      <a:r>
                        <a:rPr lang="en-US" sz="1200" dirty="0"/>
                        <a:t>Tare Weight</a:t>
                      </a:r>
                    </a:p>
                  </a:txBody>
                  <a:tcPr/>
                </a:tc>
                <a:tc>
                  <a:txBody>
                    <a:bodyPr/>
                    <a:lstStyle/>
                    <a:p>
                      <a:pPr algn="ctr"/>
                      <a:r>
                        <a:rPr lang="en-US" sz="1200" dirty="0"/>
                        <a:t>lb.</a:t>
                      </a:r>
                    </a:p>
                  </a:txBody>
                  <a:tcPr anchor="ctr"/>
                </a:tc>
                <a:tc>
                  <a:txBody>
                    <a:bodyPr/>
                    <a:lstStyle/>
                    <a:p>
                      <a:pPr algn="ctr"/>
                      <a:r>
                        <a:rPr lang="en-US" sz="1200" dirty="0"/>
                        <a:t>63-115</a:t>
                      </a:r>
                    </a:p>
                  </a:txBody>
                  <a:tcPr anchor="ctr"/>
                </a:tc>
                <a:tc>
                  <a:txBody>
                    <a:bodyPr/>
                    <a:lstStyle/>
                    <a:p>
                      <a:pPr algn="ctr"/>
                      <a:r>
                        <a:rPr lang="en-US" sz="1200" dirty="0"/>
                        <a:t>85-140</a:t>
                      </a:r>
                    </a:p>
                  </a:txBody>
                  <a:tcPr anchor="ctr"/>
                </a:tc>
                <a:tc>
                  <a:txBody>
                    <a:bodyPr/>
                    <a:lstStyle/>
                    <a:p>
                      <a:pPr algn="ctr"/>
                      <a:r>
                        <a:rPr lang="en-US" sz="1200" dirty="0"/>
                        <a:t>1,300-1,650</a:t>
                      </a:r>
                    </a:p>
                  </a:txBody>
                  <a:tcPr anchor="ctr"/>
                </a:tc>
                <a:extLst>
                  <a:ext uri="{0D108BD9-81ED-4DB2-BD59-A6C34878D82A}">
                    <a16:rowId xmlns:a16="http://schemas.microsoft.com/office/drawing/2014/main" val="2720019649"/>
                  </a:ext>
                </a:extLst>
              </a:tr>
              <a:tr h="215985">
                <a:tc>
                  <a:txBody>
                    <a:bodyPr/>
                    <a:lstStyle/>
                    <a:p>
                      <a:r>
                        <a:rPr lang="en-US" sz="1200" dirty="0"/>
                        <a:t>Outside Diameter</a:t>
                      </a:r>
                    </a:p>
                  </a:txBody>
                  <a:tcPr/>
                </a:tc>
                <a:tc>
                  <a:txBody>
                    <a:bodyPr/>
                    <a:lstStyle/>
                    <a:p>
                      <a:pPr algn="ctr"/>
                      <a:r>
                        <a:rPr lang="en-US" sz="1200" dirty="0"/>
                        <a:t>in.</a:t>
                      </a:r>
                    </a:p>
                  </a:txBody>
                  <a:tcPr anchor="ctr"/>
                </a:tc>
                <a:tc>
                  <a:txBody>
                    <a:bodyPr/>
                    <a:lstStyle/>
                    <a:p>
                      <a:pPr algn="ctr"/>
                      <a:r>
                        <a:rPr lang="en-US" sz="1200" kern="1200" dirty="0">
                          <a:solidFill>
                            <a:schemeClr val="dk1"/>
                          </a:solidFill>
                          <a:effectLst/>
                          <a:latin typeface="+mn-lt"/>
                          <a:ea typeface="+mn-ea"/>
                          <a:cs typeface="+mn-cs"/>
                        </a:rPr>
                        <a:t>8.25-10.75 </a:t>
                      </a:r>
                      <a:endParaRPr lang="en-US" sz="1200" dirty="0"/>
                    </a:p>
                  </a:txBody>
                  <a:tcPr anchor="ctr"/>
                </a:tc>
                <a:tc>
                  <a:txBody>
                    <a:bodyPr/>
                    <a:lstStyle/>
                    <a:p>
                      <a:pPr algn="ctr"/>
                      <a:r>
                        <a:rPr lang="en-US" sz="1200" dirty="0"/>
                        <a:t>10.25-10.75</a:t>
                      </a:r>
                    </a:p>
                  </a:txBody>
                  <a:tcPr anchor="ctr"/>
                </a:tc>
                <a:tc>
                  <a:txBody>
                    <a:bodyPr/>
                    <a:lstStyle/>
                    <a:p>
                      <a:pPr algn="ctr"/>
                      <a:r>
                        <a:rPr lang="en-US" sz="1200" dirty="0"/>
                        <a:t>30</a:t>
                      </a:r>
                    </a:p>
                  </a:txBody>
                  <a:tcPr anchor="ctr"/>
                </a:tc>
                <a:extLst>
                  <a:ext uri="{0D108BD9-81ED-4DB2-BD59-A6C34878D82A}">
                    <a16:rowId xmlns:a16="http://schemas.microsoft.com/office/drawing/2014/main" val="3851895970"/>
                  </a:ext>
                </a:extLst>
              </a:tr>
              <a:tr h="215985">
                <a:tc>
                  <a:txBody>
                    <a:bodyPr/>
                    <a:lstStyle/>
                    <a:p>
                      <a:r>
                        <a:rPr lang="en-US" sz="1200" dirty="0"/>
                        <a:t>Cylinder Height</a:t>
                      </a:r>
                    </a:p>
                  </a:txBody>
                  <a:tcPr/>
                </a:tc>
                <a:tc>
                  <a:txBody>
                    <a:bodyPr/>
                    <a:lstStyle/>
                    <a:p>
                      <a:pPr algn="ctr"/>
                      <a:r>
                        <a:rPr lang="en-US" sz="1200" dirty="0"/>
                        <a:t>in.</a:t>
                      </a:r>
                    </a:p>
                  </a:txBody>
                  <a:tcPr anchor="ctr"/>
                </a:tc>
                <a:tc>
                  <a:txBody>
                    <a:bodyPr/>
                    <a:lstStyle/>
                    <a:p>
                      <a:pPr algn="ctr"/>
                      <a:r>
                        <a:rPr lang="en-US" sz="1200" dirty="0"/>
                        <a:t>39.5 - 59*</a:t>
                      </a:r>
                    </a:p>
                  </a:txBody>
                  <a:tcPr anchor="ctr"/>
                </a:tc>
                <a:tc>
                  <a:txBody>
                    <a:bodyPr/>
                    <a:lstStyle/>
                    <a:p>
                      <a:pPr algn="ctr"/>
                      <a:r>
                        <a:rPr lang="en-US" sz="1200" dirty="0"/>
                        <a:t>53 - 56*</a:t>
                      </a:r>
                    </a:p>
                  </a:txBody>
                  <a:tcPr anchor="ctr"/>
                </a:tc>
                <a:tc>
                  <a:txBody>
                    <a:bodyPr/>
                    <a:lstStyle/>
                    <a:p>
                      <a:pPr algn="ctr"/>
                      <a:endParaRPr lang="en-US" sz="1200" dirty="0"/>
                    </a:p>
                  </a:txBody>
                  <a:tcPr anchor="ctr"/>
                </a:tc>
                <a:extLst>
                  <a:ext uri="{0D108BD9-81ED-4DB2-BD59-A6C34878D82A}">
                    <a16:rowId xmlns:a16="http://schemas.microsoft.com/office/drawing/2014/main" val="4118261497"/>
                  </a:ext>
                </a:extLst>
              </a:tr>
              <a:tr h="215985">
                <a:tc>
                  <a:txBody>
                    <a:bodyPr/>
                    <a:lstStyle/>
                    <a:p>
                      <a:r>
                        <a:rPr lang="en-US" sz="1200" dirty="0"/>
                        <a:t>Ton Container Length</a:t>
                      </a:r>
                    </a:p>
                  </a:txBody>
                  <a:tcPr/>
                </a:tc>
                <a:tc>
                  <a:txBody>
                    <a:bodyPr/>
                    <a:lstStyle/>
                    <a:p>
                      <a:pPr algn="ctr"/>
                      <a:endParaRPr lang="en-US" sz="1200" dirty="0"/>
                    </a:p>
                  </a:txBody>
                  <a:tcPr anchor="ctr"/>
                </a:tc>
                <a:tc>
                  <a:txBody>
                    <a:bodyPr/>
                    <a:lstStyle/>
                    <a:p>
                      <a:pPr algn="ctr"/>
                      <a:endParaRPr lang="en-US" sz="1200" dirty="0"/>
                    </a:p>
                  </a:txBody>
                  <a:tcPr anchor="ctr"/>
                </a:tc>
                <a:tc>
                  <a:txBody>
                    <a:bodyPr/>
                    <a:lstStyle/>
                    <a:p>
                      <a:pPr algn="ctr"/>
                      <a:endParaRPr lang="en-US" sz="1200" dirty="0"/>
                    </a:p>
                  </a:txBody>
                  <a:tcPr anchor="ctr"/>
                </a:tc>
                <a:tc>
                  <a:txBody>
                    <a:bodyPr/>
                    <a:lstStyle/>
                    <a:p>
                      <a:pPr algn="ctr"/>
                      <a:r>
                        <a:rPr lang="en-US" sz="1200" dirty="0"/>
                        <a:t>79.75 – 82.5</a:t>
                      </a:r>
                    </a:p>
                  </a:txBody>
                  <a:tcPr anchor="ctr"/>
                </a:tc>
                <a:extLst>
                  <a:ext uri="{0D108BD9-81ED-4DB2-BD59-A6C34878D82A}">
                    <a16:rowId xmlns:a16="http://schemas.microsoft.com/office/drawing/2014/main" val="2598507049"/>
                  </a:ext>
                </a:extLst>
              </a:tr>
              <a:tr h="305979">
                <a:tc gridSpan="5">
                  <a:txBody>
                    <a:bodyPr/>
                    <a:lstStyle/>
                    <a:p>
                      <a:r>
                        <a:rPr lang="en-US" sz="1000" dirty="0"/>
                        <a:t>*Heights are to the top of the valve protection housing. The height to the center of the valve outlet is about 3.5 in. (89 mm) less. </a:t>
                      </a:r>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2847445759"/>
                  </a:ext>
                </a:extLst>
              </a:tr>
            </a:tbl>
          </a:graphicData>
        </a:graphic>
      </p:graphicFrame>
      <p:sp>
        <p:nvSpPr>
          <p:cNvPr id="6" name="TextBox 5">
            <a:extLst>
              <a:ext uri="{FF2B5EF4-FFF2-40B4-BE49-F238E27FC236}">
                <a16:creationId xmlns:a16="http://schemas.microsoft.com/office/drawing/2014/main" id="{1DB35B35-BA54-0445-954A-517A877B4EA6}"/>
              </a:ext>
            </a:extLst>
          </p:cNvPr>
          <p:cNvSpPr txBox="1"/>
          <p:nvPr/>
        </p:nvSpPr>
        <p:spPr>
          <a:xfrm>
            <a:off x="774568" y="3382441"/>
            <a:ext cx="10642861" cy="584775"/>
          </a:xfrm>
          <a:prstGeom prst="rect">
            <a:avLst/>
          </a:prstGeom>
          <a:noFill/>
        </p:spPr>
        <p:txBody>
          <a:bodyPr wrap="square" rtlCol="0">
            <a:spAutoFit/>
          </a:bodyPr>
          <a:lstStyle/>
          <a:p>
            <a:pPr algn="ctr"/>
            <a:r>
              <a:rPr lang="en-US" sz="3200" dirty="0"/>
              <a:t>1,600 lbs X 125% (filling density) = 2,000 pounds</a:t>
            </a:r>
          </a:p>
        </p:txBody>
      </p:sp>
      <p:sp>
        <p:nvSpPr>
          <p:cNvPr id="7" name="TextBox 6">
            <a:extLst>
              <a:ext uri="{FF2B5EF4-FFF2-40B4-BE49-F238E27FC236}">
                <a16:creationId xmlns:a16="http://schemas.microsoft.com/office/drawing/2014/main" id="{051858CD-72B1-4E4F-89E8-474BA7C32392}"/>
              </a:ext>
            </a:extLst>
          </p:cNvPr>
          <p:cNvSpPr txBox="1"/>
          <p:nvPr/>
        </p:nvSpPr>
        <p:spPr>
          <a:xfrm>
            <a:off x="0" y="6573511"/>
            <a:ext cx="3836709" cy="276999"/>
          </a:xfrm>
          <a:prstGeom prst="rect">
            <a:avLst/>
          </a:prstGeom>
          <a:noFill/>
        </p:spPr>
        <p:txBody>
          <a:bodyPr wrap="square" rtlCol="0">
            <a:spAutoFit/>
          </a:bodyPr>
          <a:lstStyle/>
          <a:p>
            <a:r>
              <a:rPr lang="en-US" sz="1200" dirty="0"/>
              <a:t>1 – Source of data is CI Pamphlet 155</a:t>
            </a:r>
          </a:p>
        </p:txBody>
      </p:sp>
      <p:sp>
        <p:nvSpPr>
          <p:cNvPr id="8" name="Rectangle 7">
            <a:extLst>
              <a:ext uri="{FF2B5EF4-FFF2-40B4-BE49-F238E27FC236}">
                <a16:creationId xmlns:a16="http://schemas.microsoft.com/office/drawing/2014/main" id="{BEC48F80-9D07-9A4C-94F2-C31D98E56CB4}"/>
              </a:ext>
            </a:extLst>
          </p:cNvPr>
          <p:cNvSpPr/>
          <p:nvPr/>
        </p:nvSpPr>
        <p:spPr>
          <a:xfrm>
            <a:off x="0" y="1636164"/>
            <a:ext cx="12191999" cy="1923604"/>
          </a:xfrm>
          <a:prstGeom prst="rect">
            <a:avLst/>
          </a:prstGeom>
        </p:spPr>
        <p:txBody>
          <a:bodyPr wrap="square">
            <a:spAutoFit/>
          </a:bodyPr>
          <a:lstStyle/>
          <a:p>
            <a:r>
              <a:rPr lang="en-US" sz="2000" dirty="0"/>
              <a:t>Exception 2 is for toxic gases supplied by cylinders limited to a size of 1,700 pounds water capacity. The 1,700-pound limit was derived as follows: </a:t>
            </a:r>
          </a:p>
          <a:p>
            <a:pPr lvl="1"/>
            <a:r>
              <a:rPr lang="en-US" sz="1400" dirty="0"/>
              <a:t>A 1-ton Cl</a:t>
            </a:r>
            <a:r>
              <a:rPr lang="en-US" sz="1400" baseline="-25000" dirty="0"/>
              <a:t>2</a:t>
            </a:r>
            <a:r>
              <a:rPr lang="en-US" sz="1400" dirty="0"/>
              <a:t> container typically holds about 1,600 pounds of water, and a filling density of approximately 125% of the water capacity is allowed for chlorine [1,600 x 1.25 = 2,000 pounds]. The resulting weight of product in a filled container is one 1-ton for Cl</a:t>
            </a:r>
            <a:r>
              <a:rPr lang="en-US" sz="1400" baseline="-25000" dirty="0"/>
              <a:t>2</a:t>
            </a:r>
            <a:r>
              <a:rPr lang="en-US" sz="1400" dirty="0"/>
              <a:t>. The maximum capacity of 1,700 pounds versus 1,600 pounds is intended to accommodate manufacturing variations that occur from one container to the next, but this does not affect the ultimate gas capacity of a filled container, which is limited to 2,000 pounds regardless of the variation in water capacity. </a:t>
            </a:r>
          </a:p>
          <a:p>
            <a:pPr lvl="1"/>
            <a:endParaRPr lang="en-US" sz="500" dirty="0"/>
          </a:p>
          <a:p>
            <a:r>
              <a:rPr lang="en-US" sz="1400" i="1" dirty="0"/>
              <a:t>Source: 2018 IFC Code and Commentary</a:t>
            </a:r>
          </a:p>
        </p:txBody>
      </p:sp>
    </p:spTree>
    <p:extLst>
      <p:ext uri="{BB962C8B-B14F-4D97-AF65-F5344CB8AC3E}">
        <p14:creationId xmlns:p14="http://schemas.microsoft.com/office/powerpoint/2010/main" val="15512453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DD377EDB-E293-254C-8DF8-C113279F9218}"/>
              </a:ext>
            </a:extLst>
          </p:cNvPr>
          <p:cNvSpPr/>
          <p:nvPr/>
        </p:nvSpPr>
        <p:spPr>
          <a:xfrm>
            <a:off x="0" y="1082566"/>
            <a:ext cx="12192000" cy="4962897"/>
          </a:xfrm>
          <a:prstGeom prst="rect">
            <a:avLst/>
          </a:prstGeom>
        </p:spPr>
        <p:txBody>
          <a:bodyPr wrap="square">
            <a:spAutoFit/>
          </a:bodyPr>
          <a:lstStyle/>
          <a:p>
            <a:r>
              <a:rPr lang="en-US" sz="3200" dirty="0">
                <a:hlinkClick r:id="rId3"/>
              </a:rPr>
              <a:t>6004.2.2.7.1 Design</a:t>
            </a:r>
            <a:endParaRPr lang="en-US" sz="3200" dirty="0"/>
          </a:p>
          <a:p>
            <a:pPr lvl="1"/>
            <a:r>
              <a:rPr lang="en-US" sz="3200" b="1" dirty="0">
                <a:solidFill>
                  <a:srgbClr val="FF40FF"/>
                </a:solidFill>
                <a:highlight>
                  <a:srgbClr val="00FFFF"/>
                </a:highlight>
              </a:rPr>
              <a:t>TREATMENT SYSTEMS </a:t>
            </a:r>
            <a:r>
              <a:rPr lang="en-US" sz="3200" dirty="0"/>
              <a:t>shall be capable of </a:t>
            </a:r>
            <a:r>
              <a:rPr lang="en-US" sz="3200" b="1" dirty="0">
                <a:solidFill>
                  <a:srgbClr val="FF40FF"/>
                </a:solidFill>
              </a:rPr>
              <a:t>diluting</a:t>
            </a:r>
            <a:r>
              <a:rPr lang="en-US" sz="3200" dirty="0"/>
              <a:t>, </a:t>
            </a:r>
            <a:r>
              <a:rPr lang="en-US" sz="3200" b="1" dirty="0">
                <a:solidFill>
                  <a:srgbClr val="0432FF"/>
                </a:solidFill>
              </a:rPr>
              <a:t>adsorbing</a:t>
            </a:r>
            <a:r>
              <a:rPr lang="en-US" sz="3200" dirty="0"/>
              <a:t>, </a:t>
            </a:r>
            <a:r>
              <a:rPr lang="en-US" sz="3200" b="1" dirty="0">
                <a:solidFill>
                  <a:srgbClr val="FFC000"/>
                </a:solidFill>
              </a:rPr>
              <a:t>absorbing</a:t>
            </a:r>
            <a:r>
              <a:rPr lang="en-US" sz="3200" dirty="0"/>
              <a:t>, </a:t>
            </a:r>
            <a:r>
              <a:rPr lang="en-US" sz="3200" b="1" dirty="0">
                <a:solidFill>
                  <a:srgbClr val="942092"/>
                </a:solidFill>
              </a:rPr>
              <a:t>containing</a:t>
            </a:r>
            <a:r>
              <a:rPr lang="en-US" sz="3200" dirty="0"/>
              <a:t>, </a:t>
            </a:r>
            <a:r>
              <a:rPr lang="en-US" sz="3200" b="1" dirty="0">
                <a:solidFill>
                  <a:srgbClr val="FF0000"/>
                </a:solidFill>
              </a:rPr>
              <a:t>neutralizing</a:t>
            </a:r>
            <a:r>
              <a:rPr lang="en-US" sz="3200" dirty="0"/>
              <a:t>, </a:t>
            </a:r>
            <a:r>
              <a:rPr lang="en-US" sz="3200" b="1" dirty="0">
                <a:solidFill>
                  <a:srgbClr val="00B050"/>
                </a:solidFill>
              </a:rPr>
              <a:t>burning</a:t>
            </a:r>
            <a:r>
              <a:rPr lang="en-US" sz="3200" dirty="0"/>
              <a:t> or otherwise processing the contents of the </a:t>
            </a:r>
            <a:r>
              <a:rPr lang="en-US" sz="3200" b="1" u="sng" dirty="0"/>
              <a:t>LARGEST</a:t>
            </a:r>
            <a:r>
              <a:rPr lang="en-US" sz="3200" b="1" dirty="0"/>
              <a:t> </a:t>
            </a:r>
            <a:r>
              <a:rPr lang="en-US" sz="3200" b="1" u="sng" dirty="0"/>
              <a:t>SINGLE</a:t>
            </a:r>
            <a:r>
              <a:rPr lang="en-US" sz="3200" b="1" dirty="0"/>
              <a:t> </a:t>
            </a:r>
            <a:r>
              <a:rPr lang="en-US" sz="3200" b="1" u="sng" dirty="0"/>
              <a:t>VESSEL</a:t>
            </a:r>
            <a:r>
              <a:rPr lang="en-US" sz="3200" dirty="0"/>
              <a:t> of </a:t>
            </a:r>
            <a:r>
              <a:rPr lang="en-US" sz="3200" b="1" dirty="0"/>
              <a:t>COMPRESSED GAS</a:t>
            </a:r>
            <a:r>
              <a:rPr lang="en-US" sz="3200" dirty="0"/>
              <a:t>. </a:t>
            </a:r>
          </a:p>
          <a:p>
            <a:pPr lvl="1"/>
            <a:endParaRPr lang="en-US" sz="1050" dirty="0"/>
          </a:p>
          <a:p>
            <a:pPr lvl="1"/>
            <a:endParaRPr lang="en-US" sz="3200" dirty="0"/>
          </a:p>
          <a:p>
            <a:pPr lvl="1"/>
            <a:r>
              <a:rPr lang="en-US" sz="3200" dirty="0"/>
              <a:t>Where a </a:t>
            </a:r>
            <a:r>
              <a:rPr lang="en-US" sz="3200" b="1" dirty="0"/>
              <a:t>TOTAL CONTAINMENT SYSTEM </a:t>
            </a:r>
            <a:r>
              <a:rPr lang="en-US" sz="3200" dirty="0"/>
              <a:t>is </a:t>
            </a:r>
          </a:p>
          <a:p>
            <a:pPr lvl="1"/>
            <a:r>
              <a:rPr lang="en-US" sz="3200" dirty="0"/>
              <a:t>used, the system shall be designed to handle </a:t>
            </a:r>
          </a:p>
          <a:p>
            <a:pPr lvl="1"/>
            <a:r>
              <a:rPr lang="en-US" sz="3200" dirty="0"/>
              <a:t>the maximum anticipated pressure of release </a:t>
            </a:r>
          </a:p>
          <a:p>
            <a:pPr lvl="1"/>
            <a:r>
              <a:rPr lang="en-US" sz="3200" dirty="0"/>
              <a:t>to the system when it reaches equilibrium.</a:t>
            </a:r>
          </a:p>
          <a:p>
            <a:endParaRPr lang="en-US" dirty="0"/>
          </a:p>
        </p:txBody>
      </p:sp>
      <p:pic>
        <p:nvPicPr>
          <p:cNvPr id="9220" name="Picture 4" descr="Indoor Total Chlorine Containment, Outdoor Chlorine Containment System">
            <a:extLst>
              <a:ext uri="{FF2B5EF4-FFF2-40B4-BE49-F238E27FC236}">
                <a16:creationId xmlns:a16="http://schemas.microsoft.com/office/drawing/2014/main" id="{2439D2B1-E1DD-494B-8303-0461B9A77E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6314" y="2993571"/>
            <a:ext cx="4125686" cy="3864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362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DD377EDB-E293-254C-8DF8-C113279F9218}"/>
              </a:ext>
            </a:extLst>
          </p:cNvPr>
          <p:cNvSpPr/>
          <p:nvPr/>
        </p:nvSpPr>
        <p:spPr>
          <a:xfrm>
            <a:off x="0" y="1082566"/>
            <a:ext cx="12192000" cy="584775"/>
          </a:xfrm>
          <a:prstGeom prst="rect">
            <a:avLst/>
          </a:prstGeom>
        </p:spPr>
        <p:txBody>
          <a:bodyPr wrap="square">
            <a:spAutoFit/>
          </a:bodyPr>
          <a:lstStyle/>
          <a:p>
            <a:r>
              <a:rPr lang="en-US" sz="3200" b="1" dirty="0"/>
              <a:t>TOTAL CONTAINMENT SYSTEM</a:t>
            </a:r>
            <a:endParaRPr lang="en-US" dirty="0"/>
          </a:p>
        </p:txBody>
      </p:sp>
      <p:pic>
        <p:nvPicPr>
          <p:cNvPr id="4" name="Online Media 3" descr="ChlorTainer Introduction Video">
            <a:hlinkClick r:id="" action="ppaction://media"/>
            <a:extLst>
              <a:ext uri="{FF2B5EF4-FFF2-40B4-BE49-F238E27FC236}">
                <a16:creationId xmlns:a16="http://schemas.microsoft.com/office/drawing/2014/main" id="{7E4E94C4-8FBC-D547-AE94-107822F20CFF}"/>
              </a:ext>
            </a:extLst>
          </p:cNvPr>
          <p:cNvPicPr>
            <a:picLocks noRot="1" noChangeAspect="1"/>
          </p:cNvPicPr>
          <p:nvPr>
            <a:videoFile r:link="rId1"/>
          </p:nvPr>
        </p:nvPicPr>
        <p:blipFill>
          <a:blip r:embed="rId4"/>
          <a:stretch>
            <a:fillRect/>
          </a:stretch>
        </p:blipFill>
        <p:spPr>
          <a:xfrm>
            <a:off x="1932972" y="1523036"/>
            <a:ext cx="8826540" cy="4972699"/>
          </a:xfrm>
          <a:prstGeom prst="rect">
            <a:avLst/>
          </a:prstGeom>
        </p:spPr>
      </p:pic>
    </p:spTree>
    <p:extLst>
      <p:ext uri="{BB962C8B-B14F-4D97-AF65-F5344CB8AC3E}">
        <p14:creationId xmlns:p14="http://schemas.microsoft.com/office/powerpoint/2010/main" val="281005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DD377EDB-E293-254C-8DF8-C113279F9218}"/>
              </a:ext>
            </a:extLst>
          </p:cNvPr>
          <p:cNvSpPr/>
          <p:nvPr/>
        </p:nvSpPr>
        <p:spPr>
          <a:xfrm>
            <a:off x="0" y="1289400"/>
            <a:ext cx="12191999" cy="5570756"/>
          </a:xfrm>
          <a:prstGeom prst="rect">
            <a:avLst/>
          </a:prstGeom>
        </p:spPr>
        <p:txBody>
          <a:bodyPr wrap="square">
            <a:spAutoFit/>
          </a:bodyPr>
          <a:lstStyle/>
          <a:p>
            <a:r>
              <a:rPr lang="en-US" sz="3200" dirty="0">
                <a:hlinkClick r:id="rId3"/>
              </a:rPr>
              <a:t>6004.2.2.7.2 Performance</a:t>
            </a:r>
            <a:endParaRPr lang="en-US" sz="3200" dirty="0"/>
          </a:p>
          <a:p>
            <a:pPr lvl="1"/>
            <a:r>
              <a:rPr lang="en-US" sz="3200" b="1" dirty="0">
                <a:solidFill>
                  <a:srgbClr val="FF40FF"/>
                </a:solidFill>
                <a:highlight>
                  <a:srgbClr val="00FFFF"/>
                </a:highlight>
              </a:rPr>
              <a:t>TREATMENT SYSTEMS </a:t>
            </a:r>
            <a:r>
              <a:rPr lang="en-US" sz="3200" dirty="0"/>
              <a:t>shall be designed to reduce the maximum allowable discharge concentrations of the gas to </a:t>
            </a:r>
            <a:r>
              <a:rPr lang="en-US" sz="3200" b="1" dirty="0">
                <a:solidFill>
                  <a:srgbClr val="FF0000"/>
                </a:solidFill>
              </a:rPr>
              <a:t>½ of the IDLH </a:t>
            </a:r>
            <a:r>
              <a:rPr lang="en-US" sz="3200" dirty="0"/>
              <a:t>at the point of discharge to the atmosphere.  </a:t>
            </a:r>
            <a:endParaRPr lang="en-US" sz="1600" dirty="0"/>
          </a:p>
          <a:p>
            <a:endParaRPr lang="en-US" sz="1600" dirty="0"/>
          </a:p>
          <a:p>
            <a:pPr lvl="1"/>
            <a:endParaRPr lang="en-US" sz="3200" dirty="0"/>
          </a:p>
          <a:p>
            <a:pPr lvl="1"/>
            <a:r>
              <a:rPr lang="en-US" sz="3200" dirty="0"/>
              <a:t>Where </a:t>
            </a:r>
            <a:r>
              <a:rPr lang="en-US" sz="3200" b="1" dirty="0"/>
              <a:t>MORE THAN ONE GAS </a:t>
            </a:r>
            <a:r>
              <a:rPr lang="en-US" sz="3200" dirty="0"/>
              <a:t>is emitted to the </a:t>
            </a:r>
            <a:r>
              <a:rPr lang="en-US" sz="3200" b="1" dirty="0">
                <a:solidFill>
                  <a:srgbClr val="FF40FF"/>
                </a:solidFill>
                <a:highlight>
                  <a:srgbClr val="00FFFF"/>
                </a:highlight>
              </a:rPr>
              <a:t>TREATMENT SYSTEM</a:t>
            </a:r>
            <a:r>
              <a:rPr lang="en-US" sz="3200" dirty="0"/>
              <a:t>, the </a:t>
            </a:r>
            <a:r>
              <a:rPr lang="en-US" sz="3200" b="1" dirty="0">
                <a:solidFill>
                  <a:srgbClr val="FF40FF"/>
                </a:solidFill>
                <a:highlight>
                  <a:srgbClr val="00FFFF"/>
                </a:highlight>
              </a:rPr>
              <a:t>TREATMENT SYSTEM </a:t>
            </a:r>
            <a:r>
              <a:rPr lang="en-US" sz="3200" dirty="0"/>
              <a:t>shall be designed to </a:t>
            </a:r>
            <a:r>
              <a:rPr lang="en-US" sz="3200" b="1" dirty="0"/>
              <a:t>handle the </a:t>
            </a:r>
            <a:r>
              <a:rPr lang="en-US" sz="3200" b="1" dirty="0">
                <a:solidFill>
                  <a:srgbClr val="FF0000"/>
                </a:solidFill>
              </a:rPr>
              <a:t>WORST-CASE RELEASE</a:t>
            </a:r>
            <a:r>
              <a:rPr lang="en-US" sz="3200" b="1" dirty="0"/>
              <a:t> </a:t>
            </a:r>
            <a:r>
              <a:rPr lang="en-US" sz="3200" dirty="0"/>
              <a:t>based on: </a:t>
            </a:r>
          </a:p>
          <a:p>
            <a:pPr marL="1428750" lvl="2" indent="-514350">
              <a:buFont typeface="+mj-lt"/>
              <a:buAutoNum type="arabicPeriod"/>
            </a:pPr>
            <a:r>
              <a:rPr lang="en-US" sz="2800" dirty="0"/>
              <a:t>the </a:t>
            </a:r>
            <a:r>
              <a:rPr lang="en-US" sz="2800" b="1" dirty="0"/>
              <a:t>RELEASE RATE</a:t>
            </a:r>
            <a:r>
              <a:rPr lang="en-US" sz="2800" dirty="0"/>
              <a:t>, </a:t>
            </a:r>
          </a:p>
          <a:p>
            <a:pPr marL="1428750" lvl="2" indent="-514350">
              <a:buFont typeface="+mj-lt"/>
              <a:buAutoNum type="arabicPeriod"/>
            </a:pPr>
            <a:r>
              <a:rPr lang="en-US" sz="2800" dirty="0"/>
              <a:t>the </a:t>
            </a:r>
            <a:r>
              <a:rPr lang="en-US" sz="2800" b="1" dirty="0"/>
              <a:t>QUANTITY</a:t>
            </a:r>
            <a:r>
              <a:rPr lang="en-US" sz="2800" dirty="0"/>
              <a:t>, and </a:t>
            </a:r>
          </a:p>
          <a:p>
            <a:pPr marL="1428750" lvl="2" indent="-514350">
              <a:buFont typeface="+mj-lt"/>
              <a:buAutoNum type="arabicPeriod"/>
            </a:pPr>
            <a:r>
              <a:rPr lang="en-US" sz="2800" dirty="0"/>
              <a:t>the </a:t>
            </a:r>
            <a:r>
              <a:rPr lang="en-US" sz="2800" b="1" dirty="0"/>
              <a:t>IDLH</a:t>
            </a:r>
            <a:r>
              <a:rPr lang="en-US" sz="2800" dirty="0"/>
              <a:t> for all compressed gases stored or used</a:t>
            </a:r>
          </a:p>
        </p:txBody>
      </p:sp>
      <p:sp>
        <p:nvSpPr>
          <p:cNvPr id="4" name="Rectangle 3">
            <a:extLst>
              <a:ext uri="{FF2B5EF4-FFF2-40B4-BE49-F238E27FC236}">
                <a16:creationId xmlns:a16="http://schemas.microsoft.com/office/drawing/2014/main" id="{5F2DE019-766C-E34B-A78E-8300FAEDAD69}"/>
              </a:ext>
            </a:extLst>
          </p:cNvPr>
          <p:cNvSpPr/>
          <p:nvPr/>
        </p:nvSpPr>
        <p:spPr>
          <a:xfrm>
            <a:off x="7184572" y="3075057"/>
            <a:ext cx="4909456" cy="707886"/>
          </a:xfrm>
          <a:prstGeom prst="rect">
            <a:avLst/>
          </a:prstGeom>
          <a:ln w="57150">
            <a:solidFill>
              <a:srgbClr val="0432FF"/>
            </a:solidFill>
          </a:ln>
        </p:spPr>
        <p:txBody>
          <a:bodyPr wrap="square">
            <a:spAutoFit/>
          </a:bodyPr>
          <a:lstStyle/>
          <a:p>
            <a:r>
              <a:rPr lang="en-US" sz="2000" b="1" i="1" dirty="0">
                <a:solidFill>
                  <a:srgbClr val="FF40FF"/>
                </a:solidFill>
              </a:rPr>
              <a:t>Cl</a:t>
            </a:r>
            <a:r>
              <a:rPr lang="en-US" sz="2000" b="1" i="1" baseline="-25000" dirty="0">
                <a:solidFill>
                  <a:srgbClr val="FF40FF"/>
                </a:solidFill>
              </a:rPr>
              <a:t>2 </a:t>
            </a:r>
            <a:r>
              <a:rPr lang="en-US" sz="2000" b="1" i="1" dirty="0">
                <a:solidFill>
                  <a:srgbClr val="FF40FF"/>
                </a:solidFill>
              </a:rPr>
              <a:t>IDLH = 10 ppm, so the discharge of treatment MUST BE NO MORE THAN 5 ppm!</a:t>
            </a:r>
            <a:endParaRPr lang="en-US" sz="2000" b="1" dirty="0">
              <a:solidFill>
                <a:srgbClr val="FF40FF"/>
              </a:solidFill>
            </a:endParaRPr>
          </a:p>
        </p:txBody>
      </p:sp>
    </p:spTree>
    <p:extLst>
      <p:ext uri="{BB962C8B-B14F-4D97-AF65-F5344CB8AC3E}">
        <p14:creationId xmlns:p14="http://schemas.microsoft.com/office/powerpoint/2010/main" val="14191469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DD377EDB-E293-254C-8DF8-C113279F9218}"/>
              </a:ext>
            </a:extLst>
          </p:cNvPr>
          <p:cNvSpPr/>
          <p:nvPr/>
        </p:nvSpPr>
        <p:spPr>
          <a:xfrm>
            <a:off x="0" y="1289400"/>
            <a:ext cx="12191999" cy="3293209"/>
          </a:xfrm>
          <a:prstGeom prst="rect">
            <a:avLst/>
          </a:prstGeom>
        </p:spPr>
        <p:txBody>
          <a:bodyPr wrap="square">
            <a:spAutoFit/>
          </a:bodyPr>
          <a:lstStyle/>
          <a:p>
            <a:r>
              <a:rPr lang="en-US" sz="3200" dirty="0">
                <a:hlinkClick r:id="rId3"/>
              </a:rPr>
              <a:t>6004.2.2.7.3 Sizing</a:t>
            </a:r>
            <a:endParaRPr lang="en-US" sz="3200" dirty="0"/>
          </a:p>
          <a:p>
            <a:pPr lvl="1"/>
            <a:r>
              <a:rPr lang="en-US" sz="3200" b="1" dirty="0">
                <a:solidFill>
                  <a:srgbClr val="FF40FF"/>
                </a:solidFill>
                <a:highlight>
                  <a:srgbClr val="00FFFF"/>
                </a:highlight>
              </a:rPr>
              <a:t>TREATMENT SYSTEMS</a:t>
            </a:r>
            <a:r>
              <a:rPr lang="en-US" sz="3200" b="1" dirty="0">
                <a:solidFill>
                  <a:srgbClr val="FF40FF"/>
                </a:solidFill>
              </a:rPr>
              <a:t> </a:t>
            </a:r>
            <a:r>
              <a:rPr lang="en-US" sz="3200" dirty="0"/>
              <a:t>shall be sized to process the </a:t>
            </a:r>
            <a:r>
              <a:rPr lang="en-US" sz="3200" b="1" dirty="0">
                <a:solidFill>
                  <a:srgbClr val="FF0000"/>
                </a:solidFill>
              </a:rPr>
              <a:t>MAXIMUM</a:t>
            </a:r>
            <a:r>
              <a:rPr lang="en-US" sz="3200" b="1" dirty="0"/>
              <a:t> WORST-CASE RELEASE OF GAS </a:t>
            </a:r>
            <a:r>
              <a:rPr lang="en-US" sz="3200" dirty="0"/>
              <a:t>based on the </a:t>
            </a:r>
            <a:r>
              <a:rPr lang="en-US" sz="3200" b="1" dirty="0">
                <a:solidFill>
                  <a:srgbClr val="FF0000"/>
                </a:solidFill>
              </a:rPr>
              <a:t>MAXIMUM</a:t>
            </a:r>
            <a:r>
              <a:rPr lang="en-US" sz="3200" b="1" dirty="0"/>
              <a:t> FLOW RATE of release from the </a:t>
            </a:r>
            <a:r>
              <a:rPr lang="en-US" sz="3200" b="1" dirty="0">
                <a:solidFill>
                  <a:srgbClr val="FF0000"/>
                </a:solidFill>
              </a:rPr>
              <a:t>LARGEST</a:t>
            </a:r>
            <a:r>
              <a:rPr lang="en-US" sz="3200" b="1" dirty="0"/>
              <a:t> VESSEL </a:t>
            </a:r>
            <a:r>
              <a:rPr lang="en-US" sz="3200" dirty="0"/>
              <a:t>utilized.  </a:t>
            </a:r>
          </a:p>
          <a:p>
            <a:pPr lvl="1"/>
            <a:endParaRPr lang="en-US" sz="1600" dirty="0"/>
          </a:p>
          <a:p>
            <a:pPr lvl="1"/>
            <a:r>
              <a:rPr lang="en-US" sz="3200" dirty="0"/>
              <a:t>The </a:t>
            </a:r>
            <a:r>
              <a:rPr lang="en-US" sz="3200" b="1" dirty="0">
                <a:solidFill>
                  <a:srgbClr val="0432FF"/>
                </a:solidFill>
              </a:rPr>
              <a:t>ENTIRE CONTENTS </a:t>
            </a:r>
            <a:r>
              <a:rPr lang="en-US" sz="3200" dirty="0"/>
              <a:t>of the largest compressed gas vessel shall be considered.</a:t>
            </a:r>
          </a:p>
        </p:txBody>
      </p:sp>
    </p:spTree>
    <p:extLst>
      <p:ext uri="{BB962C8B-B14F-4D97-AF65-F5344CB8AC3E}">
        <p14:creationId xmlns:p14="http://schemas.microsoft.com/office/powerpoint/2010/main" val="15103090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DD377EDB-E293-254C-8DF8-C113279F9218}"/>
              </a:ext>
            </a:extLst>
          </p:cNvPr>
          <p:cNvSpPr/>
          <p:nvPr/>
        </p:nvSpPr>
        <p:spPr>
          <a:xfrm>
            <a:off x="0" y="1289400"/>
            <a:ext cx="12191999" cy="6093976"/>
          </a:xfrm>
          <a:prstGeom prst="rect">
            <a:avLst/>
          </a:prstGeom>
        </p:spPr>
        <p:txBody>
          <a:bodyPr wrap="square">
            <a:spAutoFit/>
          </a:bodyPr>
          <a:lstStyle/>
          <a:p>
            <a:r>
              <a:rPr lang="en-US" sz="3200" dirty="0">
                <a:hlinkClick r:id="rId3"/>
              </a:rPr>
              <a:t>6004.2.2.7.5 Portable tanks and cylinders</a:t>
            </a:r>
            <a:endParaRPr lang="en-US" sz="3200" dirty="0"/>
          </a:p>
          <a:p>
            <a:pPr marL="457200" indent="-457200">
              <a:buFont typeface="Arial" panose="020B0604020202020204" pitchFamily="34" charset="0"/>
              <a:buChar char="•"/>
            </a:pPr>
            <a:r>
              <a:rPr lang="en-US" sz="3200" dirty="0"/>
              <a:t>The </a:t>
            </a:r>
            <a:r>
              <a:rPr lang="en-US" sz="3200" b="1" dirty="0">
                <a:solidFill>
                  <a:srgbClr val="FF0000"/>
                </a:solidFill>
              </a:rPr>
              <a:t>MAXIMUM FLOW RATE OF RELEASE </a:t>
            </a:r>
            <a:r>
              <a:rPr lang="en-US" sz="3200" dirty="0"/>
              <a:t>for portable tanks and cylinders shall be calculated based on the total release from the cylinder or tank </a:t>
            </a:r>
            <a:r>
              <a:rPr lang="en-US" sz="3200" b="1" dirty="0">
                <a:solidFill>
                  <a:srgbClr val="0432FF"/>
                </a:solidFill>
              </a:rPr>
              <a:t>WITHIN THE TIME </a:t>
            </a:r>
            <a:r>
              <a:rPr lang="en-US" sz="3200" dirty="0"/>
              <a:t>specified in Table 6004.2.2.7.5. </a:t>
            </a:r>
          </a:p>
          <a:p>
            <a:endParaRPr lang="en-US" sz="300" dirty="0"/>
          </a:p>
          <a:p>
            <a:pPr marL="457200" indent="-457200">
              <a:buFont typeface="Arial" panose="020B0604020202020204" pitchFamily="34" charset="0"/>
              <a:buChar char="•"/>
            </a:pPr>
            <a:r>
              <a:rPr lang="en-US" sz="3200" dirty="0"/>
              <a:t>Where portable tanks or cylinders are equipped with </a:t>
            </a:r>
            <a:r>
              <a:rPr lang="en-US" sz="3200" b="1" dirty="0"/>
              <a:t>APPROVED </a:t>
            </a:r>
            <a:r>
              <a:rPr lang="en-US" sz="3200" b="1" dirty="0">
                <a:solidFill>
                  <a:srgbClr val="0432FF"/>
                </a:solidFill>
              </a:rPr>
              <a:t>EXCESS FLOW </a:t>
            </a:r>
            <a:r>
              <a:rPr lang="en-US" sz="3200" dirty="0"/>
              <a:t>or</a:t>
            </a:r>
            <a:r>
              <a:rPr lang="en-US" sz="3200" b="1" dirty="0">
                <a:solidFill>
                  <a:srgbClr val="0432FF"/>
                </a:solidFill>
              </a:rPr>
              <a:t> REDUCED FLOW VALVES</a:t>
            </a:r>
            <a:r>
              <a:rPr lang="en-US" sz="3200" dirty="0"/>
              <a:t>, the worst-case release shall be determined by the </a:t>
            </a:r>
            <a:r>
              <a:rPr lang="en-US" sz="3200" b="1" dirty="0">
                <a:solidFill>
                  <a:srgbClr val="FF0000"/>
                </a:solidFill>
              </a:rPr>
              <a:t>MAXIMUM ACHIEVABLE FLOW </a:t>
            </a:r>
            <a:r>
              <a:rPr lang="en-US" sz="3200" dirty="0"/>
              <a:t>from the valve as determined by the valve manufacturer or compressed gas supplier. </a:t>
            </a:r>
          </a:p>
          <a:p>
            <a:pPr marL="914400" lvl="1" indent="-457200">
              <a:buFont typeface="Arial" panose="020B0604020202020204" pitchFamily="34" charset="0"/>
              <a:buChar char="•"/>
            </a:pPr>
            <a:r>
              <a:rPr lang="en-US" sz="2400" dirty="0"/>
              <a:t>Reduced flow and excess flow valves shall be permanently marked by the valve manufacturer to indicate the maximum design flow rate. </a:t>
            </a:r>
          </a:p>
          <a:p>
            <a:pPr marL="914400" lvl="1" indent="-457200">
              <a:buFont typeface="Arial" panose="020B0604020202020204" pitchFamily="34" charset="0"/>
              <a:buChar char="•"/>
            </a:pPr>
            <a:r>
              <a:rPr lang="en-US" sz="2400" dirty="0"/>
              <a:t>Such markings shall indicate the flow rate for air under normal temperature and pressure.</a:t>
            </a:r>
          </a:p>
          <a:p>
            <a:endParaRPr lang="en-US" dirty="0"/>
          </a:p>
        </p:txBody>
      </p:sp>
    </p:spTree>
    <p:extLst>
      <p:ext uri="{BB962C8B-B14F-4D97-AF65-F5344CB8AC3E}">
        <p14:creationId xmlns:p14="http://schemas.microsoft.com/office/powerpoint/2010/main" val="21793189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pic>
        <p:nvPicPr>
          <p:cNvPr id="4" name="Picture 3" descr="Table&#10;&#10;Description automatically generated">
            <a:extLst>
              <a:ext uri="{FF2B5EF4-FFF2-40B4-BE49-F238E27FC236}">
                <a16:creationId xmlns:a16="http://schemas.microsoft.com/office/drawing/2014/main" id="{21D7EB0D-7C1F-1A4D-B143-4C93741D4FEA}"/>
              </a:ext>
            </a:extLst>
          </p:cNvPr>
          <p:cNvPicPr>
            <a:picLocks noChangeAspect="1"/>
          </p:cNvPicPr>
          <p:nvPr/>
        </p:nvPicPr>
        <p:blipFill>
          <a:blip r:embed="rId3"/>
          <a:stretch>
            <a:fillRect/>
          </a:stretch>
        </p:blipFill>
        <p:spPr>
          <a:xfrm>
            <a:off x="1148390" y="1240887"/>
            <a:ext cx="9873445" cy="2589756"/>
          </a:xfrm>
          <a:prstGeom prst="rect">
            <a:avLst/>
          </a:prstGeom>
        </p:spPr>
      </p:pic>
      <p:sp>
        <p:nvSpPr>
          <p:cNvPr id="6" name="Rectangle 5">
            <a:extLst>
              <a:ext uri="{FF2B5EF4-FFF2-40B4-BE49-F238E27FC236}">
                <a16:creationId xmlns:a16="http://schemas.microsoft.com/office/drawing/2014/main" id="{D01EA915-D8A0-0144-94A9-FBA762888B93}"/>
              </a:ext>
            </a:extLst>
          </p:cNvPr>
          <p:cNvSpPr/>
          <p:nvPr/>
        </p:nvSpPr>
        <p:spPr>
          <a:xfrm>
            <a:off x="119743" y="4794470"/>
            <a:ext cx="11930740" cy="646331"/>
          </a:xfrm>
          <a:prstGeom prst="rect">
            <a:avLst/>
          </a:prstGeom>
        </p:spPr>
        <p:txBody>
          <a:bodyPr wrap="square">
            <a:spAutoFit/>
          </a:bodyPr>
          <a:lstStyle/>
          <a:p>
            <a:r>
              <a:rPr lang="en-US" i="1" dirty="0">
                <a:effectLst/>
              </a:rPr>
              <a:t>COMPRESSED GAS CONTAINER - A pressure vessel designed to hold compressed gases at pressures greater than one atmosphere at 68°F (20°C) and includes cylinders, containers and tanks.</a:t>
            </a:r>
          </a:p>
        </p:txBody>
      </p:sp>
      <p:sp>
        <p:nvSpPr>
          <p:cNvPr id="7" name="Rectangle 6">
            <a:extLst>
              <a:ext uri="{FF2B5EF4-FFF2-40B4-BE49-F238E27FC236}">
                <a16:creationId xmlns:a16="http://schemas.microsoft.com/office/drawing/2014/main" id="{778B1DA9-8051-AB44-8760-848692D321A0}"/>
              </a:ext>
            </a:extLst>
          </p:cNvPr>
          <p:cNvSpPr/>
          <p:nvPr/>
        </p:nvSpPr>
        <p:spPr>
          <a:xfrm>
            <a:off x="119743" y="5599122"/>
            <a:ext cx="11930740" cy="1200329"/>
          </a:xfrm>
          <a:prstGeom prst="rect">
            <a:avLst/>
          </a:prstGeom>
        </p:spPr>
        <p:txBody>
          <a:bodyPr wrap="square">
            <a:spAutoFit/>
          </a:bodyPr>
          <a:lstStyle/>
          <a:p>
            <a:r>
              <a:rPr lang="en-US" i="1" dirty="0">
                <a:effectLst/>
              </a:rPr>
              <a:t>TANK, PORTABLE - A packaging of </a:t>
            </a:r>
            <a:r>
              <a:rPr lang="en-US" b="1" i="1" dirty="0">
                <a:effectLst/>
              </a:rPr>
              <a:t>more than 60-gallon capacity </a:t>
            </a:r>
            <a:r>
              <a:rPr lang="en-US" i="1" dirty="0">
                <a:effectLst/>
              </a:rPr>
              <a:t>and designed primarily to be loaded into or on or temporarily attached to a transport vehicle or ship and equipped with skids, mountings or accessories to facilitate handling of </a:t>
            </a:r>
          </a:p>
          <a:p>
            <a:r>
              <a:rPr lang="en-US" i="1" dirty="0">
                <a:effectLst/>
              </a:rPr>
              <a:t>the tank by mechanical means. It does </a:t>
            </a:r>
            <a:r>
              <a:rPr lang="en-US" b="1" i="1" dirty="0">
                <a:solidFill>
                  <a:srgbClr val="FF0000"/>
                </a:solidFill>
                <a:effectLst/>
              </a:rPr>
              <a:t>NOT</a:t>
            </a:r>
            <a:r>
              <a:rPr lang="en-US" i="1" dirty="0">
                <a:effectLst/>
              </a:rPr>
              <a:t> include any cylinder having </a:t>
            </a:r>
            <a:r>
              <a:rPr lang="en-US" b="1" i="1" dirty="0">
                <a:effectLst/>
              </a:rPr>
              <a:t>less than a 1,000-pound water capacity</a:t>
            </a:r>
            <a:r>
              <a:rPr lang="en-US" i="1" dirty="0">
                <a:effectLst/>
              </a:rPr>
              <a:t>, </a:t>
            </a:r>
          </a:p>
          <a:p>
            <a:r>
              <a:rPr lang="en-US" i="1" dirty="0">
                <a:effectLst/>
              </a:rPr>
              <a:t>CARGO TANK, TANK CAR TANK or TRAILERS carrying cylinders of </a:t>
            </a:r>
            <a:r>
              <a:rPr lang="en-US" b="1" i="1" dirty="0">
                <a:effectLst/>
              </a:rPr>
              <a:t>more than 1,000-pound water capacity</a:t>
            </a:r>
            <a:r>
              <a:rPr lang="en-US" i="1" dirty="0">
                <a:effectLst/>
              </a:rPr>
              <a:t>.</a:t>
            </a:r>
          </a:p>
        </p:txBody>
      </p:sp>
    </p:spTree>
    <p:extLst>
      <p:ext uri="{BB962C8B-B14F-4D97-AF65-F5344CB8AC3E}">
        <p14:creationId xmlns:p14="http://schemas.microsoft.com/office/powerpoint/2010/main" val="27169952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3" name="Rectangle 2">
            <a:extLst>
              <a:ext uri="{FF2B5EF4-FFF2-40B4-BE49-F238E27FC236}">
                <a16:creationId xmlns:a16="http://schemas.microsoft.com/office/drawing/2014/main" id="{11F7D945-3DCB-7448-B98D-AEE5784C95AD}"/>
              </a:ext>
            </a:extLst>
          </p:cNvPr>
          <p:cNvSpPr/>
          <p:nvPr/>
        </p:nvSpPr>
        <p:spPr>
          <a:xfrm>
            <a:off x="216815" y="1859340"/>
            <a:ext cx="11755225" cy="4585871"/>
          </a:xfrm>
          <a:prstGeom prst="rect">
            <a:avLst/>
          </a:prstGeom>
        </p:spPr>
        <p:txBody>
          <a:bodyPr wrap="square">
            <a:spAutoFit/>
          </a:bodyPr>
          <a:lstStyle/>
          <a:p>
            <a:r>
              <a:rPr lang="en-US" sz="3200" dirty="0">
                <a:hlinkClick r:id="rId3"/>
              </a:rPr>
              <a:t>6004.2.2.8 Emergency power</a:t>
            </a:r>
            <a:endParaRPr lang="en-US" sz="3200" dirty="0"/>
          </a:p>
          <a:p>
            <a:r>
              <a:rPr lang="en-US" sz="3200" dirty="0"/>
              <a:t>Emergency power shall be provided for the following systems in accordance with </a:t>
            </a:r>
            <a:r>
              <a:rPr lang="en-US" sz="3200" dirty="0">
                <a:hlinkClick r:id="rId4"/>
              </a:rPr>
              <a:t>Section 604</a:t>
            </a:r>
            <a:r>
              <a:rPr lang="en-US" sz="3200" dirty="0"/>
              <a:t>:</a:t>
            </a:r>
          </a:p>
          <a:p>
            <a:pPr marL="514350" indent="-514350">
              <a:buFont typeface="+mj-lt"/>
              <a:buAutoNum type="arabicPeriod"/>
            </a:pPr>
            <a:r>
              <a:rPr lang="en-US" sz="2800" b="1" dirty="0">
                <a:solidFill>
                  <a:srgbClr val="92D050"/>
                </a:solidFill>
              </a:rPr>
              <a:t>Exhaust ventilation system</a:t>
            </a:r>
          </a:p>
          <a:p>
            <a:pPr marL="514350" indent="-514350">
              <a:buFont typeface="+mj-lt"/>
              <a:buAutoNum type="arabicPeriod"/>
            </a:pPr>
            <a:r>
              <a:rPr lang="en-US" sz="2800" b="1" dirty="0">
                <a:solidFill>
                  <a:srgbClr val="92D050"/>
                </a:solidFill>
              </a:rPr>
              <a:t>Treatment system</a:t>
            </a:r>
          </a:p>
          <a:p>
            <a:pPr marL="514350" indent="-514350">
              <a:buFont typeface="+mj-lt"/>
              <a:buAutoNum type="arabicPeriod"/>
            </a:pPr>
            <a:r>
              <a:rPr lang="en-US" sz="2800" b="1" dirty="0">
                <a:solidFill>
                  <a:srgbClr val="92D050"/>
                </a:solidFill>
              </a:rPr>
              <a:t>Gas detection system</a:t>
            </a:r>
          </a:p>
          <a:p>
            <a:pPr marL="514350" indent="-514350">
              <a:buFont typeface="+mj-lt"/>
              <a:buAutoNum type="arabicPeriod"/>
            </a:pPr>
            <a:r>
              <a:rPr lang="en-US" sz="2800" dirty="0"/>
              <a:t>Smoke detection system</a:t>
            </a:r>
          </a:p>
          <a:p>
            <a:pPr marL="514350" indent="-514350">
              <a:buFont typeface="+mj-lt"/>
              <a:buAutoNum type="arabicPeriod"/>
            </a:pPr>
            <a:r>
              <a:rPr lang="en-US" sz="2800" dirty="0"/>
              <a:t>Temperature control system</a:t>
            </a:r>
          </a:p>
          <a:p>
            <a:pPr marL="514350" indent="-514350">
              <a:buFont typeface="+mj-lt"/>
              <a:buAutoNum type="arabicPeriod"/>
            </a:pPr>
            <a:r>
              <a:rPr lang="en-US" sz="2800" dirty="0"/>
              <a:t>Fire alarm system</a:t>
            </a:r>
          </a:p>
          <a:p>
            <a:pPr marL="514350" indent="-514350">
              <a:buFont typeface="+mj-lt"/>
              <a:buAutoNum type="arabicPeriod"/>
            </a:pPr>
            <a:r>
              <a:rPr lang="en-US" sz="2800" dirty="0"/>
              <a:t>Emergency alarm system</a:t>
            </a:r>
            <a:endParaRPr lang="en-US" sz="2800" dirty="0">
              <a:effectLst/>
            </a:endParaRPr>
          </a:p>
        </p:txBody>
      </p:sp>
      <p:sp>
        <p:nvSpPr>
          <p:cNvPr id="5" name="Rectangle 4">
            <a:extLst>
              <a:ext uri="{FF2B5EF4-FFF2-40B4-BE49-F238E27FC236}">
                <a16:creationId xmlns:a16="http://schemas.microsoft.com/office/drawing/2014/main" id="{D054C634-6834-A642-8653-758D3C28CBB1}"/>
              </a:ext>
            </a:extLst>
          </p:cNvPr>
          <p:cNvSpPr/>
          <p:nvPr/>
        </p:nvSpPr>
        <p:spPr>
          <a:xfrm>
            <a:off x="5341855" y="3646138"/>
            <a:ext cx="6850145" cy="1938992"/>
          </a:xfrm>
          <a:prstGeom prst="rect">
            <a:avLst/>
          </a:prstGeom>
        </p:spPr>
        <p:txBody>
          <a:bodyPr wrap="square">
            <a:spAutoFit/>
          </a:bodyPr>
          <a:lstStyle/>
          <a:p>
            <a:r>
              <a:rPr lang="en-US" sz="2400" dirty="0">
                <a:hlinkClick r:id="rId5"/>
              </a:rPr>
              <a:t>6004.2.2.8.1 Fail-safe engineered systems</a:t>
            </a:r>
            <a:endParaRPr lang="en-US" sz="2400" dirty="0"/>
          </a:p>
          <a:p>
            <a:r>
              <a:rPr lang="en-US" sz="2400" dirty="0"/>
              <a:t>Emergency power shall </a:t>
            </a:r>
            <a:r>
              <a:rPr lang="en-US" sz="2400" b="1" dirty="0">
                <a:solidFill>
                  <a:srgbClr val="FF0000"/>
                </a:solidFill>
              </a:rPr>
              <a:t>NOT</a:t>
            </a:r>
            <a:r>
              <a:rPr lang="en-US" sz="2400" dirty="0"/>
              <a:t> be required for mechanical exhaust ventilation, treatment systems and temperature control systems where </a:t>
            </a:r>
            <a:r>
              <a:rPr lang="en-US" sz="2400" b="1" dirty="0">
                <a:solidFill>
                  <a:srgbClr val="0432FF"/>
                </a:solidFill>
              </a:rPr>
              <a:t>APPROVED</a:t>
            </a:r>
            <a:r>
              <a:rPr lang="en-US" sz="2400" b="1" dirty="0"/>
              <a:t> FAIL-SAFE ENGINEERED SYSTEMS ARE INSTALLED</a:t>
            </a:r>
            <a:r>
              <a:rPr lang="en-US" sz="2400" dirty="0"/>
              <a:t>.</a:t>
            </a:r>
          </a:p>
        </p:txBody>
      </p:sp>
    </p:spTree>
    <p:extLst>
      <p:ext uri="{BB962C8B-B14F-4D97-AF65-F5344CB8AC3E}">
        <p14:creationId xmlns:p14="http://schemas.microsoft.com/office/powerpoint/2010/main" val="20470814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CE246B5E-CCED-5040-93C6-16E9450289BD}"/>
              </a:ext>
            </a:extLst>
          </p:cNvPr>
          <p:cNvSpPr/>
          <p:nvPr/>
        </p:nvSpPr>
        <p:spPr>
          <a:xfrm>
            <a:off x="0" y="1122613"/>
            <a:ext cx="12192000" cy="5170646"/>
          </a:xfrm>
          <a:prstGeom prst="rect">
            <a:avLst/>
          </a:prstGeom>
        </p:spPr>
        <p:txBody>
          <a:bodyPr wrap="square">
            <a:spAutoFit/>
          </a:bodyPr>
          <a:lstStyle/>
          <a:p>
            <a:r>
              <a:rPr lang="en-US" sz="3200" dirty="0">
                <a:hlinkClick r:id="rId3"/>
              </a:rPr>
              <a:t>6004.2.2.10 Gas detection system</a:t>
            </a:r>
            <a:endParaRPr lang="en-US" sz="3200" dirty="0"/>
          </a:p>
          <a:p>
            <a:r>
              <a:rPr lang="en-US" sz="3200" dirty="0"/>
              <a:t>A gas detection system complying with </a:t>
            </a:r>
            <a:r>
              <a:rPr lang="en-US" sz="3200" dirty="0">
                <a:hlinkClick r:id="rId4"/>
              </a:rPr>
              <a:t>Section 916 </a:t>
            </a:r>
            <a:r>
              <a:rPr lang="en-US" sz="3200" dirty="0"/>
              <a:t>shall be provided to detect the presence of gas at or below the PEL or ceiling limit of the gas</a:t>
            </a:r>
          </a:p>
          <a:p>
            <a:r>
              <a:rPr lang="en-US" sz="3200" dirty="0"/>
              <a:t>for which detection is provided.</a:t>
            </a:r>
          </a:p>
          <a:p>
            <a:endParaRPr lang="en-US" sz="800" dirty="0"/>
          </a:p>
          <a:p>
            <a:r>
              <a:rPr lang="en-US" sz="3200" dirty="0"/>
              <a:t>The system shall be capable of monitoring the </a:t>
            </a:r>
            <a:r>
              <a:rPr lang="en-US" sz="3200" b="1" dirty="0">
                <a:solidFill>
                  <a:srgbClr val="FF9300"/>
                </a:solidFill>
              </a:rPr>
              <a:t>DISCHARGE FROM THE TREATMENT SYSTEM</a:t>
            </a:r>
            <a:r>
              <a:rPr lang="en-US" sz="3200" b="1" dirty="0"/>
              <a:t> </a:t>
            </a:r>
            <a:r>
              <a:rPr lang="en-US" sz="3200" dirty="0"/>
              <a:t>at or below ½ the IDLH limit and </a:t>
            </a:r>
            <a:r>
              <a:rPr lang="en-US" sz="3200" b="1" dirty="0"/>
              <a:t>SHALL INITIATE </a:t>
            </a:r>
            <a:r>
              <a:rPr lang="en-US" sz="3200" dirty="0"/>
              <a:t>a response in accordance with </a:t>
            </a:r>
            <a:r>
              <a:rPr lang="en-US" sz="3200" dirty="0">
                <a:hlinkClick r:id="rId3"/>
              </a:rPr>
              <a:t>Sections 6004.2.2.10.1 through 6004.2.2.10.3</a:t>
            </a:r>
            <a:r>
              <a:rPr lang="en-US" sz="3200" dirty="0"/>
              <a:t> if the gas detection alarm is activated.</a:t>
            </a:r>
          </a:p>
          <a:p>
            <a:endParaRPr lang="en-US" dirty="0"/>
          </a:p>
          <a:p>
            <a:r>
              <a:rPr lang="en-US" sz="2400" b="1" dirty="0">
                <a:solidFill>
                  <a:srgbClr val="FF0000"/>
                </a:solidFill>
              </a:rPr>
              <a:t>EXCEPTION</a:t>
            </a:r>
            <a:r>
              <a:rPr lang="en-US" sz="2400" dirty="0"/>
              <a:t>: A gas detection system is </a:t>
            </a:r>
            <a:r>
              <a:rPr lang="en-US" sz="2400" b="1" dirty="0">
                <a:solidFill>
                  <a:srgbClr val="FF0000"/>
                </a:solidFill>
              </a:rPr>
              <a:t>NOT</a:t>
            </a:r>
            <a:r>
              <a:rPr lang="en-US" sz="2400" dirty="0"/>
              <a:t> required for toxic gases when the physiological warning threshold level for the gas is at a level below the accepted PEL for the gas.</a:t>
            </a:r>
            <a:endParaRPr lang="en-US" sz="2400" dirty="0">
              <a:effectLst/>
            </a:endParaRPr>
          </a:p>
        </p:txBody>
      </p:sp>
      <p:sp>
        <p:nvSpPr>
          <p:cNvPr id="6" name="TextBox 5">
            <a:extLst>
              <a:ext uri="{FF2B5EF4-FFF2-40B4-BE49-F238E27FC236}">
                <a16:creationId xmlns:a16="http://schemas.microsoft.com/office/drawing/2014/main" id="{F000D50F-4671-AF46-BC37-E49935038E38}"/>
              </a:ext>
            </a:extLst>
          </p:cNvPr>
          <p:cNvSpPr txBox="1"/>
          <p:nvPr/>
        </p:nvSpPr>
        <p:spPr>
          <a:xfrm>
            <a:off x="9030878" y="4854805"/>
            <a:ext cx="3161122" cy="461665"/>
          </a:xfrm>
          <a:prstGeom prst="rect">
            <a:avLst/>
          </a:prstGeom>
          <a:noFill/>
        </p:spPr>
        <p:txBody>
          <a:bodyPr wrap="square" rtlCol="0">
            <a:spAutoFit/>
          </a:bodyPr>
          <a:lstStyle/>
          <a:p>
            <a:r>
              <a:rPr lang="en-US" sz="2400" b="1" dirty="0">
                <a:solidFill>
                  <a:srgbClr val="92D050"/>
                </a:solidFill>
              </a:rPr>
              <a:t>½ IDLH of Cl</a:t>
            </a:r>
            <a:r>
              <a:rPr lang="en-US" sz="2400" b="1" baseline="-25000" dirty="0">
                <a:solidFill>
                  <a:srgbClr val="92D050"/>
                </a:solidFill>
              </a:rPr>
              <a:t>2</a:t>
            </a:r>
            <a:r>
              <a:rPr lang="en-US" sz="2400" b="1" dirty="0">
                <a:solidFill>
                  <a:srgbClr val="92D050"/>
                </a:solidFill>
              </a:rPr>
              <a:t> = 5 ppm </a:t>
            </a:r>
          </a:p>
        </p:txBody>
      </p:sp>
      <p:sp>
        <p:nvSpPr>
          <p:cNvPr id="7" name="TextBox 6">
            <a:extLst>
              <a:ext uri="{FF2B5EF4-FFF2-40B4-BE49-F238E27FC236}">
                <a16:creationId xmlns:a16="http://schemas.microsoft.com/office/drawing/2014/main" id="{5910A08B-5330-684E-8E89-C01D51BB1497}"/>
              </a:ext>
            </a:extLst>
          </p:cNvPr>
          <p:cNvSpPr txBox="1"/>
          <p:nvPr/>
        </p:nvSpPr>
        <p:spPr>
          <a:xfrm>
            <a:off x="226243" y="6293259"/>
            <a:ext cx="10096108" cy="369332"/>
          </a:xfrm>
          <a:prstGeom prst="rect">
            <a:avLst/>
          </a:prstGeom>
          <a:noFill/>
        </p:spPr>
        <p:txBody>
          <a:bodyPr wrap="square" rtlCol="0">
            <a:spAutoFit/>
          </a:bodyPr>
          <a:lstStyle/>
          <a:p>
            <a:r>
              <a:rPr lang="en-US" dirty="0"/>
              <a:t>Cl</a:t>
            </a:r>
            <a:r>
              <a:rPr lang="en-US" baseline="-25000" dirty="0"/>
              <a:t>2</a:t>
            </a:r>
            <a:r>
              <a:rPr lang="en-US" dirty="0"/>
              <a:t> has an odor threshold lower than it’s TLV of 1.0 ppm; but this “exception” is </a:t>
            </a:r>
            <a:r>
              <a:rPr lang="en-US" b="1" u="sng" dirty="0"/>
              <a:t>NOT</a:t>
            </a:r>
            <a:r>
              <a:rPr lang="en-US" dirty="0"/>
              <a:t> recommended!</a:t>
            </a:r>
            <a:endParaRPr lang="en-US" baseline="-25000" dirty="0"/>
          </a:p>
        </p:txBody>
      </p:sp>
    </p:spTree>
    <p:extLst>
      <p:ext uri="{BB962C8B-B14F-4D97-AF65-F5344CB8AC3E}">
        <p14:creationId xmlns:p14="http://schemas.microsoft.com/office/powerpoint/2010/main" val="4116366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41FB2-B57B-684B-907C-CCA19C6B2D69}"/>
              </a:ext>
            </a:extLst>
          </p:cNvPr>
          <p:cNvSpPr>
            <a:spLocks noGrp="1"/>
          </p:cNvSpPr>
          <p:nvPr>
            <p:ph type="title"/>
          </p:nvPr>
        </p:nvSpPr>
        <p:spPr>
          <a:xfrm>
            <a:off x="838200" y="2"/>
            <a:ext cx="10515600" cy="643414"/>
          </a:xfrm>
        </p:spPr>
        <p:txBody>
          <a:bodyPr>
            <a:normAutofit fontScale="90000"/>
          </a:bodyPr>
          <a:lstStyle/>
          <a:p>
            <a:pPr algn="ctr"/>
            <a:r>
              <a:rPr lang="en-US" b="1" dirty="0">
                <a:latin typeface="+mn-lt"/>
              </a:rPr>
              <a:t>State Adoption of the IFC</a:t>
            </a:r>
          </a:p>
        </p:txBody>
      </p:sp>
      <p:pic>
        <p:nvPicPr>
          <p:cNvPr id="8" name="Picture 7" descr="Map&#10;&#10;Description automatically generated">
            <a:extLst>
              <a:ext uri="{FF2B5EF4-FFF2-40B4-BE49-F238E27FC236}">
                <a16:creationId xmlns:a16="http://schemas.microsoft.com/office/drawing/2014/main" id="{AF39F19A-6F95-1F4C-8964-A8D60286D285}"/>
              </a:ext>
            </a:extLst>
          </p:cNvPr>
          <p:cNvPicPr>
            <a:picLocks noChangeAspect="1"/>
          </p:cNvPicPr>
          <p:nvPr/>
        </p:nvPicPr>
        <p:blipFill>
          <a:blip r:embed="rId2"/>
          <a:stretch>
            <a:fillRect/>
          </a:stretch>
        </p:blipFill>
        <p:spPr>
          <a:xfrm>
            <a:off x="0" y="643416"/>
            <a:ext cx="12192000" cy="6214584"/>
          </a:xfrm>
          <a:prstGeom prst="rect">
            <a:avLst/>
          </a:prstGeom>
        </p:spPr>
      </p:pic>
    </p:spTree>
    <p:extLst>
      <p:ext uri="{BB962C8B-B14F-4D97-AF65-F5344CB8AC3E}">
        <p14:creationId xmlns:p14="http://schemas.microsoft.com/office/powerpoint/2010/main" val="27997529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CE246B5E-CCED-5040-93C6-16E9450289BD}"/>
              </a:ext>
            </a:extLst>
          </p:cNvPr>
          <p:cNvSpPr/>
          <p:nvPr/>
        </p:nvSpPr>
        <p:spPr>
          <a:xfrm>
            <a:off x="0" y="1226310"/>
            <a:ext cx="12192000" cy="5016758"/>
          </a:xfrm>
          <a:prstGeom prst="rect">
            <a:avLst/>
          </a:prstGeom>
        </p:spPr>
        <p:txBody>
          <a:bodyPr wrap="square">
            <a:spAutoFit/>
          </a:bodyPr>
          <a:lstStyle/>
          <a:p>
            <a:r>
              <a:rPr lang="en-US" sz="3200" dirty="0">
                <a:hlinkClick r:id="rId3"/>
              </a:rPr>
              <a:t>6004.2.2.10.1 Alarms</a:t>
            </a:r>
            <a:endParaRPr lang="en-US" sz="3200" dirty="0"/>
          </a:p>
          <a:p>
            <a:r>
              <a:rPr lang="en-US" sz="3200" dirty="0"/>
              <a:t>The gas detection system shall initiate a local alarm and transmit a signal to a </a:t>
            </a:r>
            <a:r>
              <a:rPr lang="en-US" sz="3200" b="1" dirty="0">
                <a:solidFill>
                  <a:srgbClr val="FF40FF"/>
                </a:solidFill>
              </a:rPr>
              <a:t>CONSTANTLY ATTENDED</a:t>
            </a:r>
            <a:r>
              <a:rPr lang="en-US" sz="3200" dirty="0"/>
              <a:t> control station when a short-term hazard condition is detected. </a:t>
            </a:r>
          </a:p>
          <a:p>
            <a:endParaRPr lang="en-US" sz="800" dirty="0"/>
          </a:p>
          <a:p>
            <a:r>
              <a:rPr lang="en-US" sz="3200" dirty="0"/>
              <a:t>The alarm shall be </a:t>
            </a:r>
            <a:r>
              <a:rPr lang="en-US" sz="3200" b="1" dirty="0"/>
              <a:t>BOTH </a:t>
            </a:r>
            <a:r>
              <a:rPr lang="en-US" sz="3200" b="1" dirty="0">
                <a:solidFill>
                  <a:srgbClr val="942092"/>
                </a:solidFill>
              </a:rPr>
              <a:t>AUDIBLE</a:t>
            </a:r>
            <a:r>
              <a:rPr lang="en-US" sz="3200" b="1" dirty="0"/>
              <a:t> </a:t>
            </a:r>
            <a:r>
              <a:rPr lang="en-US" sz="3200" b="1" u="sng" dirty="0"/>
              <a:t>and</a:t>
            </a:r>
            <a:r>
              <a:rPr lang="en-US" sz="3200" b="1" dirty="0"/>
              <a:t> </a:t>
            </a:r>
            <a:r>
              <a:rPr lang="en-US" sz="3200" b="1" dirty="0">
                <a:solidFill>
                  <a:srgbClr val="FF0000"/>
                </a:solidFill>
              </a:rPr>
              <a:t>VISIBLE</a:t>
            </a:r>
            <a:r>
              <a:rPr lang="en-US" sz="3200" b="1" dirty="0"/>
              <a:t> </a:t>
            </a:r>
            <a:r>
              <a:rPr lang="en-US" sz="3200" dirty="0"/>
              <a:t>and shall provide warning </a:t>
            </a:r>
            <a:r>
              <a:rPr lang="en-US" sz="3200" b="1" dirty="0"/>
              <a:t>BOTH </a:t>
            </a:r>
            <a:r>
              <a:rPr lang="en-US" sz="3200" b="1" dirty="0">
                <a:solidFill>
                  <a:srgbClr val="942092"/>
                </a:solidFill>
              </a:rPr>
              <a:t>INSIDE</a:t>
            </a:r>
            <a:r>
              <a:rPr lang="en-US" sz="3200" b="1" dirty="0"/>
              <a:t> </a:t>
            </a:r>
            <a:r>
              <a:rPr lang="en-US" sz="3200" b="1" u="sng" dirty="0"/>
              <a:t>and</a:t>
            </a:r>
            <a:r>
              <a:rPr lang="en-US" sz="3200" b="1" dirty="0"/>
              <a:t> </a:t>
            </a:r>
            <a:r>
              <a:rPr lang="en-US" sz="3200" b="1" dirty="0">
                <a:solidFill>
                  <a:srgbClr val="FF0000"/>
                </a:solidFill>
              </a:rPr>
              <a:t>OUTSIDE</a:t>
            </a:r>
            <a:r>
              <a:rPr lang="en-US" sz="3200" b="1" dirty="0"/>
              <a:t> </a:t>
            </a:r>
            <a:r>
              <a:rPr lang="en-US" sz="3200" dirty="0"/>
              <a:t>the area where gas is detected. </a:t>
            </a:r>
          </a:p>
          <a:p>
            <a:endParaRPr lang="en-US" sz="800" dirty="0"/>
          </a:p>
          <a:p>
            <a:r>
              <a:rPr lang="en-US" sz="3200" dirty="0"/>
              <a:t>The </a:t>
            </a:r>
            <a:r>
              <a:rPr lang="en-US" sz="3200" b="1" dirty="0"/>
              <a:t>AUDIBLE ALARM </a:t>
            </a:r>
            <a:r>
              <a:rPr lang="en-US" sz="3200" dirty="0"/>
              <a:t>shall be </a:t>
            </a:r>
            <a:r>
              <a:rPr lang="en-US" sz="3200" b="1" dirty="0">
                <a:solidFill>
                  <a:srgbClr val="0432FF"/>
                </a:solidFill>
              </a:rPr>
              <a:t>distinct</a:t>
            </a:r>
            <a:r>
              <a:rPr lang="en-US" sz="3200" dirty="0"/>
              <a:t> from all other alarms.</a:t>
            </a:r>
          </a:p>
          <a:p>
            <a:endParaRPr lang="en-US" sz="800" dirty="0"/>
          </a:p>
          <a:p>
            <a:endParaRPr lang="en-US" sz="2400" dirty="0"/>
          </a:p>
          <a:p>
            <a:r>
              <a:rPr lang="en-US" sz="2400" dirty="0"/>
              <a:t>Exception: Signal transmission to a constantly attended control station is </a:t>
            </a:r>
            <a:r>
              <a:rPr lang="en-US" sz="2400" b="1" dirty="0">
                <a:solidFill>
                  <a:srgbClr val="FF0000"/>
                </a:solidFill>
              </a:rPr>
              <a:t>NOT</a:t>
            </a:r>
            <a:r>
              <a:rPr lang="en-US" sz="2400" dirty="0"/>
              <a:t> required where </a:t>
            </a:r>
            <a:r>
              <a:rPr lang="en-US" sz="2400" b="1" dirty="0">
                <a:solidFill>
                  <a:srgbClr val="FF0000"/>
                </a:solidFill>
              </a:rPr>
              <a:t>NOT</a:t>
            </a:r>
            <a:r>
              <a:rPr lang="en-US" sz="2400" b="1" dirty="0"/>
              <a:t> more than one (1) cylinder </a:t>
            </a:r>
            <a:r>
              <a:rPr lang="en-US" sz="2400" dirty="0"/>
              <a:t>of highly toxic or toxic gas is stored</a:t>
            </a:r>
          </a:p>
        </p:txBody>
      </p:sp>
    </p:spTree>
    <p:extLst>
      <p:ext uri="{BB962C8B-B14F-4D97-AF65-F5344CB8AC3E}">
        <p14:creationId xmlns:p14="http://schemas.microsoft.com/office/powerpoint/2010/main" val="16110768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CE246B5E-CCED-5040-93C6-16E9450289BD}"/>
              </a:ext>
            </a:extLst>
          </p:cNvPr>
          <p:cNvSpPr/>
          <p:nvPr/>
        </p:nvSpPr>
        <p:spPr>
          <a:xfrm>
            <a:off x="0" y="1226310"/>
            <a:ext cx="12192000" cy="4955203"/>
          </a:xfrm>
          <a:prstGeom prst="rect">
            <a:avLst/>
          </a:prstGeom>
        </p:spPr>
        <p:txBody>
          <a:bodyPr wrap="square">
            <a:spAutoFit/>
          </a:bodyPr>
          <a:lstStyle/>
          <a:p>
            <a:r>
              <a:rPr lang="en-US" sz="3200" dirty="0">
                <a:hlinkClick r:id="rId3"/>
              </a:rPr>
              <a:t>6004.2.2.10.2 Shut off of gas supply</a:t>
            </a:r>
            <a:endParaRPr lang="en-US" sz="3200" dirty="0"/>
          </a:p>
          <a:p>
            <a:r>
              <a:rPr lang="en-US" sz="3200" dirty="0"/>
              <a:t>The gas-detection system shall </a:t>
            </a:r>
            <a:r>
              <a:rPr lang="en-US" sz="3200" b="1" dirty="0">
                <a:solidFill>
                  <a:srgbClr val="0432FF"/>
                </a:solidFill>
              </a:rPr>
              <a:t>AUTOMATICALLY</a:t>
            </a:r>
            <a:r>
              <a:rPr lang="en-US" sz="3200" b="1" dirty="0"/>
              <a:t> close the shutoff valve at the source on gas supply piping and tubing </a:t>
            </a:r>
            <a:r>
              <a:rPr lang="en-US" sz="3200" dirty="0"/>
              <a:t>related to the system being monitored for whichever gas is detected.</a:t>
            </a:r>
          </a:p>
          <a:p>
            <a:endParaRPr lang="en-US" sz="800" dirty="0"/>
          </a:p>
          <a:p>
            <a:r>
              <a:rPr lang="en-US" sz="3200" b="1" dirty="0">
                <a:solidFill>
                  <a:srgbClr val="FF0000"/>
                </a:solidFill>
              </a:rPr>
              <a:t>Exception</a:t>
            </a:r>
            <a:r>
              <a:rPr lang="en-US" sz="3200" dirty="0"/>
              <a:t>: Automatic shutdown is </a:t>
            </a:r>
            <a:r>
              <a:rPr lang="en-US" sz="3200" b="1" dirty="0">
                <a:solidFill>
                  <a:srgbClr val="FF0000"/>
                </a:solidFill>
              </a:rPr>
              <a:t>NOT</a:t>
            </a:r>
            <a:r>
              <a:rPr lang="en-US" sz="3200" dirty="0"/>
              <a:t> required for reactors </a:t>
            </a:r>
            <a:r>
              <a:rPr lang="en-US" sz="3200" b="1" dirty="0"/>
              <a:t>utilized for the production of </a:t>
            </a:r>
            <a:r>
              <a:rPr lang="en-US" sz="3200" dirty="0"/>
              <a:t>highly toxic or toxic compressed gases where such reactors are:</a:t>
            </a:r>
          </a:p>
          <a:p>
            <a:pPr marL="971550" lvl="1" indent="-514350">
              <a:buAutoNum type="arabicPeriod"/>
            </a:pPr>
            <a:r>
              <a:rPr lang="en-US" sz="2800" dirty="0"/>
              <a:t>Operated at pressures less than 15 psig </a:t>
            </a:r>
          </a:p>
          <a:p>
            <a:pPr marL="971550" lvl="1" indent="-514350">
              <a:buAutoNum type="arabicPeriod"/>
            </a:pPr>
            <a:r>
              <a:rPr lang="en-US" sz="2800" dirty="0"/>
              <a:t>Constantly attended</a:t>
            </a:r>
          </a:p>
          <a:p>
            <a:pPr marL="971550" lvl="1" indent="-514350">
              <a:buAutoNum type="arabicPeriod"/>
            </a:pPr>
            <a:r>
              <a:rPr lang="en-US" sz="2800" dirty="0"/>
              <a:t>Provided with emergency shutoff valves that have ready access</a:t>
            </a:r>
          </a:p>
        </p:txBody>
      </p:sp>
    </p:spTree>
    <p:extLst>
      <p:ext uri="{BB962C8B-B14F-4D97-AF65-F5344CB8AC3E}">
        <p14:creationId xmlns:p14="http://schemas.microsoft.com/office/powerpoint/2010/main" val="14870761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63F8-D879-C141-9431-025C9DAA492F}"/>
              </a:ext>
            </a:extLst>
          </p:cNvPr>
          <p:cNvSpPr>
            <a:spLocks noGrp="1"/>
          </p:cNvSpPr>
          <p:nvPr>
            <p:ph type="title"/>
          </p:nvPr>
        </p:nvSpPr>
        <p:spPr>
          <a:xfrm>
            <a:off x="0" y="1"/>
            <a:ext cx="12192000" cy="1082565"/>
          </a:xfrm>
        </p:spPr>
        <p:txBody>
          <a:bodyPr>
            <a:noAutofit/>
          </a:bodyPr>
          <a:lstStyle/>
          <a:p>
            <a:pPr algn="ctr"/>
            <a:r>
              <a:rPr lang="en-US" b="1" dirty="0">
                <a:latin typeface="+mn-lt"/>
              </a:rPr>
              <a:t>IFC Chapter 60: SECTION 6004 </a:t>
            </a:r>
            <a:br>
              <a:rPr lang="en-US" b="1" dirty="0">
                <a:latin typeface="+mn-lt"/>
              </a:rPr>
            </a:br>
            <a:r>
              <a:rPr lang="en-US" b="1" dirty="0">
                <a:latin typeface="+mn-lt"/>
              </a:rPr>
              <a:t>HIGHLY TOXIC AND </a:t>
            </a:r>
            <a:r>
              <a:rPr lang="en-US" b="1" dirty="0">
                <a:solidFill>
                  <a:srgbClr val="92D050"/>
                </a:solidFill>
                <a:latin typeface="+mn-lt"/>
              </a:rPr>
              <a:t>TOXIC</a:t>
            </a:r>
            <a:r>
              <a:rPr lang="en-US" b="1" dirty="0">
                <a:latin typeface="+mn-lt"/>
              </a:rPr>
              <a:t> COMPRESSED GASES</a:t>
            </a:r>
          </a:p>
        </p:txBody>
      </p:sp>
      <p:sp>
        <p:nvSpPr>
          <p:cNvPr id="5" name="Rectangle 4">
            <a:extLst>
              <a:ext uri="{FF2B5EF4-FFF2-40B4-BE49-F238E27FC236}">
                <a16:creationId xmlns:a16="http://schemas.microsoft.com/office/drawing/2014/main" id="{CE246B5E-CCED-5040-93C6-16E9450289BD}"/>
              </a:ext>
            </a:extLst>
          </p:cNvPr>
          <p:cNvSpPr/>
          <p:nvPr/>
        </p:nvSpPr>
        <p:spPr>
          <a:xfrm>
            <a:off x="0" y="1226310"/>
            <a:ext cx="12192000" cy="5370701"/>
          </a:xfrm>
          <a:prstGeom prst="rect">
            <a:avLst/>
          </a:prstGeom>
        </p:spPr>
        <p:txBody>
          <a:bodyPr wrap="square">
            <a:spAutoFit/>
          </a:bodyPr>
          <a:lstStyle/>
          <a:p>
            <a:r>
              <a:rPr lang="en-US" sz="3200" dirty="0">
                <a:hlinkClick r:id="rId3"/>
              </a:rPr>
              <a:t>6004.2.2.10.3 Valve closure</a:t>
            </a:r>
            <a:endParaRPr lang="en-US" sz="3200" dirty="0"/>
          </a:p>
          <a:p>
            <a:r>
              <a:rPr lang="en-US" sz="2800" dirty="0"/>
              <a:t>Automatic closure of shutoff valves shall be in accordance with the following:</a:t>
            </a:r>
          </a:p>
          <a:p>
            <a:pPr marL="914400" lvl="1" indent="-457200">
              <a:buFont typeface="+mj-lt"/>
              <a:buAutoNum type="arabicPeriod"/>
            </a:pPr>
            <a:r>
              <a:rPr lang="en-US" sz="2200" dirty="0"/>
              <a:t>Where the gas-detection sampling point initiating the gas detection system alarm is within a </a:t>
            </a:r>
            <a:r>
              <a:rPr lang="en-US" sz="2200" b="1" dirty="0">
                <a:solidFill>
                  <a:srgbClr val="0432FF"/>
                </a:solidFill>
              </a:rPr>
              <a:t>GAS CABINET </a:t>
            </a:r>
            <a:r>
              <a:rPr lang="en-US" sz="2200" dirty="0"/>
              <a:t>or</a:t>
            </a:r>
            <a:r>
              <a:rPr lang="en-US" sz="2200" b="1" dirty="0">
                <a:solidFill>
                  <a:srgbClr val="0432FF"/>
                </a:solidFill>
              </a:rPr>
              <a:t> </a:t>
            </a:r>
            <a:r>
              <a:rPr lang="en-US" sz="2200" b="1" dirty="0">
                <a:solidFill>
                  <a:srgbClr val="FF9300"/>
                </a:solidFill>
              </a:rPr>
              <a:t>EXHAUSTED ENCLOSURE</a:t>
            </a:r>
            <a:r>
              <a:rPr lang="en-US" sz="2200" dirty="0"/>
              <a:t>, the </a:t>
            </a:r>
            <a:r>
              <a:rPr lang="en-US" sz="2200" b="1" dirty="0"/>
              <a:t>shutoff valve in the gas cabinet or exhausted enclosure</a:t>
            </a:r>
            <a:r>
              <a:rPr lang="en-US" sz="2200" dirty="0"/>
              <a:t> for the specific gas detected </a:t>
            </a:r>
            <a:r>
              <a:rPr lang="en-US" sz="2200" b="1" dirty="0"/>
              <a:t>shall automatically close</a:t>
            </a:r>
            <a:r>
              <a:rPr lang="en-US" sz="2200" dirty="0"/>
              <a:t>.</a:t>
            </a:r>
          </a:p>
          <a:p>
            <a:pPr marL="914400" lvl="1" indent="-457200">
              <a:buFont typeface="+mj-lt"/>
              <a:buAutoNum type="arabicPeriod"/>
            </a:pPr>
            <a:r>
              <a:rPr lang="en-US" sz="2200" dirty="0"/>
              <a:t>Where the gas-detection sampling point initiating the gas detection system alarm is within a </a:t>
            </a:r>
            <a:r>
              <a:rPr lang="en-US" sz="2200" b="1" dirty="0">
                <a:solidFill>
                  <a:srgbClr val="92D050"/>
                </a:solidFill>
              </a:rPr>
              <a:t>GAS ROOM</a:t>
            </a:r>
            <a:r>
              <a:rPr lang="en-US" sz="2200" dirty="0">
                <a:solidFill>
                  <a:srgbClr val="92D050"/>
                </a:solidFill>
              </a:rPr>
              <a:t> </a:t>
            </a:r>
            <a:r>
              <a:rPr lang="en-US" sz="2200" b="1" u="sng" dirty="0"/>
              <a:t>and</a:t>
            </a:r>
            <a:r>
              <a:rPr lang="en-US" sz="2200" dirty="0"/>
              <a:t> compressed gas containers are </a:t>
            </a:r>
            <a:r>
              <a:rPr lang="en-US" sz="2200" b="1" dirty="0"/>
              <a:t>NOT</a:t>
            </a:r>
            <a:r>
              <a:rPr lang="en-US" sz="2200" dirty="0"/>
              <a:t> in </a:t>
            </a:r>
            <a:r>
              <a:rPr lang="en-US" sz="2200" dirty="0">
                <a:solidFill>
                  <a:srgbClr val="0432FF"/>
                </a:solidFill>
              </a:rPr>
              <a:t>gas cabinets </a:t>
            </a:r>
            <a:r>
              <a:rPr lang="en-US" sz="2200" dirty="0"/>
              <a:t>or </a:t>
            </a:r>
            <a:r>
              <a:rPr lang="en-US" sz="2200" dirty="0">
                <a:solidFill>
                  <a:srgbClr val="FF9300"/>
                </a:solidFill>
              </a:rPr>
              <a:t>exhausted enclosures</a:t>
            </a:r>
            <a:r>
              <a:rPr lang="en-US" sz="2200" dirty="0"/>
              <a:t>, the </a:t>
            </a:r>
            <a:r>
              <a:rPr lang="en-US" sz="2200" b="1" dirty="0"/>
              <a:t>shutoff valves on all gas lines</a:t>
            </a:r>
            <a:r>
              <a:rPr lang="en-US" sz="2200" dirty="0"/>
              <a:t> for the specific gas detected </a:t>
            </a:r>
            <a:r>
              <a:rPr lang="en-US" sz="2200" b="1" dirty="0"/>
              <a:t>shall automatically close</a:t>
            </a:r>
            <a:r>
              <a:rPr lang="en-US" sz="2200" dirty="0"/>
              <a:t>.</a:t>
            </a:r>
          </a:p>
          <a:p>
            <a:pPr marL="914400" lvl="1" indent="-457200">
              <a:buFont typeface="+mj-lt"/>
              <a:buAutoNum type="arabicPeriod"/>
            </a:pPr>
            <a:r>
              <a:rPr lang="en-US" sz="2200" dirty="0"/>
              <a:t>Where the gas-detection sampling point initiating the gas detection system alarm is </a:t>
            </a:r>
            <a:r>
              <a:rPr lang="en-US" sz="2200" b="1" dirty="0"/>
              <a:t>within a piping distribution manifold enclosure</a:t>
            </a:r>
            <a:r>
              <a:rPr lang="en-US" sz="2200" dirty="0"/>
              <a:t>, the shutoff valve for the compressed container of specific gas detected supplying the manifold shall automatically close.</a:t>
            </a:r>
          </a:p>
          <a:p>
            <a:endParaRPr lang="en-US" sz="500" dirty="0"/>
          </a:p>
          <a:p>
            <a:r>
              <a:rPr lang="en-US" sz="2000" dirty="0"/>
              <a:t>Exception: Where the gas-detection sampling point initiating the gas-detection system alarm is at a use location or within a gas valve enclosure of a branch line downstream of a piping distribution manifold, the shutoff valve in the gas valve enclosure for the branch line located in the piping distribution manifold enclosure shall </a:t>
            </a:r>
          </a:p>
          <a:p>
            <a:r>
              <a:rPr lang="en-US" sz="2000" dirty="0"/>
              <a:t>automatically close.</a:t>
            </a:r>
            <a:endParaRPr lang="en-US" dirty="0"/>
          </a:p>
        </p:txBody>
      </p:sp>
    </p:spTree>
    <p:extLst>
      <p:ext uri="{BB962C8B-B14F-4D97-AF65-F5344CB8AC3E}">
        <p14:creationId xmlns:p14="http://schemas.microsoft.com/office/powerpoint/2010/main" val="994866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2EA0-EEBF-064A-8687-831CB0C4EA5B}"/>
              </a:ext>
            </a:extLst>
          </p:cNvPr>
          <p:cNvSpPr>
            <a:spLocks noGrp="1"/>
          </p:cNvSpPr>
          <p:nvPr>
            <p:ph type="title"/>
          </p:nvPr>
        </p:nvSpPr>
        <p:spPr>
          <a:xfrm>
            <a:off x="0" y="1"/>
            <a:ext cx="12192000" cy="1112107"/>
          </a:xfrm>
        </p:spPr>
        <p:txBody>
          <a:bodyPr>
            <a:normAutofit/>
          </a:bodyPr>
          <a:lstStyle/>
          <a:p>
            <a:pPr algn="ctr"/>
            <a:r>
              <a:rPr lang="en-US" sz="4800" b="1" dirty="0">
                <a:latin typeface="+mn-lt"/>
              </a:rPr>
              <a:t>How is Cl</a:t>
            </a:r>
            <a:r>
              <a:rPr lang="en-US" sz="4800" b="1" baseline="-25000" dirty="0">
                <a:latin typeface="+mn-lt"/>
              </a:rPr>
              <a:t>2</a:t>
            </a:r>
            <a:r>
              <a:rPr lang="en-US" sz="4800" b="1" dirty="0">
                <a:latin typeface="+mn-lt"/>
              </a:rPr>
              <a:t> classified by the Codes?</a:t>
            </a:r>
          </a:p>
        </p:txBody>
      </p:sp>
      <p:sp>
        <p:nvSpPr>
          <p:cNvPr id="3" name="Content Placeholder 2">
            <a:extLst>
              <a:ext uri="{FF2B5EF4-FFF2-40B4-BE49-F238E27FC236}">
                <a16:creationId xmlns:a16="http://schemas.microsoft.com/office/drawing/2014/main" id="{B697E99B-6667-3746-B41C-1FE47737B911}"/>
              </a:ext>
            </a:extLst>
          </p:cNvPr>
          <p:cNvSpPr>
            <a:spLocks noGrp="1"/>
          </p:cNvSpPr>
          <p:nvPr>
            <p:ph idx="1"/>
          </p:nvPr>
        </p:nvSpPr>
        <p:spPr>
          <a:xfrm>
            <a:off x="-1" y="1292773"/>
            <a:ext cx="12191999" cy="5565227"/>
          </a:xfrm>
        </p:spPr>
        <p:txBody>
          <a:bodyPr>
            <a:normAutofit/>
          </a:bodyPr>
          <a:lstStyle/>
          <a:p>
            <a:r>
              <a:rPr lang="en-US" sz="4000" dirty="0"/>
              <a:t>The codes are built upon the </a:t>
            </a:r>
            <a:r>
              <a:rPr lang="en-US" sz="4000" b="1" u="sng" dirty="0"/>
              <a:t>CLASSIFICATION</a:t>
            </a:r>
            <a:r>
              <a:rPr lang="en-US" sz="4000" dirty="0"/>
              <a:t> of the Hazardous Material (HAZMAT)</a:t>
            </a:r>
          </a:p>
          <a:p>
            <a:pPr marL="0" indent="0">
              <a:buNone/>
            </a:pPr>
            <a:endParaRPr lang="en-US" sz="1200" dirty="0"/>
          </a:p>
          <a:p>
            <a:r>
              <a:rPr lang="en-US" sz="4000" dirty="0"/>
              <a:t>Cl</a:t>
            </a:r>
            <a:r>
              <a:rPr lang="en-US" sz="4000" baseline="-25000" dirty="0"/>
              <a:t>2</a:t>
            </a:r>
            <a:r>
              <a:rPr lang="en-US" sz="4000" dirty="0"/>
              <a:t> is classified as a </a:t>
            </a:r>
          </a:p>
          <a:p>
            <a:pPr marL="1200150" lvl="1" indent="-742950">
              <a:buFont typeface="+mj-lt"/>
              <a:buAutoNum type="arabicPeriod"/>
            </a:pPr>
            <a:r>
              <a:rPr lang="en-US" sz="3600" dirty="0"/>
              <a:t>COMPRESSED GAS, </a:t>
            </a:r>
          </a:p>
          <a:p>
            <a:pPr marL="1200150" lvl="1" indent="-742950">
              <a:buFont typeface="+mj-lt"/>
              <a:buAutoNum type="arabicPeriod"/>
            </a:pPr>
            <a:r>
              <a:rPr lang="en-US" sz="3600" dirty="0"/>
              <a:t>CORROSIVE GAS, and</a:t>
            </a:r>
          </a:p>
          <a:p>
            <a:pPr marL="1200150" lvl="1" indent="-742950">
              <a:buFont typeface="+mj-lt"/>
              <a:buAutoNum type="arabicPeriod"/>
            </a:pPr>
            <a:r>
              <a:rPr lang="en-US" sz="3600" dirty="0"/>
              <a:t>TOXIC GAS</a:t>
            </a:r>
          </a:p>
          <a:p>
            <a:pPr marL="457200" lvl="1" indent="0">
              <a:buNone/>
            </a:pPr>
            <a:endParaRPr lang="en-US" sz="2000" dirty="0"/>
          </a:p>
          <a:p>
            <a:pPr marL="457200" lvl="1" indent="0">
              <a:buNone/>
            </a:pPr>
            <a:r>
              <a:rPr lang="en-US" sz="3600" dirty="0"/>
              <a:t>NOTE:  Some facilities manage Cl</a:t>
            </a:r>
            <a:r>
              <a:rPr lang="en-US" sz="3600" baseline="-25000" dirty="0"/>
              <a:t>2</a:t>
            </a:r>
            <a:r>
              <a:rPr lang="en-US" sz="3600" dirty="0"/>
              <a:t> as a “Highly Toxic” Gas, but by definition it is ONLY a “Toxic” gas</a:t>
            </a:r>
          </a:p>
        </p:txBody>
      </p:sp>
      <p:pic>
        <p:nvPicPr>
          <p:cNvPr id="11266" name="Picture 2" descr="Untitled">
            <a:extLst>
              <a:ext uri="{FF2B5EF4-FFF2-40B4-BE49-F238E27FC236}">
                <a16:creationId xmlns:a16="http://schemas.microsoft.com/office/drawing/2014/main" id="{FA50E2AE-A199-0546-AED0-9C8C50938B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6457" y="2150837"/>
            <a:ext cx="2336800" cy="303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355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2EA0-EEBF-064A-8687-831CB0C4EA5B}"/>
              </a:ext>
            </a:extLst>
          </p:cNvPr>
          <p:cNvSpPr>
            <a:spLocks noGrp="1"/>
          </p:cNvSpPr>
          <p:nvPr>
            <p:ph type="title"/>
          </p:nvPr>
        </p:nvSpPr>
        <p:spPr>
          <a:xfrm>
            <a:off x="0" y="1"/>
            <a:ext cx="12192000" cy="1112107"/>
          </a:xfrm>
        </p:spPr>
        <p:txBody>
          <a:bodyPr>
            <a:normAutofit/>
          </a:bodyPr>
          <a:lstStyle/>
          <a:p>
            <a:pPr algn="ctr"/>
            <a:r>
              <a:rPr lang="en-US" sz="4800" b="1" dirty="0">
                <a:latin typeface="+mn-lt"/>
              </a:rPr>
              <a:t>Why is Cl</a:t>
            </a:r>
            <a:r>
              <a:rPr lang="en-US" sz="4800" b="1" baseline="-25000" dirty="0">
                <a:latin typeface="+mn-lt"/>
              </a:rPr>
              <a:t>2</a:t>
            </a:r>
            <a:r>
              <a:rPr lang="en-US" sz="4800" b="1" dirty="0">
                <a:latin typeface="+mn-lt"/>
              </a:rPr>
              <a:t> classified as a Compressed Gas?</a:t>
            </a:r>
          </a:p>
        </p:txBody>
      </p:sp>
      <p:sp>
        <p:nvSpPr>
          <p:cNvPr id="3" name="Content Placeholder 2">
            <a:extLst>
              <a:ext uri="{FF2B5EF4-FFF2-40B4-BE49-F238E27FC236}">
                <a16:creationId xmlns:a16="http://schemas.microsoft.com/office/drawing/2014/main" id="{B697E99B-6667-3746-B41C-1FE47737B911}"/>
              </a:ext>
            </a:extLst>
          </p:cNvPr>
          <p:cNvSpPr>
            <a:spLocks noGrp="1"/>
          </p:cNvSpPr>
          <p:nvPr>
            <p:ph idx="1"/>
          </p:nvPr>
        </p:nvSpPr>
        <p:spPr>
          <a:xfrm>
            <a:off x="0" y="900887"/>
            <a:ext cx="12191999" cy="5336628"/>
          </a:xfrm>
        </p:spPr>
        <p:txBody>
          <a:bodyPr>
            <a:normAutofit/>
          </a:bodyPr>
          <a:lstStyle/>
          <a:p>
            <a:pPr marL="0" indent="0">
              <a:buNone/>
            </a:pPr>
            <a:r>
              <a:rPr lang="en-US" sz="4000" dirty="0">
                <a:hlinkClick r:id="rId2"/>
              </a:rPr>
              <a:t>Compressed Gas </a:t>
            </a:r>
            <a:r>
              <a:rPr lang="en-US" sz="4000" dirty="0"/>
              <a:t>is a material, or a mixture of materials, that:</a:t>
            </a:r>
          </a:p>
          <a:p>
            <a:pPr marL="1200150" lvl="1" indent="-742950">
              <a:buFont typeface="+mj-lt"/>
              <a:buAutoNum type="arabicPeriod"/>
            </a:pPr>
            <a:r>
              <a:rPr lang="en-US" sz="3200" dirty="0"/>
              <a:t>is a gas at 68°F (20°C) or less at 14.7 psia (101 kPa) of pressure, </a:t>
            </a:r>
            <a:r>
              <a:rPr lang="en-US" sz="3200" b="1" u="sng" dirty="0"/>
              <a:t>AND</a:t>
            </a:r>
          </a:p>
          <a:p>
            <a:pPr marL="1200150" lvl="1" indent="-742950">
              <a:buFont typeface="+mj-lt"/>
              <a:buAutoNum type="arabicPeriod"/>
            </a:pPr>
            <a:r>
              <a:rPr lang="en-US" sz="3200" dirty="0"/>
              <a:t>has a boiling point of 68°F (20°C) or less at 14.7 psia (101 kPa) which is either liquefied, nonliquefied, or in solution, except those gases which have no other health or physical hazard properties are not considered to be compressed until the </a:t>
            </a:r>
            <a:r>
              <a:rPr lang="en-US" sz="3200" u="sng" dirty="0"/>
              <a:t>pressure in the packaging </a:t>
            </a:r>
            <a:r>
              <a:rPr lang="en-US" sz="3200" dirty="0"/>
              <a:t>exceeds 41 psia (282 kPa) at 68°F (20°C)</a:t>
            </a:r>
            <a:endParaRPr lang="en-US" sz="1200" dirty="0"/>
          </a:p>
        </p:txBody>
      </p:sp>
    </p:spTree>
    <p:extLst>
      <p:ext uri="{BB962C8B-B14F-4D97-AF65-F5344CB8AC3E}">
        <p14:creationId xmlns:p14="http://schemas.microsoft.com/office/powerpoint/2010/main" val="2326016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2EA0-EEBF-064A-8687-831CB0C4EA5B}"/>
              </a:ext>
            </a:extLst>
          </p:cNvPr>
          <p:cNvSpPr>
            <a:spLocks noGrp="1"/>
          </p:cNvSpPr>
          <p:nvPr>
            <p:ph type="title"/>
          </p:nvPr>
        </p:nvSpPr>
        <p:spPr>
          <a:xfrm>
            <a:off x="0" y="1"/>
            <a:ext cx="12192000" cy="1112107"/>
          </a:xfrm>
        </p:spPr>
        <p:txBody>
          <a:bodyPr>
            <a:normAutofit/>
          </a:bodyPr>
          <a:lstStyle/>
          <a:p>
            <a:pPr algn="ctr"/>
            <a:r>
              <a:rPr lang="en-US" sz="4800" b="1" dirty="0">
                <a:latin typeface="+mn-lt"/>
              </a:rPr>
              <a:t>Why is Cl</a:t>
            </a:r>
            <a:r>
              <a:rPr lang="en-US" sz="4800" b="1" baseline="-25000" dirty="0">
                <a:latin typeface="+mn-lt"/>
              </a:rPr>
              <a:t>2</a:t>
            </a:r>
            <a:r>
              <a:rPr lang="en-US" sz="4800" b="1" dirty="0">
                <a:latin typeface="+mn-lt"/>
              </a:rPr>
              <a:t> classified as a Compressed Gas?</a:t>
            </a:r>
          </a:p>
        </p:txBody>
      </p:sp>
      <p:sp>
        <p:nvSpPr>
          <p:cNvPr id="3" name="Content Placeholder 2">
            <a:extLst>
              <a:ext uri="{FF2B5EF4-FFF2-40B4-BE49-F238E27FC236}">
                <a16:creationId xmlns:a16="http://schemas.microsoft.com/office/drawing/2014/main" id="{B697E99B-6667-3746-B41C-1FE47737B911}"/>
              </a:ext>
            </a:extLst>
          </p:cNvPr>
          <p:cNvSpPr>
            <a:spLocks noGrp="1"/>
          </p:cNvSpPr>
          <p:nvPr>
            <p:ph idx="1"/>
          </p:nvPr>
        </p:nvSpPr>
        <p:spPr>
          <a:xfrm>
            <a:off x="0" y="900887"/>
            <a:ext cx="12191999" cy="5336628"/>
          </a:xfrm>
        </p:spPr>
        <p:txBody>
          <a:bodyPr>
            <a:normAutofit fontScale="92500" lnSpcReduction="10000"/>
          </a:bodyPr>
          <a:lstStyle/>
          <a:p>
            <a:pPr marL="0" indent="0">
              <a:buNone/>
            </a:pPr>
            <a:endParaRPr lang="en-US" sz="300" dirty="0"/>
          </a:p>
          <a:p>
            <a:pPr marL="0" indent="0">
              <a:buNone/>
            </a:pPr>
            <a:r>
              <a:rPr lang="en-US" sz="4000" dirty="0"/>
              <a:t>The states of compressed gases are </a:t>
            </a:r>
            <a:r>
              <a:rPr lang="en-US" sz="4000" b="1" dirty="0"/>
              <a:t>CATEGORIZED</a:t>
            </a:r>
            <a:r>
              <a:rPr lang="en-US" sz="4000" dirty="0"/>
              <a:t> as follows:</a:t>
            </a:r>
          </a:p>
          <a:p>
            <a:pPr marL="971550" lvl="1" indent="-514350">
              <a:buFont typeface="+mj-lt"/>
              <a:buAutoNum type="arabicPeriod"/>
            </a:pPr>
            <a:r>
              <a:rPr lang="en-US" sz="3400" b="1" dirty="0">
                <a:solidFill>
                  <a:srgbClr val="FF0000"/>
                </a:solidFill>
              </a:rPr>
              <a:t>NON-LIQUEFIED COMPRESSED GASES </a:t>
            </a:r>
            <a:r>
              <a:rPr lang="en-US" sz="3400" dirty="0"/>
              <a:t>are gases, other than those in solution, that are in a packaging under the charged pressure and are </a:t>
            </a:r>
            <a:r>
              <a:rPr lang="en-US" sz="3400" u="sng" dirty="0">
                <a:solidFill>
                  <a:srgbClr val="FF0000"/>
                </a:solidFill>
              </a:rPr>
              <a:t>ENTIRELY GASEOUS </a:t>
            </a:r>
            <a:r>
              <a:rPr lang="en-US" sz="3400" dirty="0"/>
              <a:t>at 68°F (20°C)</a:t>
            </a:r>
          </a:p>
          <a:p>
            <a:pPr marL="971550" lvl="1" indent="-514350">
              <a:buFont typeface="+mj-lt"/>
              <a:buAutoNum type="arabicPeriod"/>
            </a:pPr>
            <a:r>
              <a:rPr lang="en-US" sz="3400" b="1" dirty="0">
                <a:solidFill>
                  <a:srgbClr val="0432FF"/>
                </a:solidFill>
              </a:rPr>
              <a:t>LIQUEFIED COMPRESSED GASES </a:t>
            </a:r>
            <a:r>
              <a:rPr lang="en-US" sz="3400" dirty="0"/>
              <a:t>are gases that, in a packaging under the charged pressure, are partially liquid at a temperature of 68°F (20°C)</a:t>
            </a:r>
          </a:p>
          <a:p>
            <a:pPr marL="971550" lvl="1" indent="-514350">
              <a:buFont typeface="+mj-lt"/>
              <a:buAutoNum type="arabicPeriod"/>
            </a:pPr>
            <a:r>
              <a:rPr lang="en-US" sz="3400" b="1" dirty="0">
                <a:solidFill>
                  <a:srgbClr val="00FA00"/>
                </a:solidFill>
              </a:rPr>
              <a:t>COMPRESSED GASES </a:t>
            </a:r>
            <a:r>
              <a:rPr lang="en-US" sz="3400" dirty="0"/>
              <a:t>in solution are nonliquefied gases that are </a:t>
            </a:r>
            <a:r>
              <a:rPr lang="en-US" sz="3400" dirty="0">
                <a:solidFill>
                  <a:srgbClr val="00FA00"/>
                </a:solidFill>
              </a:rPr>
              <a:t>DISSOLVED IN A SOLVENT</a:t>
            </a:r>
            <a:endParaRPr lang="en-US" sz="3400" dirty="0"/>
          </a:p>
          <a:p>
            <a:pPr marL="971550" lvl="1" indent="-514350">
              <a:buFont typeface="+mj-lt"/>
              <a:buAutoNum type="arabicPeriod"/>
            </a:pPr>
            <a:r>
              <a:rPr lang="en-US" sz="3400" b="1" dirty="0">
                <a:solidFill>
                  <a:srgbClr val="FF40FF"/>
                </a:solidFill>
              </a:rPr>
              <a:t>COMPRESSED GAS MIXTURES </a:t>
            </a:r>
            <a:r>
              <a:rPr lang="en-US" sz="3400" dirty="0"/>
              <a:t>consist of a </a:t>
            </a:r>
            <a:r>
              <a:rPr lang="en-US" sz="3400" dirty="0">
                <a:solidFill>
                  <a:srgbClr val="FF40FF"/>
                </a:solidFill>
              </a:rPr>
              <a:t>mixture of </a:t>
            </a:r>
            <a:r>
              <a:rPr lang="en-US" sz="3400" b="1" dirty="0">
                <a:solidFill>
                  <a:srgbClr val="FF40FF"/>
                </a:solidFill>
              </a:rPr>
              <a:t>two or more </a:t>
            </a:r>
            <a:r>
              <a:rPr lang="en-US" sz="3400" dirty="0">
                <a:solidFill>
                  <a:srgbClr val="FF40FF"/>
                </a:solidFill>
              </a:rPr>
              <a:t>compressed gases </a:t>
            </a:r>
            <a:r>
              <a:rPr lang="en-US" sz="3400" dirty="0"/>
              <a:t>contained in a packaging, the hazard properties of which are represented by the properties of the mixture as a whole</a:t>
            </a:r>
          </a:p>
        </p:txBody>
      </p:sp>
      <p:sp>
        <p:nvSpPr>
          <p:cNvPr id="4" name="TextBox 3">
            <a:extLst>
              <a:ext uri="{FF2B5EF4-FFF2-40B4-BE49-F238E27FC236}">
                <a16:creationId xmlns:a16="http://schemas.microsoft.com/office/drawing/2014/main" id="{D73447AA-E50D-204A-B245-AB046BD63A33}"/>
              </a:ext>
            </a:extLst>
          </p:cNvPr>
          <p:cNvSpPr txBox="1"/>
          <p:nvPr/>
        </p:nvSpPr>
        <p:spPr>
          <a:xfrm>
            <a:off x="0" y="6150114"/>
            <a:ext cx="5812970" cy="707886"/>
          </a:xfrm>
          <a:prstGeom prst="rect">
            <a:avLst/>
          </a:prstGeom>
          <a:noFill/>
        </p:spPr>
        <p:txBody>
          <a:bodyPr wrap="square" rtlCol="0">
            <a:spAutoFit/>
          </a:bodyPr>
          <a:lstStyle/>
          <a:p>
            <a:r>
              <a:rPr lang="en-US" sz="2000" dirty="0"/>
              <a:t>Cl</a:t>
            </a:r>
            <a:r>
              <a:rPr lang="en-US" sz="2000" baseline="-25000" dirty="0"/>
              <a:t>2</a:t>
            </a:r>
            <a:r>
              <a:rPr lang="en-US" sz="2000" dirty="0"/>
              <a:t> is shipped as either </a:t>
            </a:r>
            <a:r>
              <a:rPr lang="en-US" sz="2000" b="1" dirty="0">
                <a:solidFill>
                  <a:srgbClr val="FF0000"/>
                </a:solidFill>
              </a:rPr>
              <a:t>NON-LIQUEFIED COMPRESSED GAS</a:t>
            </a:r>
            <a:r>
              <a:rPr lang="en-US" sz="2000" dirty="0"/>
              <a:t> or as a </a:t>
            </a:r>
            <a:r>
              <a:rPr lang="en-US" sz="2000" b="1" dirty="0">
                <a:solidFill>
                  <a:srgbClr val="0432FF"/>
                </a:solidFill>
              </a:rPr>
              <a:t>LIQUEFIED COMPRESSED GAS</a:t>
            </a:r>
            <a:endParaRPr lang="en-US" sz="2000" dirty="0">
              <a:solidFill>
                <a:srgbClr val="0432FF"/>
              </a:solidFill>
            </a:endParaRPr>
          </a:p>
        </p:txBody>
      </p:sp>
    </p:spTree>
    <p:extLst>
      <p:ext uri="{BB962C8B-B14F-4D97-AF65-F5344CB8AC3E}">
        <p14:creationId xmlns:p14="http://schemas.microsoft.com/office/powerpoint/2010/main" val="2848329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2EA0-EEBF-064A-8687-831CB0C4EA5B}"/>
              </a:ext>
            </a:extLst>
          </p:cNvPr>
          <p:cNvSpPr>
            <a:spLocks noGrp="1"/>
          </p:cNvSpPr>
          <p:nvPr>
            <p:ph type="title"/>
          </p:nvPr>
        </p:nvSpPr>
        <p:spPr>
          <a:xfrm>
            <a:off x="0" y="1"/>
            <a:ext cx="12192000" cy="846215"/>
          </a:xfrm>
        </p:spPr>
        <p:txBody>
          <a:bodyPr>
            <a:normAutofit/>
          </a:bodyPr>
          <a:lstStyle/>
          <a:p>
            <a:pPr algn="ctr"/>
            <a:r>
              <a:rPr lang="en-US" sz="4800" b="1" dirty="0">
                <a:latin typeface="+mn-lt"/>
              </a:rPr>
              <a:t>Toxic Gas vs. Highly Toxic Gas</a:t>
            </a:r>
          </a:p>
        </p:txBody>
      </p:sp>
      <p:graphicFrame>
        <p:nvGraphicFramePr>
          <p:cNvPr id="4" name="Content Placeholder 3">
            <a:extLst>
              <a:ext uri="{FF2B5EF4-FFF2-40B4-BE49-F238E27FC236}">
                <a16:creationId xmlns:a16="http://schemas.microsoft.com/office/drawing/2014/main" id="{11B7ED2E-F059-F346-8B3F-B4439106F0E0}"/>
              </a:ext>
            </a:extLst>
          </p:cNvPr>
          <p:cNvGraphicFramePr>
            <a:graphicFrameLocks noGrp="1"/>
          </p:cNvGraphicFramePr>
          <p:nvPr>
            <p:ph idx="1"/>
            <p:extLst>
              <p:ext uri="{D42A27DB-BD31-4B8C-83A1-F6EECF244321}">
                <p14:modId xmlns:p14="http://schemas.microsoft.com/office/powerpoint/2010/main" val="2747589038"/>
              </p:ext>
            </p:extLst>
          </p:nvPr>
        </p:nvGraphicFramePr>
        <p:xfrm>
          <a:off x="739346" y="846216"/>
          <a:ext cx="10713308" cy="5165568"/>
        </p:xfrm>
        <a:graphic>
          <a:graphicData uri="http://schemas.openxmlformats.org/drawingml/2006/table">
            <a:tbl>
              <a:tblPr>
                <a:tableStyleId>{5940675A-B579-460E-94D1-54222C63F5DA}</a:tableStyleId>
              </a:tblPr>
              <a:tblGrid>
                <a:gridCol w="5356654">
                  <a:extLst>
                    <a:ext uri="{9D8B030D-6E8A-4147-A177-3AD203B41FA5}">
                      <a16:colId xmlns:a16="http://schemas.microsoft.com/office/drawing/2014/main" val="230738295"/>
                    </a:ext>
                  </a:extLst>
                </a:gridCol>
                <a:gridCol w="5356654">
                  <a:extLst>
                    <a:ext uri="{9D8B030D-6E8A-4147-A177-3AD203B41FA5}">
                      <a16:colId xmlns:a16="http://schemas.microsoft.com/office/drawing/2014/main" val="1859348886"/>
                    </a:ext>
                  </a:extLst>
                </a:gridCol>
              </a:tblGrid>
              <a:tr h="331452">
                <a:tc>
                  <a:txBody>
                    <a:bodyPr/>
                    <a:lstStyle/>
                    <a:p>
                      <a:pPr algn="ctr"/>
                      <a:r>
                        <a:rPr lang="en-US" sz="4000" b="1" dirty="0">
                          <a:effectLst/>
                        </a:rPr>
                        <a:t>Highly Toxic </a:t>
                      </a:r>
                      <a:endParaRPr lang="en-US" sz="5400" dirty="0">
                        <a:effectLst/>
                      </a:endParaRPr>
                    </a:p>
                  </a:txBody>
                  <a:tcPr marL="52943" marR="52943" marT="26472" marB="26472" anchor="ctr"/>
                </a:tc>
                <a:tc>
                  <a:txBody>
                    <a:bodyPr/>
                    <a:lstStyle/>
                    <a:p>
                      <a:pPr algn="ctr"/>
                      <a:r>
                        <a:rPr lang="en-US" sz="4000" b="1" dirty="0">
                          <a:effectLst/>
                        </a:rPr>
                        <a:t>Toxic </a:t>
                      </a:r>
                      <a:endParaRPr lang="en-US" sz="5400" dirty="0">
                        <a:effectLst/>
                      </a:endParaRPr>
                    </a:p>
                  </a:txBody>
                  <a:tcPr marL="52943" marR="52943" marT="26472" marB="26472" anchor="ctr"/>
                </a:tc>
                <a:extLst>
                  <a:ext uri="{0D108BD9-81ED-4DB2-BD59-A6C34878D82A}">
                    <a16:rowId xmlns:a16="http://schemas.microsoft.com/office/drawing/2014/main" val="2684423568"/>
                  </a:ext>
                </a:extLst>
              </a:tr>
              <a:tr h="3654992">
                <a:tc>
                  <a:txBody>
                    <a:bodyPr/>
                    <a:lstStyle/>
                    <a:p>
                      <a:pPr>
                        <a:buFont typeface="Arial" panose="020B0604020202020204" pitchFamily="34" charset="0"/>
                        <a:buChar char="•"/>
                      </a:pPr>
                      <a:r>
                        <a:rPr lang="en-US" sz="2400" dirty="0"/>
                        <a:t> LD50 of ≤ 50 mg/kg body weight oral albino rat 200 - 300 g</a:t>
                      </a:r>
                    </a:p>
                    <a:p>
                      <a:pPr algn="ctr"/>
                      <a:r>
                        <a:rPr lang="en-US" sz="1400" b="1" dirty="0">
                          <a:effectLst/>
                        </a:rPr>
                        <a:t>OR</a:t>
                      </a:r>
                      <a:endParaRPr lang="en-US" sz="1400" dirty="0">
                        <a:effectLst/>
                      </a:endParaRPr>
                    </a:p>
                    <a:p>
                      <a:pPr>
                        <a:buFont typeface="Arial" panose="020B0604020202020204" pitchFamily="34" charset="0"/>
                        <a:buChar char="•"/>
                      </a:pPr>
                      <a:r>
                        <a:rPr lang="en-US" sz="2400" dirty="0"/>
                        <a:t>LD50 of ≤ 200 mg/kg body weight continuous 24 h contact (or less if death occurs before 24 h) albino rabbits 2 - 3 kg</a:t>
                      </a:r>
                    </a:p>
                    <a:p>
                      <a:pPr algn="ctr"/>
                      <a:r>
                        <a:rPr lang="en-US" sz="1400" b="1" dirty="0">
                          <a:effectLst/>
                        </a:rPr>
                        <a:t>OR</a:t>
                      </a:r>
                      <a:endParaRPr lang="en-US" sz="1400" dirty="0">
                        <a:effectLst/>
                      </a:endParaRPr>
                    </a:p>
                    <a:p>
                      <a:pPr>
                        <a:buFont typeface="Arial" panose="020B0604020202020204" pitchFamily="34" charset="0"/>
                        <a:buChar char="•"/>
                      </a:pPr>
                      <a:r>
                        <a:rPr lang="en-US" sz="2400" dirty="0"/>
                        <a:t>LC50 ≤ 200 ppm by volume of gas or vapor, or &gt; 2 mg/L dust/fume/mist continuous inhalation for 1 h (or less if death occurs in less than 1 h) to albino rats 200 - 300 g.</a:t>
                      </a:r>
                    </a:p>
                  </a:txBody>
                  <a:tcPr marL="52943" marR="52943" marT="26472" marB="26472" anchor="ctr"/>
                </a:tc>
                <a:tc>
                  <a:txBody>
                    <a:bodyPr/>
                    <a:lstStyle/>
                    <a:p>
                      <a:pPr>
                        <a:buFont typeface="Arial" panose="020B0604020202020204" pitchFamily="34" charset="0"/>
                        <a:buChar char="•"/>
                      </a:pPr>
                      <a:r>
                        <a:rPr lang="en-US" sz="2400" dirty="0"/>
                        <a:t>50 mg/kg &lt; LD50 ≤ 500 mg/kg ( body weight) oral albino rat 200 - 300 g</a:t>
                      </a:r>
                    </a:p>
                    <a:p>
                      <a:pPr algn="ctr"/>
                      <a:r>
                        <a:rPr lang="en-US" sz="1400" b="1" dirty="0">
                          <a:effectLst/>
                        </a:rPr>
                        <a:t>OR</a:t>
                      </a:r>
                      <a:endParaRPr lang="en-US" sz="1400" dirty="0">
                        <a:effectLst/>
                      </a:endParaRPr>
                    </a:p>
                    <a:p>
                      <a:pPr>
                        <a:buFont typeface="Arial" panose="020B0604020202020204" pitchFamily="34" charset="0"/>
                        <a:buChar char="•"/>
                      </a:pPr>
                      <a:r>
                        <a:rPr lang="en-US" sz="2400" dirty="0"/>
                        <a:t>200 mg/kg &lt; LD50 ≤ 1000 mg/kg (body weight) continuous 24 h contact (or less if death occurs before 24 h) albino rabbits 2 - 3 kg</a:t>
                      </a:r>
                    </a:p>
                    <a:p>
                      <a:pPr algn="ctr"/>
                      <a:r>
                        <a:rPr lang="en-US" sz="1400" b="1" dirty="0">
                          <a:effectLst/>
                        </a:rPr>
                        <a:t>OR</a:t>
                      </a:r>
                      <a:endParaRPr lang="en-US" sz="1400" dirty="0">
                        <a:effectLst/>
                      </a:endParaRPr>
                    </a:p>
                    <a:p>
                      <a:pPr>
                        <a:buFont typeface="Arial" panose="020B0604020202020204" pitchFamily="34" charset="0"/>
                        <a:buChar char="•"/>
                      </a:pPr>
                      <a:r>
                        <a:rPr lang="en-US" sz="2400" b="1" dirty="0">
                          <a:solidFill>
                            <a:srgbClr val="FF0000"/>
                          </a:solidFill>
                        </a:rPr>
                        <a:t>200 ppm &lt; LC50 ≤ 2000 ppm (by volume of gas or vapor)</a:t>
                      </a:r>
                      <a:r>
                        <a:rPr lang="en-US" sz="2400" dirty="0"/>
                        <a:t>, or 2 mg/L &lt; LC50 ≤ 20 mg/L (dust, fume, mist) continuous inhalation for 1 h (or less if death occurs in less than 1 h) to albino rats 200 - 300 g</a:t>
                      </a:r>
                    </a:p>
                  </a:txBody>
                  <a:tcPr marL="52943" marR="52943" marT="26472" marB="26472" anchor="ctr"/>
                </a:tc>
                <a:extLst>
                  <a:ext uri="{0D108BD9-81ED-4DB2-BD59-A6C34878D82A}">
                    <a16:rowId xmlns:a16="http://schemas.microsoft.com/office/drawing/2014/main" val="2531509240"/>
                  </a:ext>
                </a:extLst>
              </a:tr>
            </a:tbl>
          </a:graphicData>
        </a:graphic>
      </p:graphicFrame>
      <p:sp>
        <p:nvSpPr>
          <p:cNvPr id="5" name="TextBox 4">
            <a:extLst>
              <a:ext uri="{FF2B5EF4-FFF2-40B4-BE49-F238E27FC236}">
                <a16:creationId xmlns:a16="http://schemas.microsoft.com/office/drawing/2014/main" id="{CC6F0DEE-DE32-9241-8765-6870195F1ED7}"/>
              </a:ext>
            </a:extLst>
          </p:cNvPr>
          <p:cNvSpPr txBox="1"/>
          <p:nvPr/>
        </p:nvSpPr>
        <p:spPr>
          <a:xfrm>
            <a:off x="2188029" y="5903892"/>
            <a:ext cx="7815942" cy="954107"/>
          </a:xfrm>
          <a:prstGeom prst="rect">
            <a:avLst/>
          </a:prstGeom>
          <a:noFill/>
        </p:spPr>
        <p:txBody>
          <a:bodyPr wrap="square" rtlCol="0">
            <a:spAutoFit/>
          </a:bodyPr>
          <a:lstStyle/>
          <a:p>
            <a:pPr algn="ctr"/>
            <a:r>
              <a:rPr lang="en-US" sz="3600" b="1" dirty="0">
                <a:solidFill>
                  <a:srgbClr val="92D050"/>
                </a:solidFill>
              </a:rPr>
              <a:t>Chlorine’s LC50 = </a:t>
            </a:r>
            <a:r>
              <a:rPr lang="en-US" sz="3600" b="1" dirty="0">
                <a:solidFill>
                  <a:srgbClr val="92D050"/>
                </a:solidFill>
                <a:hlinkClick r:id="rId2"/>
              </a:rPr>
              <a:t>293 ppm</a:t>
            </a:r>
            <a:endParaRPr lang="en-US" sz="3600" b="1" dirty="0">
              <a:solidFill>
                <a:srgbClr val="92D050"/>
              </a:solidFill>
            </a:endParaRPr>
          </a:p>
          <a:p>
            <a:pPr algn="ctr"/>
            <a:r>
              <a:rPr lang="en-US" b="1" dirty="0"/>
              <a:t>NOTE: Sulfur Dioxide’s (SO2) LC50 = </a:t>
            </a:r>
            <a:r>
              <a:rPr lang="en-US" b="1" dirty="0">
                <a:hlinkClick r:id="rId3"/>
              </a:rPr>
              <a:t>2,520 ppm</a:t>
            </a:r>
            <a:endParaRPr lang="en-US" b="1" dirty="0"/>
          </a:p>
        </p:txBody>
      </p:sp>
    </p:spTree>
    <p:extLst>
      <p:ext uri="{BB962C8B-B14F-4D97-AF65-F5344CB8AC3E}">
        <p14:creationId xmlns:p14="http://schemas.microsoft.com/office/powerpoint/2010/main" val="9010165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11621</TotalTime>
  <Words>5010</Words>
  <Application>Microsoft Macintosh PowerPoint</Application>
  <PresentationFormat>Widescreen</PresentationFormat>
  <Paragraphs>483</Paragraphs>
  <Slides>52</Slides>
  <Notes>37</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52</vt:i4>
      </vt:variant>
    </vt:vector>
  </HeadingPairs>
  <TitlesOfParts>
    <vt:vector size="57" baseType="lpstr">
      <vt:lpstr>Arial</vt:lpstr>
      <vt:lpstr>Calibri</vt:lpstr>
      <vt:lpstr>Calibri Light</vt:lpstr>
      <vt:lpstr>Helvetica</vt:lpstr>
      <vt:lpstr>Office Theme</vt:lpstr>
      <vt:lpstr>Chlorine is “Toxic”</vt:lpstr>
      <vt:lpstr>OSHA PSM and EPA RMP Thresholds</vt:lpstr>
      <vt:lpstr>OSHA’s Weakness Below PSM Threshold</vt:lpstr>
      <vt:lpstr>State Fire/Mechanical/Building Codes</vt:lpstr>
      <vt:lpstr>State Adoption of the IFC</vt:lpstr>
      <vt:lpstr>How is Cl2 classified by the Codes?</vt:lpstr>
      <vt:lpstr>Why is Cl2 classified as a Compressed Gas?</vt:lpstr>
      <vt:lpstr>Why is Cl2 classified as a Compressed Gas?</vt:lpstr>
      <vt:lpstr>Toxic Gas vs. Highly Toxic Gas</vt:lpstr>
      <vt:lpstr>Toxic Gas vs. Highly Toxic Gas</vt:lpstr>
      <vt:lpstr>Cl2 Application</vt:lpstr>
      <vt:lpstr>IFC Chapter 50: Hazardous Materials- SECTION 5001, GENERAL PROVISIONS</vt:lpstr>
      <vt:lpstr>IFC Chapter 50: Hazardous Materials- SECTION 5001, GENERAL PROVISIONS</vt:lpstr>
      <vt:lpstr>IFC Chapter 50: Hazardous Materials- SECTION 5003, GENERAL REQUIREMENTS</vt:lpstr>
      <vt:lpstr>IFC Chapter 50: Hazardous Materials- SECTION 5003, GENERAL REQUIREMENTS</vt:lpstr>
      <vt:lpstr>IFC Chapter 50: Hazardous Materials- SECTION 5003, GENERAL REQUIREMENTS</vt:lpstr>
      <vt:lpstr>IFC Chapter 50: Hazardous Materials- SECTION 5003, GENERAL REQUIREMENTS</vt:lpstr>
      <vt:lpstr>IFC Chapter 50: Hazardous Materials- SECTION 5003, GENERAL REQUIREMENTS</vt:lpstr>
      <vt:lpstr>IFC Chapter 50: Hazardous Materials- SECTION 5003, GENERAL REQUIREMENTS</vt:lpstr>
      <vt:lpstr>IFC Chapter 50: Hazardous Materials- SECTION 5003, GENERAL REQUIREMENTS</vt:lpstr>
      <vt:lpstr>IFC Chapter 50: Hazardous Materials- SECTION 5003, GENERAL REQUIREMENTS</vt:lpstr>
      <vt:lpstr>IFC Chapter 50: Hazardous Materials- SECTION 5003, GENERAL REQUIREMENTS</vt:lpstr>
      <vt:lpstr>IFC Chapter 50: Hazardous Materials- SECTION 5003, GENERAL REQUIREMENTS</vt:lpstr>
      <vt:lpstr>IFC Chapter 60:  HIGHLY TOXIC AND TOXIC MATERIALS</vt:lpstr>
      <vt:lpstr>IFC Chapter 50: Hazardous Materials- SECTION 5003, GENERAL REQUIREMENTS</vt:lpstr>
      <vt:lpstr>IFC Chapter 50: Hazardous Materials- SECTION 5003, GENERAL REQUIREMENTS</vt:lpstr>
      <vt:lpstr>IFC Chapter 60:  HIGHLY TOXIC AND TOXIC MATERIALS</vt:lpstr>
      <vt:lpstr>IFC Chapter 50: Hazardous Materials- SECTION 5004, STORAGE</vt:lpstr>
      <vt:lpstr>IFC Chapter 50: Hazardous Materials- SECTION 5004, STORAGE</vt:lpstr>
      <vt:lpstr>IFC Chapter 50: Hazardous Materials- SECTION 5004, STORAGE</vt:lpstr>
      <vt:lpstr>IFC Chapter 50: Hazardous Materials- SECTION 5005 USE, DISPENSING AND HANDLING</vt:lpstr>
      <vt:lpstr>IFC Chapter 50: Hazardous Materials- SECTION 5005 USE, DISPENSING AND HANDLING</vt:lpstr>
      <vt:lpstr>IFC Chapter 50: Hazardous Materials- SECTION 5005 USE, DISPENSING AND HANDLING</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lpstr>IFC Chapter 60: SECTION 6004  HIGHLY TOXIC AND TOXIC COMPRESSED GASES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Chlorine is “Toxic”</dc:title>
  <dc:creator>Bryan Haywood</dc:creator>
  <cp:lastModifiedBy>Bryan Haywood</cp:lastModifiedBy>
  <cp:revision>143</cp:revision>
  <dcterms:created xsi:type="dcterms:W3CDTF">2021-05-25T00:52:13Z</dcterms:created>
  <dcterms:modified xsi:type="dcterms:W3CDTF">2021-06-02T18:25:29Z</dcterms:modified>
</cp:coreProperties>
</file>