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1" r:id="rId5"/>
    <p:sldId id="263" r:id="rId6"/>
    <p:sldId id="264" r:id="rId7"/>
    <p:sldId id="602" r:id="rId8"/>
    <p:sldId id="603" r:id="rId9"/>
    <p:sldId id="604" r:id="rId10"/>
    <p:sldId id="605" r:id="rId11"/>
    <p:sldId id="606" r:id="rId12"/>
    <p:sldId id="620" r:id="rId13"/>
    <p:sldId id="621" r:id="rId14"/>
    <p:sldId id="62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7"/>
    <p:restoredTop sz="96159"/>
  </p:normalViewPr>
  <p:slideViewPr>
    <p:cSldViewPr snapToGrid="0">
      <p:cViewPr varScale="1">
        <p:scale>
          <a:sx n="122" d="100"/>
          <a:sy n="122" d="100"/>
        </p:scale>
        <p:origin x="44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63B11C-589F-4BBE-BEEF-F0F60238F08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3824D71-EDBD-4A12-B758-D68B8B9A436F}">
      <dgm:prSet custT="1"/>
      <dgm:spPr/>
      <dgm:t>
        <a:bodyPr/>
        <a:lstStyle/>
        <a:p>
          <a:r>
            <a:rPr lang="en-US" sz="2400" dirty="0"/>
            <a:t>Organizations may use a different list of categories, letters, colors, or numbers for severity, likelihood, risk assessment codes, etc.</a:t>
          </a:r>
        </a:p>
      </dgm:t>
    </dgm:pt>
    <dgm:pt modelId="{83F45C2E-78D3-449D-831B-4123CDF7C3EF}" type="parTrans" cxnId="{862DA54F-2AEF-49FC-A3A3-347126121570}">
      <dgm:prSet/>
      <dgm:spPr/>
      <dgm:t>
        <a:bodyPr/>
        <a:lstStyle/>
        <a:p>
          <a:endParaRPr lang="en-US" sz="2400"/>
        </a:p>
      </dgm:t>
    </dgm:pt>
    <dgm:pt modelId="{061BFA81-9286-4A4D-B1F8-EDC54156D5F3}" type="sibTrans" cxnId="{862DA54F-2AEF-49FC-A3A3-347126121570}">
      <dgm:prSet/>
      <dgm:spPr/>
      <dgm:t>
        <a:bodyPr/>
        <a:lstStyle/>
        <a:p>
          <a:endParaRPr lang="en-US" sz="2400"/>
        </a:p>
      </dgm:t>
    </dgm:pt>
    <dgm:pt modelId="{E65578C0-350C-4DF1-8629-7094E9F603E7}">
      <dgm:prSet custT="1"/>
      <dgm:spPr/>
      <dgm:t>
        <a:bodyPr/>
        <a:lstStyle/>
        <a:p>
          <a:r>
            <a:rPr lang="en-US" sz="2400" dirty="0">
              <a:solidFill>
                <a:schemeClr val="tx1"/>
              </a:solidFill>
            </a:rPr>
            <a:t>The purpose and concepts are intended to produce the same results in that we are attempting to semi-quantify risks from the</a:t>
          </a:r>
          <a:r>
            <a:rPr lang="en-US" sz="2400" b="1" dirty="0">
              <a:solidFill>
                <a:schemeClr val="tx1"/>
              </a:solidFill>
            </a:rPr>
            <a:t> lowest risk </a:t>
          </a:r>
          <a:r>
            <a:rPr lang="en-US" sz="2400" dirty="0">
              <a:solidFill>
                <a:schemeClr val="tx1"/>
              </a:solidFill>
            </a:rPr>
            <a:t>to </a:t>
          </a:r>
          <a:r>
            <a:rPr lang="en-US" sz="2400" b="1" dirty="0">
              <a:solidFill>
                <a:schemeClr val="tx1"/>
              </a:solidFill>
            </a:rPr>
            <a:t>highest risk</a:t>
          </a:r>
          <a:endParaRPr lang="en-US" sz="2400" dirty="0">
            <a:solidFill>
              <a:schemeClr val="tx1"/>
            </a:solidFill>
          </a:endParaRPr>
        </a:p>
      </dgm:t>
    </dgm:pt>
    <dgm:pt modelId="{9751C5B5-BC08-4A35-9FAD-CE581CC3D907}" type="parTrans" cxnId="{D7AE0DA1-4412-45F6-828F-049B88E907C4}">
      <dgm:prSet/>
      <dgm:spPr/>
      <dgm:t>
        <a:bodyPr/>
        <a:lstStyle/>
        <a:p>
          <a:endParaRPr lang="en-US" sz="2400"/>
        </a:p>
      </dgm:t>
    </dgm:pt>
    <dgm:pt modelId="{76418171-FB10-467D-8049-1A79C0D40088}" type="sibTrans" cxnId="{D7AE0DA1-4412-45F6-828F-049B88E907C4}">
      <dgm:prSet/>
      <dgm:spPr/>
      <dgm:t>
        <a:bodyPr/>
        <a:lstStyle/>
        <a:p>
          <a:endParaRPr lang="en-US" sz="2400"/>
        </a:p>
      </dgm:t>
    </dgm:pt>
    <dgm:pt modelId="{B1EEC8FF-FB48-4621-9700-DE05C212FAE7}">
      <dgm:prSet custT="1"/>
      <dgm:spPr/>
      <dgm:t>
        <a:bodyPr/>
        <a:lstStyle/>
        <a:p>
          <a:r>
            <a:rPr lang="en-US" sz="2400" dirty="0"/>
            <a:t>Each </a:t>
          </a:r>
          <a:r>
            <a:rPr lang="en-US" sz="2400" b="1" u="sng" dirty="0"/>
            <a:t>HAZARD</a:t>
          </a:r>
          <a:r>
            <a:rPr lang="en-US" sz="2400" dirty="0"/>
            <a:t> that gets identified, a team will determine the associated </a:t>
          </a:r>
          <a:r>
            <a:rPr lang="en-US" sz="2400" b="1" dirty="0"/>
            <a:t>degree of risk  </a:t>
          </a:r>
          <a:r>
            <a:rPr lang="en-US" sz="2400" dirty="0"/>
            <a:t>in terms of </a:t>
          </a:r>
          <a:r>
            <a:rPr lang="en-US" sz="2400" b="1" dirty="0">
              <a:solidFill>
                <a:srgbClr val="0432FF"/>
              </a:solidFill>
            </a:rPr>
            <a:t>LIKELIHOOD</a:t>
          </a:r>
          <a:r>
            <a:rPr lang="en-US" sz="2400" dirty="0"/>
            <a:t> and </a:t>
          </a:r>
          <a:r>
            <a:rPr lang="en-US" sz="2400" b="1" dirty="0"/>
            <a:t>SEVERITY</a:t>
          </a:r>
          <a:endParaRPr lang="en-US" sz="2400" dirty="0"/>
        </a:p>
      </dgm:t>
    </dgm:pt>
    <dgm:pt modelId="{4FB11314-70BE-41BA-BCC6-77C2CE6B57C9}" type="parTrans" cxnId="{F0FE1908-CCE3-4CF7-87F9-A86377B7A929}">
      <dgm:prSet/>
      <dgm:spPr/>
      <dgm:t>
        <a:bodyPr/>
        <a:lstStyle/>
        <a:p>
          <a:endParaRPr lang="en-US" sz="2400"/>
        </a:p>
      </dgm:t>
    </dgm:pt>
    <dgm:pt modelId="{247819F7-4F0B-4224-B746-AB52797893BD}" type="sibTrans" cxnId="{F0FE1908-CCE3-4CF7-87F9-A86377B7A929}">
      <dgm:prSet/>
      <dgm:spPr/>
      <dgm:t>
        <a:bodyPr/>
        <a:lstStyle/>
        <a:p>
          <a:endParaRPr lang="en-US" sz="2400"/>
        </a:p>
      </dgm:t>
    </dgm:pt>
    <dgm:pt modelId="{33755A0D-7663-4BB7-9913-5DCC9088BDFB}">
      <dgm:prSet custT="1"/>
      <dgm:spPr/>
      <dgm:t>
        <a:bodyPr/>
        <a:lstStyle/>
        <a:p>
          <a:r>
            <a:rPr lang="en-US" sz="2400" dirty="0"/>
            <a:t>The result of the risk assessment is a </a:t>
          </a:r>
          <a:r>
            <a:rPr lang="en-US" sz="2400" b="1" dirty="0"/>
            <a:t>PRIORITIZED LIST OF HAZARDS</a:t>
          </a:r>
          <a:r>
            <a:rPr lang="en-US" sz="2400" dirty="0"/>
            <a:t>, which ensures that controls are </a:t>
          </a:r>
          <a:r>
            <a:rPr lang="en-US" sz="2400" b="1" dirty="0"/>
            <a:t>first identified </a:t>
          </a:r>
          <a:r>
            <a:rPr lang="en-US" sz="2400" dirty="0"/>
            <a:t>for the </a:t>
          </a:r>
          <a:r>
            <a:rPr lang="en-US" sz="2400" b="1" dirty="0"/>
            <a:t>most serious threat </a:t>
          </a:r>
          <a:r>
            <a:rPr lang="en-US" sz="2400" dirty="0"/>
            <a:t>to worker safety</a:t>
          </a:r>
        </a:p>
      </dgm:t>
    </dgm:pt>
    <dgm:pt modelId="{F3D2D40E-BCD6-47CF-A7F6-3B5777AD17EC}" type="parTrans" cxnId="{5DF48C3C-8672-4CE9-869F-2E5236A6DD1B}">
      <dgm:prSet/>
      <dgm:spPr/>
      <dgm:t>
        <a:bodyPr/>
        <a:lstStyle/>
        <a:p>
          <a:endParaRPr lang="en-US" sz="2400"/>
        </a:p>
      </dgm:t>
    </dgm:pt>
    <dgm:pt modelId="{8287B556-4DDB-4B0E-8ECC-0AC1F7E7720B}" type="sibTrans" cxnId="{5DF48C3C-8672-4CE9-869F-2E5236A6DD1B}">
      <dgm:prSet/>
      <dgm:spPr/>
      <dgm:t>
        <a:bodyPr/>
        <a:lstStyle/>
        <a:p>
          <a:endParaRPr lang="en-US" sz="2400"/>
        </a:p>
      </dgm:t>
    </dgm:pt>
    <dgm:pt modelId="{49E4AEF6-049B-4C86-8244-1A0EED160DCB}" type="pres">
      <dgm:prSet presAssocID="{DC63B11C-589F-4BBE-BEEF-F0F60238F089}" presName="root" presStyleCnt="0">
        <dgm:presLayoutVars>
          <dgm:dir/>
          <dgm:resizeHandles val="exact"/>
        </dgm:presLayoutVars>
      </dgm:prSet>
      <dgm:spPr/>
    </dgm:pt>
    <dgm:pt modelId="{80229B41-5F39-4FDE-9CB3-95E2F32F038C}" type="pres">
      <dgm:prSet presAssocID="{93824D71-EDBD-4A12-B758-D68B8B9A436F}" presName="compNode" presStyleCnt="0"/>
      <dgm:spPr/>
    </dgm:pt>
    <dgm:pt modelId="{96B5CB18-0745-4FB9-A192-2D30B3297CD3}" type="pres">
      <dgm:prSet presAssocID="{93824D71-EDBD-4A12-B758-D68B8B9A436F}" presName="bgRect" presStyleLbl="bgShp" presStyleIdx="0" presStyleCnt="4" custScaleY="133818"/>
      <dgm:spPr>
        <a:solidFill>
          <a:srgbClr val="FF9300"/>
        </a:solidFill>
      </dgm:spPr>
    </dgm:pt>
    <dgm:pt modelId="{A1519343-626E-40ED-B030-2CA728C16BD8}" type="pres">
      <dgm:prSet presAssocID="{93824D71-EDBD-4A12-B758-D68B8B9A436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45A22FF6-0661-49F3-A799-9EFBED135257}" type="pres">
      <dgm:prSet presAssocID="{93824D71-EDBD-4A12-B758-D68B8B9A436F}" presName="spaceRect" presStyleCnt="0"/>
      <dgm:spPr/>
    </dgm:pt>
    <dgm:pt modelId="{F0177F31-1CDC-487B-8CF2-45FA11D15E89}" type="pres">
      <dgm:prSet presAssocID="{93824D71-EDBD-4A12-B758-D68B8B9A436F}" presName="parTx" presStyleLbl="revTx" presStyleIdx="0" presStyleCnt="4">
        <dgm:presLayoutVars>
          <dgm:chMax val="0"/>
          <dgm:chPref val="0"/>
        </dgm:presLayoutVars>
      </dgm:prSet>
      <dgm:spPr/>
    </dgm:pt>
    <dgm:pt modelId="{29EF4AF9-39AA-49E3-95A2-35C29AA6E970}" type="pres">
      <dgm:prSet presAssocID="{061BFA81-9286-4A4D-B1F8-EDC54156D5F3}" presName="sibTrans" presStyleCnt="0"/>
      <dgm:spPr/>
    </dgm:pt>
    <dgm:pt modelId="{0DB48CE3-BBA7-4D30-B63D-7BD56DEBC97F}" type="pres">
      <dgm:prSet presAssocID="{E65578C0-350C-4DF1-8629-7094E9F603E7}" presName="compNode" presStyleCnt="0"/>
      <dgm:spPr/>
    </dgm:pt>
    <dgm:pt modelId="{F92B9EC0-6C76-4E99-A85B-7C63752028E5}" type="pres">
      <dgm:prSet presAssocID="{E65578C0-350C-4DF1-8629-7094E9F603E7}" presName="bgRect" presStyleLbl="bgShp" presStyleIdx="1" presStyleCnt="4" custScaleY="129247"/>
      <dgm:spPr>
        <a:solidFill>
          <a:srgbClr val="FFFF00"/>
        </a:solidFill>
      </dgm:spPr>
    </dgm:pt>
    <dgm:pt modelId="{7F42ABDC-78F2-46C7-83B2-32402075F30C}" type="pres">
      <dgm:prSet presAssocID="{E65578C0-350C-4DF1-8629-7094E9F603E7}" presName="iconRect" presStyleLbl="node1" presStyleIdx="1" presStyleCnt="4"/>
      <dgm:spPr>
        <a:blipFill>
          <a:blip xmlns:r="http://schemas.openxmlformats.org/officeDocument/2006/relationships" r:embed="rId3">
            <a:alphaModFix/>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D37A4479-7F09-4601-BC01-DC0362E6E9CC}" type="pres">
      <dgm:prSet presAssocID="{E65578C0-350C-4DF1-8629-7094E9F603E7}" presName="spaceRect" presStyleCnt="0"/>
      <dgm:spPr/>
    </dgm:pt>
    <dgm:pt modelId="{487F47C7-DEB4-44F6-9807-6EF283AA4497}" type="pres">
      <dgm:prSet presAssocID="{E65578C0-350C-4DF1-8629-7094E9F603E7}" presName="parTx" presStyleLbl="revTx" presStyleIdx="1" presStyleCnt="4">
        <dgm:presLayoutVars>
          <dgm:chMax val="0"/>
          <dgm:chPref val="0"/>
        </dgm:presLayoutVars>
      </dgm:prSet>
      <dgm:spPr/>
    </dgm:pt>
    <dgm:pt modelId="{87EE6878-88EB-44DC-97B1-FFEA60CA1D7E}" type="pres">
      <dgm:prSet presAssocID="{76418171-FB10-467D-8049-1A79C0D40088}" presName="sibTrans" presStyleCnt="0"/>
      <dgm:spPr/>
    </dgm:pt>
    <dgm:pt modelId="{A69B1FD5-020D-46CA-8A3D-673D93F5EEB5}" type="pres">
      <dgm:prSet presAssocID="{B1EEC8FF-FB48-4621-9700-DE05C212FAE7}" presName="compNode" presStyleCnt="0"/>
      <dgm:spPr/>
    </dgm:pt>
    <dgm:pt modelId="{86E89184-5099-476E-90FA-75F84EEEC05C}" type="pres">
      <dgm:prSet presAssocID="{B1EEC8FF-FB48-4621-9700-DE05C212FAE7}" presName="bgRect" presStyleLbl="bgShp" presStyleIdx="2" presStyleCnt="4"/>
      <dgm:spPr>
        <a:solidFill>
          <a:srgbClr val="FF0000"/>
        </a:solidFill>
      </dgm:spPr>
    </dgm:pt>
    <dgm:pt modelId="{9DBECBD0-3975-4A4F-A1F5-1EA5FEFDF391}" type="pres">
      <dgm:prSet presAssocID="{B1EEC8FF-FB48-4621-9700-DE05C212FAE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eed Bump"/>
        </a:ext>
      </dgm:extLst>
    </dgm:pt>
    <dgm:pt modelId="{87C749B0-AEE4-40D5-8A0D-0803B81B3580}" type="pres">
      <dgm:prSet presAssocID="{B1EEC8FF-FB48-4621-9700-DE05C212FAE7}" presName="spaceRect" presStyleCnt="0"/>
      <dgm:spPr/>
    </dgm:pt>
    <dgm:pt modelId="{A9755CB0-981C-46AE-BF4B-AE9B1562D3AE}" type="pres">
      <dgm:prSet presAssocID="{B1EEC8FF-FB48-4621-9700-DE05C212FAE7}" presName="parTx" presStyleLbl="revTx" presStyleIdx="2" presStyleCnt="4">
        <dgm:presLayoutVars>
          <dgm:chMax val="0"/>
          <dgm:chPref val="0"/>
        </dgm:presLayoutVars>
      </dgm:prSet>
      <dgm:spPr/>
    </dgm:pt>
    <dgm:pt modelId="{2466919A-01D5-4EFE-810E-2724397C8DAC}" type="pres">
      <dgm:prSet presAssocID="{247819F7-4F0B-4224-B746-AB52797893BD}" presName="sibTrans" presStyleCnt="0"/>
      <dgm:spPr/>
    </dgm:pt>
    <dgm:pt modelId="{B3794706-E0B8-4FB3-A3E2-2E3906D53D1B}" type="pres">
      <dgm:prSet presAssocID="{33755A0D-7663-4BB7-9913-5DCC9088BDFB}" presName="compNode" presStyleCnt="0"/>
      <dgm:spPr/>
    </dgm:pt>
    <dgm:pt modelId="{0A90F454-8E6F-4B45-BB9E-5CE49F5282D6}" type="pres">
      <dgm:prSet presAssocID="{33755A0D-7663-4BB7-9913-5DCC9088BDFB}" presName="bgRect" presStyleLbl="bgShp" presStyleIdx="3" presStyleCnt="4" custScaleY="183134"/>
      <dgm:spPr>
        <a:solidFill>
          <a:srgbClr val="0432FF"/>
        </a:solidFill>
      </dgm:spPr>
    </dgm:pt>
    <dgm:pt modelId="{790E67F9-EE07-4615-B112-B9F75F4E773A}" type="pres">
      <dgm:prSet presAssocID="{33755A0D-7663-4BB7-9913-5DCC9088BDF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anger"/>
        </a:ext>
      </dgm:extLst>
    </dgm:pt>
    <dgm:pt modelId="{F277D8DF-C444-4CA1-A8D0-013C155D0BAB}" type="pres">
      <dgm:prSet presAssocID="{33755A0D-7663-4BB7-9913-5DCC9088BDFB}" presName="spaceRect" presStyleCnt="0"/>
      <dgm:spPr/>
    </dgm:pt>
    <dgm:pt modelId="{760CE1D4-7D07-4120-9896-821A361D3B18}" type="pres">
      <dgm:prSet presAssocID="{33755A0D-7663-4BB7-9913-5DCC9088BDFB}" presName="parTx" presStyleLbl="revTx" presStyleIdx="3" presStyleCnt="4" custScaleY="166585">
        <dgm:presLayoutVars>
          <dgm:chMax val="0"/>
          <dgm:chPref val="0"/>
        </dgm:presLayoutVars>
      </dgm:prSet>
      <dgm:spPr/>
    </dgm:pt>
  </dgm:ptLst>
  <dgm:cxnLst>
    <dgm:cxn modelId="{F0FE1908-CCE3-4CF7-87F9-A86377B7A929}" srcId="{DC63B11C-589F-4BBE-BEEF-F0F60238F089}" destId="{B1EEC8FF-FB48-4621-9700-DE05C212FAE7}" srcOrd="2" destOrd="0" parTransId="{4FB11314-70BE-41BA-BCC6-77C2CE6B57C9}" sibTransId="{247819F7-4F0B-4224-B746-AB52797893BD}"/>
    <dgm:cxn modelId="{5DF48C3C-8672-4CE9-869F-2E5236A6DD1B}" srcId="{DC63B11C-589F-4BBE-BEEF-F0F60238F089}" destId="{33755A0D-7663-4BB7-9913-5DCC9088BDFB}" srcOrd="3" destOrd="0" parTransId="{F3D2D40E-BCD6-47CF-A7F6-3B5777AD17EC}" sibTransId="{8287B556-4DDB-4B0E-8ECC-0AC1F7E7720B}"/>
    <dgm:cxn modelId="{862DA54F-2AEF-49FC-A3A3-347126121570}" srcId="{DC63B11C-589F-4BBE-BEEF-F0F60238F089}" destId="{93824D71-EDBD-4A12-B758-D68B8B9A436F}" srcOrd="0" destOrd="0" parTransId="{83F45C2E-78D3-449D-831B-4123CDF7C3EF}" sibTransId="{061BFA81-9286-4A4D-B1F8-EDC54156D5F3}"/>
    <dgm:cxn modelId="{19D5FD65-A56A-4549-A452-1F29E8C97247}" type="presOf" srcId="{E65578C0-350C-4DF1-8629-7094E9F603E7}" destId="{487F47C7-DEB4-44F6-9807-6EF283AA4497}" srcOrd="0" destOrd="0" presId="urn:microsoft.com/office/officeart/2018/2/layout/IconVerticalSolidList"/>
    <dgm:cxn modelId="{37548483-F578-4D08-A64B-A5F3C864CD18}" type="presOf" srcId="{33755A0D-7663-4BB7-9913-5DCC9088BDFB}" destId="{760CE1D4-7D07-4120-9896-821A361D3B18}" srcOrd="0" destOrd="0" presId="urn:microsoft.com/office/officeart/2018/2/layout/IconVerticalSolidList"/>
    <dgm:cxn modelId="{7B48D28C-258E-4EA9-9D33-6ABF7DC5D4BD}" type="presOf" srcId="{DC63B11C-589F-4BBE-BEEF-F0F60238F089}" destId="{49E4AEF6-049B-4C86-8244-1A0EED160DCB}" srcOrd="0" destOrd="0" presId="urn:microsoft.com/office/officeart/2018/2/layout/IconVerticalSolidList"/>
    <dgm:cxn modelId="{D7AE0DA1-4412-45F6-828F-049B88E907C4}" srcId="{DC63B11C-589F-4BBE-BEEF-F0F60238F089}" destId="{E65578C0-350C-4DF1-8629-7094E9F603E7}" srcOrd="1" destOrd="0" parTransId="{9751C5B5-BC08-4A35-9FAD-CE581CC3D907}" sibTransId="{76418171-FB10-467D-8049-1A79C0D40088}"/>
    <dgm:cxn modelId="{9FAB8FA2-3F14-48B1-AF44-23579FDA9D85}" type="presOf" srcId="{B1EEC8FF-FB48-4621-9700-DE05C212FAE7}" destId="{A9755CB0-981C-46AE-BF4B-AE9B1562D3AE}" srcOrd="0" destOrd="0" presId="urn:microsoft.com/office/officeart/2018/2/layout/IconVerticalSolidList"/>
    <dgm:cxn modelId="{0D9FE0C7-C6C6-4CC3-BF6E-18CC3DA78453}" type="presOf" srcId="{93824D71-EDBD-4A12-B758-D68B8B9A436F}" destId="{F0177F31-1CDC-487B-8CF2-45FA11D15E89}" srcOrd="0" destOrd="0" presId="urn:microsoft.com/office/officeart/2018/2/layout/IconVerticalSolidList"/>
    <dgm:cxn modelId="{0D9949CB-8486-4240-9094-66184C392AEB}" type="presParOf" srcId="{49E4AEF6-049B-4C86-8244-1A0EED160DCB}" destId="{80229B41-5F39-4FDE-9CB3-95E2F32F038C}" srcOrd="0" destOrd="0" presId="urn:microsoft.com/office/officeart/2018/2/layout/IconVerticalSolidList"/>
    <dgm:cxn modelId="{EABF106C-49FE-424A-B61C-5E30C0238DFD}" type="presParOf" srcId="{80229B41-5F39-4FDE-9CB3-95E2F32F038C}" destId="{96B5CB18-0745-4FB9-A192-2D30B3297CD3}" srcOrd="0" destOrd="0" presId="urn:microsoft.com/office/officeart/2018/2/layout/IconVerticalSolidList"/>
    <dgm:cxn modelId="{7A95B1E7-9623-48AA-A34E-363DB5E0DA55}" type="presParOf" srcId="{80229B41-5F39-4FDE-9CB3-95E2F32F038C}" destId="{A1519343-626E-40ED-B030-2CA728C16BD8}" srcOrd="1" destOrd="0" presId="urn:microsoft.com/office/officeart/2018/2/layout/IconVerticalSolidList"/>
    <dgm:cxn modelId="{B4AB440A-92E2-431F-9DD1-A1D73F9727D2}" type="presParOf" srcId="{80229B41-5F39-4FDE-9CB3-95E2F32F038C}" destId="{45A22FF6-0661-49F3-A799-9EFBED135257}" srcOrd="2" destOrd="0" presId="urn:microsoft.com/office/officeart/2018/2/layout/IconVerticalSolidList"/>
    <dgm:cxn modelId="{7956E503-337D-4C05-BD3B-B38FF6D8E71D}" type="presParOf" srcId="{80229B41-5F39-4FDE-9CB3-95E2F32F038C}" destId="{F0177F31-1CDC-487B-8CF2-45FA11D15E89}" srcOrd="3" destOrd="0" presId="urn:microsoft.com/office/officeart/2018/2/layout/IconVerticalSolidList"/>
    <dgm:cxn modelId="{42683FAF-4A35-4A92-A4A2-1ECF6DF40553}" type="presParOf" srcId="{49E4AEF6-049B-4C86-8244-1A0EED160DCB}" destId="{29EF4AF9-39AA-49E3-95A2-35C29AA6E970}" srcOrd="1" destOrd="0" presId="urn:microsoft.com/office/officeart/2018/2/layout/IconVerticalSolidList"/>
    <dgm:cxn modelId="{200352BB-CA16-4476-A74E-3F185085C580}" type="presParOf" srcId="{49E4AEF6-049B-4C86-8244-1A0EED160DCB}" destId="{0DB48CE3-BBA7-4D30-B63D-7BD56DEBC97F}" srcOrd="2" destOrd="0" presId="urn:microsoft.com/office/officeart/2018/2/layout/IconVerticalSolidList"/>
    <dgm:cxn modelId="{5EB12762-71EB-4F0E-B46C-C51375091887}" type="presParOf" srcId="{0DB48CE3-BBA7-4D30-B63D-7BD56DEBC97F}" destId="{F92B9EC0-6C76-4E99-A85B-7C63752028E5}" srcOrd="0" destOrd="0" presId="urn:microsoft.com/office/officeart/2018/2/layout/IconVerticalSolidList"/>
    <dgm:cxn modelId="{109A1770-A4F5-440A-AEFC-C880D1217FFF}" type="presParOf" srcId="{0DB48CE3-BBA7-4D30-B63D-7BD56DEBC97F}" destId="{7F42ABDC-78F2-46C7-83B2-32402075F30C}" srcOrd="1" destOrd="0" presId="urn:microsoft.com/office/officeart/2018/2/layout/IconVerticalSolidList"/>
    <dgm:cxn modelId="{C08AB857-B530-4082-ABF4-CA7596857DEC}" type="presParOf" srcId="{0DB48CE3-BBA7-4D30-B63D-7BD56DEBC97F}" destId="{D37A4479-7F09-4601-BC01-DC0362E6E9CC}" srcOrd="2" destOrd="0" presId="urn:microsoft.com/office/officeart/2018/2/layout/IconVerticalSolidList"/>
    <dgm:cxn modelId="{ED765C1C-6F87-47A8-97BA-5994C34A56B4}" type="presParOf" srcId="{0DB48CE3-BBA7-4D30-B63D-7BD56DEBC97F}" destId="{487F47C7-DEB4-44F6-9807-6EF283AA4497}" srcOrd="3" destOrd="0" presId="urn:microsoft.com/office/officeart/2018/2/layout/IconVerticalSolidList"/>
    <dgm:cxn modelId="{E56745C7-9DCD-496C-9E06-D0B7EB41326B}" type="presParOf" srcId="{49E4AEF6-049B-4C86-8244-1A0EED160DCB}" destId="{87EE6878-88EB-44DC-97B1-FFEA60CA1D7E}" srcOrd="3" destOrd="0" presId="urn:microsoft.com/office/officeart/2018/2/layout/IconVerticalSolidList"/>
    <dgm:cxn modelId="{162F6281-1FA0-4EC1-B3F7-A770279A68CF}" type="presParOf" srcId="{49E4AEF6-049B-4C86-8244-1A0EED160DCB}" destId="{A69B1FD5-020D-46CA-8A3D-673D93F5EEB5}" srcOrd="4" destOrd="0" presId="urn:microsoft.com/office/officeart/2018/2/layout/IconVerticalSolidList"/>
    <dgm:cxn modelId="{A66799F2-31C4-4DD5-96A5-B95B8679E1E7}" type="presParOf" srcId="{A69B1FD5-020D-46CA-8A3D-673D93F5EEB5}" destId="{86E89184-5099-476E-90FA-75F84EEEC05C}" srcOrd="0" destOrd="0" presId="urn:microsoft.com/office/officeart/2018/2/layout/IconVerticalSolidList"/>
    <dgm:cxn modelId="{7C82AEBD-F2AF-4C74-AFFE-7B85DB17CE04}" type="presParOf" srcId="{A69B1FD5-020D-46CA-8A3D-673D93F5EEB5}" destId="{9DBECBD0-3975-4A4F-A1F5-1EA5FEFDF391}" srcOrd="1" destOrd="0" presId="urn:microsoft.com/office/officeart/2018/2/layout/IconVerticalSolidList"/>
    <dgm:cxn modelId="{B524FD81-1BAB-469E-952A-2C5C02F786AB}" type="presParOf" srcId="{A69B1FD5-020D-46CA-8A3D-673D93F5EEB5}" destId="{87C749B0-AEE4-40D5-8A0D-0803B81B3580}" srcOrd="2" destOrd="0" presId="urn:microsoft.com/office/officeart/2018/2/layout/IconVerticalSolidList"/>
    <dgm:cxn modelId="{B91E1C01-42DE-4410-B2D9-51E71F053211}" type="presParOf" srcId="{A69B1FD5-020D-46CA-8A3D-673D93F5EEB5}" destId="{A9755CB0-981C-46AE-BF4B-AE9B1562D3AE}" srcOrd="3" destOrd="0" presId="urn:microsoft.com/office/officeart/2018/2/layout/IconVerticalSolidList"/>
    <dgm:cxn modelId="{4C0BBEA3-D84E-46B0-A0A4-46130338E067}" type="presParOf" srcId="{49E4AEF6-049B-4C86-8244-1A0EED160DCB}" destId="{2466919A-01D5-4EFE-810E-2724397C8DAC}" srcOrd="5" destOrd="0" presId="urn:microsoft.com/office/officeart/2018/2/layout/IconVerticalSolidList"/>
    <dgm:cxn modelId="{AF9C45DE-3795-4C17-8537-469C664D9987}" type="presParOf" srcId="{49E4AEF6-049B-4C86-8244-1A0EED160DCB}" destId="{B3794706-E0B8-4FB3-A3E2-2E3906D53D1B}" srcOrd="6" destOrd="0" presId="urn:microsoft.com/office/officeart/2018/2/layout/IconVerticalSolidList"/>
    <dgm:cxn modelId="{40DE1D27-2252-4189-854E-272A89AA2C12}" type="presParOf" srcId="{B3794706-E0B8-4FB3-A3E2-2E3906D53D1B}" destId="{0A90F454-8E6F-4B45-BB9E-5CE49F5282D6}" srcOrd="0" destOrd="0" presId="urn:microsoft.com/office/officeart/2018/2/layout/IconVerticalSolidList"/>
    <dgm:cxn modelId="{B4AC9E9E-552D-4966-8A57-0583174637AA}" type="presParOf" srcId="{B3794706-E0B8-4FB3-A3E2-2E3906D53D1B}" destId="{790E67F9-EE07-4615-B112-B9F75F4E773A}" srcOrd="1" destOrd="0" presId="urn:microsoft.com/office/officeart/2018/2/layout/IconVerticalSolidList"/>
    <dgm:cxn modelId="{69E7285F-DAB6-43B9-A557-1D4CC038789B}" type="presParOf" srcId="{B3794706-E0B8-4FB3-A3E2-2E3906D53D1B}" destId="{F277D8DF-C444-4CA1-A8D0-013C155D0BAB}" srcOrd="2" destOrd="0" presId="urn:microsoft.com/office/officeart/2018/2/layout/IconVerticalSolidList"/>
    <dgm:cxn modelId="{6F407BDC-2D0C-40E5-BEBB-C9EC91335630}" type="presParOf" srcId="{B3794706-E0B8-4FB3-A3E2-2E3906D53D1B}" destId="{760CE1D4-7D07-4120-9896-821A361D3B1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2AFA55-F462-4C11-B24B-63ED4A3F9426}"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0AC6C838-6B5F-413D-8D85-4B8606A725EA}">
      <dgm:prSet custT="1"/>
      <dgm:spPr/>
      <dgm:t>
        <a:bodyPr/>
        <a:lstStyle/>
        <a:p>
          <a:pPr>
            <a:defRPr b="1"/>
          </a:pPr>
          <a:r>
            <a:rPr lang="en-US" sz="2000" b="0"/>
            <a:t>T</a:t>
          </a:r>
          <a:r>
            <a:rPr lang="en-US" sz="2400" b="0"/>
            <a:t>his is an assessment of the </a:t>
          </a:r>
          <a:r>
            <a:rPr lang="en-US" sz="2400" b="1">
              <a:solidFill>
                <a:srgbClr val="0432FF"/>
              </a:solidFill>
            </a:rPr>
            <a:t>LIKELIHOOD</a:t>
          </a:r>
          <a:r>
            <a:rPr lang="en-US" sz="2400" b="0"/>
            <a:t> that a </a:t>
          </a:r>
          <a:r>
            <a:rPr lang="en-US" sz="2400" b="1"/>
            <a:t>POTENTIAL CONSEQUENCE </a:t>
          </a:r>
          <a:r>
            <a:rPr lang="en-US" sz="2400" b="0"/>
            <a:t>may occur as a result of a </a:t>
          </a:r>
          <a:r>
            <a:rPr lang="en-US" sz="2400" b="1">
              <a:solidFill>
                <a:srgbClr val="FF0000"/>
              </a:solidFill>
            </a:rPr>
            <a:t>hazard.</a:t>
          </a:r>
          <a:endParaRPr lang="en-US" sz="2400" b="0"/>
        </a:p>
      </dgm:t>
    </dgm:pt>
    <dgm:pt modelId="{86FA52B5-5D3B-48D7-89C6-D120CBE1F4DF}" type="parTrans" cxnId="{DDEE2AE7-9DE6-4DA7-A64F-6989BEF8644F}">
      <dgm:prSet/>
      <dgm:spPr/>
      <dgm:t>
        <a:bodyPr/>
        <a:lstStyle/>
        <a:p>
          <a:endParaRPr lang="en-US"/>
        </a:p>
      </dgm:t>
    </dgm:pt>
    <dgm:pt modelId="{B2ADE855-2C98-4D12-9095-986D15FA5CCD}" type="sibTrans" cxnId="{DDEE2AE7-9DE6-4DA7-A64F-6989BEF8644F}">
      <dgm:prSet/>
      <dgm:spPr/>
      <dgm:t>
        <a:bodyPr/>
        <a:lstStyle/>
        <a:p>
          <a:endParaRPr lang="en-US"/>
        </a:p>
      </dgm:t>
    </dgm:pt>
    <dgm:pt modelId="{5374F04F-F732-4DE6-B8DB-3F3158426420}">
      <dgm:prSet custT="1"/>
      <dgm:spPr/>
      <dgm:t>
        <a:bodyPr/>
        <a:lstStyle/>
        <a:p>
          <a:pPr>
            <a:defRPr b="1"/>
          </a:pPr>
          <a:r>
            <a:rPr lang="en-US" sz="2400" b="0"/>
            <a:t>In our UP-Risk Matrix, LIKELIHOOD categories are assigned to the following criteria:</a:t>
          </a:r>
        </a:p>
      </dgm:t>
    </dgm:pt>
    <dgm:pt modelId="{71F49293-3149-4241-AD56-37FF181381D4}" type="parTrans" cxnId="{7028E1F5-1E6F-44C9-85FB-E8CF28109029}">
      <dgm:prSet/>
      <dgm:spPr/>
      <dgm:t>
        <a:bodyPr/>
        <a:lstStyle/>
        <a:p>
          <a:endParaRPr lang="en-US"/>
        </a:p>
      </dgm:t>
    </dgm:pt>
    <dgm:pt modelId="{E6170973-A591-4672-8239-CBC006DB86DC}" type="sibTrans" cxnId="{7028E1F5-1E6F-44C9-85FB-E8CF28109029}">
      <dgm:prSet/>
      <dgm:spPr/>
      <dgm:t>
        <a:bodyPr/>
        <a:lstStyle/>
        <a:p>
          <a:endParaRPr lang="en-US"/>
        </a:p>
      </dgm:t>
    </dgm:pt>
    <dgm:pt modelId="{62F8092A-2605-4625-8F80-13614B83359D}">
      <dgm:prSet custT="1"/>
      <dgm:spPr/>
      <dgm:t>
        <a:bodyPr/>
        <a:lstStyle/>
        <a:p>
          <a:r>
            <a:rPr lang="en-US" sz="2400"/>
            <a:t>1 - Unlikely                                                                                                                                                                                                                                                                                                                                                                                                                                                                                                                                                                                                                                                                                                                                                                                                                                                                                                                                                                                                                                                                                                                                                                                                                                                                                                                                                                                                                                                                                                                                                                                                                                                                                                                                                                                                                                                                                                                                                                                                                                                                                                                                                                                                                                                                                                                                                                                                                                                                                                                                                                                                                                                                                             </a:t>
          </a:r>
        </a:p>
      </dgm:t>
    </dgm:pt>
    <dgm:pt modelId="{B75FFC5F-692C-4611-A8B9-AF6C82F703B3}" type="sibTrans" cxnId="{B17E5A38-7C38-46EE-93C1-E92F83D3ED9B}">
      <dgm:prSet/>
      <dgm:spPr/>
      <dgm:t>
        <a:bodyPr/>
        <a:lstStyle/>
        <a:p>
          <a:endParaRPr lang="en-US"/>
        </a:p>
      </dgm:t>
    </dgm:pt>
    <dgm:pt modelId="{4F83A5A0-284D-4423-A2AF-51F1A983A017}" type="parTrans" cxnId="{B17E5A38-7C38-46EE-93C1-E92F83D3ED9B}">
      <dgm:prSet/>
      <dgm:spPr/>
      <dgm:t>
        <a:bodyPr/>
        <a:lstStyle/>
        <a:p>
          <a:endParaRPr lang="en-US"/>
        </a:p>
      </dgm:t>
    </dgm:pt>
    <dgm:pt modelId="{83923C69-5CF8-4FEB-994C-DAF113125AB7}">
      <dgm:prSet custT="1"/>
      <dgm:spPr/>
      <dgm:t>
        <a:bodyPr/>
        <a:lstStyle/>
        <a:p>
          <a:r>
            <a:rPr lang="en-US" sz="2400"/>
            <a:t>2 - Possible</a:t>
          </a:r>
        </a:p>
      </dgm:t>
    </dgm:pt>
    <dgm:pt modelId="{A822125B-31FA-422E-A668-F6EE2C439203}" type="sibTrans" cxnId="{1F1E801F-0722-4590-AB1D-A0DFF349CEE4}">
      <dgm:prSet/>
      <dgm:spPr/>
      <dgm:t>
        <a:bodyPr/>
        <a:lstStyle/>
        <a:p>
          <a:endParaRPr lang="en-US"/>
        </a:p>
      </dgm:t>
    </dgm:pt>
    <dgm:pt modelId="{C22A456D-DE56-46BE-B8ED-5864F6BC2681}" type="parTrans" cxnId="{1F1E801F-0722-4590-AB1D-A0DFF349CEE4}">
      <dgm:prSet/>
      <dgm:spPr/>
      <dgm:t>
        <a:bodyPr/>
        <a:lstStyle/>
        <a:p>
          <a:endParaRPr lang="en-US"/>
        </a:p>
      </dgm:t>
    </dgm:pt>
    <dgm:pt modelId="{666B2FE9-C7F9-41A3-9231-938735BDBE65}">
      <dgm:prSet custT="1"/>
      <dgm:spPr/>
      <dgm:t>
        <a:bodyPr/>
        <a:lstStyle/>
        <a:p>
          <a:r>
            <a:rPr lang="en-US" sz="2400"/>
            <a:t>3 - Certain</a:t>
          </a:r>
        </a:p>
      </dgm:t>
    </dgm:pt>
    <dgm:pt modelId="{39DC9D1D-5069-4E08-A0E0-5F6BE20A183C}" type="sibTrans" cxnId="{3DD1BF20-DDFA-426A-B838-37C9B420E52C}">
      <dgm:prSet/>
      <dgm:spPr/>
      <dgm:t>
        <a:bodyPr/>
        <a:lstStyle/>
        <a:p>
          <a:endParaRPr lang="en-US"/>
        </a:p>
      </dgm:t>
    </dgm:pt>
    <dgm:pt modelId="{22476FAC-ED47-4F13-8690-95C6F4E9149D}" type="parTrans" cxnId="{3DD1BF20-DDFA-426A-B838-37C9B420E52C}">
      <dgm:prSet/>
      <dgm:spPr/>
      <dgm:t>
        <a:bodyPr/>
        <a:lstStyle/>
        <a:p>
          <a:endParaRPr lang="en-US"/>
        </a:p>
      </dgm:t>
    </dgm:pt>
    <dgm:pt modelId="{FD44B2A8-92D8-43C4-8AEF-A58D38EEE3C5}" type="pres">
      <dgm:prSet presAssocID="{0A2AFA55-F462-4C11-B24B-63ED4A3F9426}" presName="root" presStyleCnt="0">
        <dgm:presLayoutVars>
          <dgm:dir/>
          <dgm:resizeHandles val="exact"/>
        </dgm:presLayoutVars>
      </dgm:prSet>
      <dgm:spPr/>
    </dgm:pt>
    <dgm:pt modelId="{EF695BBF-2AB3-45BF-985C-0B1C36389011}" type="pres">
      <dgm:prSet presAssocID="{0AC6C838-6B5F-413D-8D85-4B8606A725EA}" presName="compNode" presStyleCnt="0"/>
      <dgm:spPr/>
    </dgm:pt>
    <dgm:pt modelId="{1596F900-9EB9-41A0-A161-5241214D917C}" type="pres">
      <dgm:prSet presAssocID="{0AC6C838-6B5F-413D-8D85-4B8606A725EA}" presName="iconRect" presStyleLbl="node1" presStyleIdx="0" presStyleCnt="2" custLinFactNeighborX="64014" custLinFactNeighborY="-347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lippery"/>
        </a:ext>
      </dgm:extLst>
    </dgm:pt>
    <dgm:pt modelId="{9D465DCD-C93D-4C97-879B-9B6E3AFE0040}" type="pres">
      <dgm:prSet presAssocID="{0AC6C838-6B5F-413D-8D85-4B8606A725EA}" presName="iconSpace" presStyleCnt="0"/>
      <dgm:spPr/>
    </dgm:pt>
    <dgm:pt modelId="{340F4E88-6EC4-4856-9A8D-824D2F1A50CD}" type="pres">
      <dgm:prSet presAssocID="{0AC6C838-6B5F-413D-8D85-4B8606A725EA}" presName="parTx" presStyleLbl="revTx" presStyleIdx="0" presStyleCnt="4" custScaleX="118355" custScaleY="112155">
        <dgm:presLayoutVars>
          <dgm:chMax val="0"/>
          <dgm:chPref val="0"/>
        </dgm:presLayoutVars>
      </dgm:prSet>
      <dgm:spPr/>
    </dgm:pt>
    <dgm:pt modelId="{2E1F8226-45B6-4298-BFFE-5C8D562B4EB2}" type="pres">
      <dgm:prSet presAssocID="{0AC6C838-6B5F-413D-8D85-4B8606A725EA}" presName="txSpace" presStyleCnt="0"/>
      <dgm:spPr/>
    </dgm:pt>
    <dgm:pt modelId="{F3B2920E-C9C5-4C07-B591-C542F786A89F}" type="pres">
      <dgm:prSet presAssocID="{0AC6C838-6B5F-413D-8D85-4B8606A725EA}" presName="desTx" presStyleLbl="revTx" presStyleIdx="1" presStyleCnt="4">
        <dgm:presLayoutVars/>
      </dgm:prSet>
      <dgm:spPr/>
    </dgm:pt>
    <dgm:pt modelId="{9A759129-00DE-4D50-9005-A333E3F64A28}" type="pres">
      <dgm:prSet presAssocID="{B2ADE855-2C98-4D12-9095-986D15FA5CCD}" presName="sibTrans" presStyleCnt="0"/>
      <dgm:spPr/>
    </dgm:pt>
    <dgm:pt modelId="{59C179A5-EBC0-443E-A285-E982BA07E48E}" type="pres">
      <dgm:prSet presAssocID="{5374F04F-F732-4DE6-B8DB-3F3158426420}" presName="compNode" presStyleCnt="0"/>
      <dgm:spPr/>
    </dgm:pt>
    <dgm:pt modelId="{C4F48544-71D5-45B9-85BD-4189EA3499BC}" type="pres">
      <dgm:prSet presAssocID="{5374F04F-F732-4DE6-B8DB-3F3158426420}" presName="iconRect" presStyleLbl="node1" presStyleIdx="1" presStyleCnt="2" custLinFactNeighborX="84193" custLinFactNeighborY="-4018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dioactive Sign"/>
        </a:ext>
      </dgm:extLst>
    </dgm:pt>
    <dgm:pt modelId="{6A8E9FEA-1319-48E0-86BB-76B40AB79040}" type="pres">
      <dgm:prSet presAssocID="{5374F04F-F732-4DE6-B8DB-3F3158426420}" presName="iconSpace" presStyleCnt="0"/>
      <dgm:spPr/>
    </dgm:pt>
    <dgm:pt modelId="{06FA02F2-98C9-4872-9640-74F0DAA11F9E}" type="pres">
      <dgm:prSet presAssocID="{5374F04F-F732-4DE6-B8DB-3F3158426420}" presName="parTx" presStyleLbl="revTx" presStyleIdx="2" presStyleCnt="4" custScaleX="110267" custScaleY="173276" custLinFactNeighborX="331" custLinFactNeighborY="-11347">
        <dgm:presLayoutVars>
          <dgm:chMax val="0"/>
          <dgm:chPref val="0"/>
        </dgm:presLayoutVars>
      </dgm:prSet>
      <dgm:spPr/>
    </dgm:pt>
    <dgm:pt modelId="{B3BC7022-B2E2-4CAF-A330-7D6A725FA9E3}" type="pres">
      <dgm:prSet presAssocID="{5374F04F-F732-4DE6-B8DB-3F3158426420}" presName="txSpace" presStyleCnt="0"/>
      <dgm:spPr/>
    </dgm:pt>
    <dgm:pt modelId="{606D71E2-0353-47D2-BC42-A3E8E641E28E}" type="pres">
      <dgm:prSet presAssocID="{5374F04F-F732-4DE6-B8DB-3F3158426420}" presName="desTx" presStyleLbl="revTx" presStyleIdx="3" presStyleCnt="4" custScaleX="97043" custScaleY="156880" custLinFactY="-3786979" custLinFactNeighborX="-4575" custLinFactNeighborY="-3800000">
        <dgm:presLayoutVars/>
      </dgm:prSet>
      <dgm:spPr/>
    </dgm:pt>
  </dgm:ptLst>
  <dgm:cxnLst>
    <dgm:cxn modelId="{3B1C771B-F145-446E-A11A-0EC245B32EC8}" type="presOf" srcId="{666B2FE9-C7F9-41A3-9231-938735BDBE65}" destId="{606D71E2-0353-47D2-BC42-A3E8E641E28E}" srcOrd="0" destOrd="2" presId="urn:microsoft.com/office/officeart/2018/2/layout/IconLabelDescriptionList"/>
    <dgm:cxn modelId="{1F1E801F-0722-4590-AB1D-A0DFF349CEE4}" srcId="{5374F04F-F732-4DE6-B8DB-3F3158426420}" destId="{83923C69-5CF8-4FEB-994C-DAF113125AB7}" srcOrd="1" destOrd="0" parTransId="{C22A456D-DE56-46BE-B8ED-5864F6BC2681}" sibTransId="{A822125B-31FA-422E-A668-F6EE2C439203}"/>
    <dgm:cxn modelId="{3DD1BF20-DDFA-426A-B838-37C9B420E52C}" srcId="{5374F04F-F732-4DE6-B8DB-3F3158426420}" destId="{666B2FE9-C7F9-41A3-9231-938735BDBE65}" srcOrd="2" destOrd="0" parTransId="{22476FAC-ED47-4F13-8690-95C6F4E9149D}" sibTransId="{39DC9D1D-5069-4E08-A0E0-5F6BE20A183C}"/>
    <dgm:cxn modelId="{1B6E2129-BD71-4D73-8389-B65041C604BE}" type="presOf" srcId="{0A2AFA55-F462-4C11-B24B-63ED4A3F9426}" destId="{FD44B2A8-92D8-43C4-8AEF-A58D38EEE3C5}" srcOrd="0" destOrd="0" presId="urn:microsoft.com/office/officeart/2018/2/layout/IconLabelDescriptionList"/>
    <dgm:cxn modelId="{B17E5A38-7C38-46EE-93C1-E92F83D3ED9B}" srcId="{5374F04F-F732-4DE6-B8DB-3F3158426420}" destId="{62F8092A-2605-4625-8F80-13614B83359D}" srcOrd="0" destOrd="0" parTransId="{4F83A5A0-284D-4423-A2AF-51F1A983A017}" sibTransId="{B75FFC5F-692C-4611-A8B9-AF6C82F703B3}"/>
    <dgm:cxn modelId="{A15C5461-EEE6-49BA-954E-5E7865E440B1}" type="presOf" srcId="{83923C69-5CF8-4FEB-994C-DAF113125AB7}" destId="{606D71E2-0353-47D2-BC42-A3E8E641E28E}" srcOrd="0" destOrd="1" presId="urn:microsoft.com/office/officeart/2018/2/layout/IconLabelDescriptionList"/>
    <dgm:cxn modelId="{645DEC62-5D76-4C58-B62E-22AB22B8067E}" type="presOf" srcId="{62F8092A-2605-4625-8F80-13614B83359D}" destId="{606D71E2-0353-47D2-BC42-A3E8E641E28E}" srcOrd="0" destOrd="0" presId="urn:microsoft.com/office/officeart/2018/2/layout/IconLabelDescriptionList"/>
    <dgm:cxn modelId="{772C7C90-5CB5-4957-A5D3-76CD321AE0D8}" type="presOf" srcId="{5374F04F-F732-4DE6-B8DB-3F3158426420}" destId="{06FA02F2-98C9-4872-9640-74F0DAA11F9E}" srcOrd="0" destOrd="0" presId="urn:microsoft.com/office/officeart/2018/2/layout/IconLabelDescriptionList"/>
    <dgm:cxn modelId="{FDE50BB5-C33C-45F9-97CB-7CBF62E5AA71}" type="presOf" srcId="{0AC6C838-6B5F-413D-8D85-4B8606A725EA}" destId="{340F4E88-6EC4-4856-9A8D-824D2F1A50CD}" srcOrd="0" destOrd="0" presId="urn:microsoft.com/office/officeart/2018/2/layout/IconLabelDescriptionList"/>
    <dgm:cxn modelId="{DDEE2AE7-9DE6-4DA7-A64F-6989BEF8644F}" srcId="{0A2AFA55-F462-4C11-B24B-63ED4A3F9426}" destId="{0AC6C838-6B5F-413D-8D85-4B8606A725EA}" srcOrd="0" destOrd="0" parTransId="{86FA52B5-5D3B-48D7-89C6-D120CBE1F4DF}" sibTransId="{B2ADE855-2C98-4D12-9095-986D15FA5CCD}"/>
    <dgm:cxn modelId="{7028E1F5-1E6F-44C9-85FB-E8CF28109029}" srcId="{0A2AFA55-F462-4C11-B24B-63ED4A3F9426}" destId="{5374F04F-F732-4DE6-B8DB-3F3158426420}" srcOrd="1" destOrd="0" parTransId="{71F49293-3149-4241-AD56-37FF181381D4}" sibTransId="{E6170973-A591-4672-8239-CBC006DB86DC}"/>
    <dgm:cxn modelId="{5106B4E9-9B7B-4A09-BCE2-14FF0E6F9744}" type="presParOf" srcId="{FD44B2A8-92D8-43C4-8AEF-A58D38EEE3C5}" destId="{EF695BBF-2AB3-45BF-985C-0B1C36389011}" srcOrd="0" destOrd="0" presId="urn:microsoft.com/office/officeart/2018/2/layout/IconLabelDescriptionList"/>
    <dgm:cxn modelId="{177B3A01-A806-4BCE-AB01-E2980AC9E3C4}" type="presParOf" srcId="{EF695BBF-2AB3-45BF-985C-0B1C36389011}" destId="{1596F900-9EB9-41A0-A161-5241214D917C}" srcOrd="0" destOrd="0" presId="urn:microsoft.com/office/officeart/2018/2/layout/IconLabelDescriptionList"/>
    <dgm:cxn modelId="{9DD39A4D-80CF-4C85-A4A5-F60C984EDBA4}" type="presParOf" srcId="{EF695BBF-2AB3-45BF-985C-0B1C36389011}" destId="{9D465DCD-C93D-4C97-879B-9B6E3AFE0040}" srcOrd="1" destOrd="0" presId="urn:microsoft.com/office/officeart/2018/2/layout/IconLabelDescriptionList"/>
    <dgm:cxn modelId="{77BBE433-C780-449B-83AA-1BFCE60846CC}" type="presParOf" srcId="{EF695BBF-2AB3-45BF-985C-0B1C36389011}" destId="{340F4E88-6EC4-4856-9A8D-824D2F1A50CD}" srcOrd="2" destOrd="0" presId="urn:microsoft.com/office/officeart/2018/2/layout/IconLabelDescriptionList"/>
    <dgm:cxn modelId="{50B797D7-BC01-4D51-9C76-DEE9BD075520}" type="presParOf" srcId="{EF695BBF-2AB3-45BF-985C-0B1C36389011}" destId="{2E1F8226-45B6-4298-BFFE-5C8D562B4EB2}" srcOrd="3" destOrd="0" presId="urn:microsoft.com/office/officeart/2018/2/layout/IconLabelDescriptionList"/>
    <dgm:cxn modelId="{393A79D7-024A-4070-BBA1-63A89B45368F}" type="presParOf" srcId="{EF695BBF-2AB3-45BF-985C-0B1C36389011}" destId="{F3B2920E-C9C5-4C07-B591-C542F786A89F}" srcOrd="4" destOrd="0" presId="urn:microsoft.com/office/officeart/2018/2/layout/IconLabelDescriptionList"/>
    <dgm:cxn modelId="{E4530731-1654-4753-8C20-B84BFFE8EC3D}" type="presParOf" srcId="{FD44B2A8-92D8-43C4-8AEF-A58D38EEE3C5}" destId="{9A759129-00DE-4D50-9005-A333E3F64A28}" srcOrd="1" destOrd="0" presId="urn:microsoft.com/office/officeart/2018/2/layout/IconLabelDescriptionList"/>
    <dgm:cxn modelId="{26C011DF-044D-4A26-A7B6-AF633398F103}" type="presParOf" srcId="{FD44B2A8-92D8-43C4-8AEF-A58D38EEE3C5}" destId="{59C179A5-EBC0-443E-A285-E982BA07E48E}" srcOrd="2" destOrd="0" presId="urn:microsoft.com/office/officeart/2018/2/layout/IconLabelDescriptionList"/>
    <dgm:cxn modelId="{45227D2C-B4BB-402E-9D28-FFFFA1A93BAF}" type="presParOf" srcId="{59C179A5-EBC0-443E-A285-E982BA07E48E}" destId="{C4F48544-71D5-45B9-85BD-4189EA3499BC}" srcOrd="0" destOrd="0" presId="urn:microsoft.com/office/officeart/2018/2/layout/IconLabelDescriptionList"/>
    <dgm:cxn modelId="{2056127B-0612-4CCC-8B13-F4CC7F65354C}" type="presParOf" srcId="{59C179A5-EBC0-443E-A285-E982BA07E48E}" destId="{6A8E9FEA-1319-48E0-86BB-76B40AB79040}" srcOrd="1" destOrd="0" presId="urn:microsoft.com/office/officeart/2018/2/layout/IconLabelDescriptionList"/>
    <dgm:cxn modelId="{0AF0F867-FDAB-4D14-9A5A-B3DDA0342585}" type="presParOf" srcId="{59C179A5-EBC0-443E-A285-E982BA07E48E}" destId="{06FA02F2-98C9-4872-9640-74F0DAA11F9E}" srcOrd="2" destOrd="0" presId="urn:microsoft.com/office/officeart/2018/2/layout/IconLabelDescriptionList"/>
    <dgm:cxn modelId="{4CF4AC4D-AF84-4F3F-AB61-9E43005C96C9}" type="presParOf" srcId="{59C179A5-EBC0-443E-A285-E982BA07E48E}" destId="{B3BC7022-B2E2-4CAF-A330-7D6A725FA9E3}" srcOrd="3" destOrd="0" presId="urn:microsoft.com/office/officeart/2018/2/layout/IconLabelDescriptionList"/>
    <dgm:cxn modelId="{65E6D7B6-F124-4841-82B7-5554527C358E}" type="presParOf" srcId="{59C179A5-EBC0-443E-A285-E982BA07E48E}" destId="{606D71E2-0353-47D2-BC42-A3E8E641E28E}"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2AFA55-F462-4C11-B24B-63ED4A3F9426}"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0AC6C838-6B5F-413D-8D85-4B8606A725EA}">
      <dgm:prSet custT="1"/>
      <dgm:spPr/>
      <dgm:t>
        <a:bodyPr/>
        <a:lstStyle/>
        <a:p>
          <a:pPr>
            <a:lnSpc>
              <a:spcPct val="100000"/>
            </a:lnSpc>
            <a:defRPr b="1"/>
          </a:pPr>
          <a:r>
            <a:rPr lang="en-US" sz="2400" b="0" dirty="0"/>
            <a:t>Thi</a:t>
          </a:r>
          <a:r>
            <a:rPr lang="en-US" sz="2200" b="0" dirty="0"/>
            <a:t>s is an assessment of the </a:t>
          </a:r>
          <a:r>
            <a:rPr lang="en-US" sz="2200" b="1" dirty="0">
              <a:solidFill>
                <a:srgbClr val="FF0000"/>
              </a:solidFill>
            </a:rPr>
            <a:t>POTENTIAL CONSEQUENCE </a:t>
          </a:r>
          <a:r>
            <a:rPr lang="en-US" sz="2200" b="0" dirty="0"/>
            <a:t>that can occur as a result of a hazard and is defined by the degree of injury, illness, property damage, loss of assets (time, money, personnel), or effect on the mission or task. </a:t>
          </a:r>
        </a:p>
        <a:p>
          <a:pPr>
            <a:lnSpc>
              <a:spcPct val="100000"/>
            </a:lnSpc>
            <a:defRPr b="1"/>
          </a:pPr>
          <a:r>
            <a:rPr lang="en-US" sz="2200" b="0" dirty="0"/>
            <a:t>Consideration must be given to exposure potential. </a:t>
          </a:r>
        </a:p>
      </dgm:t>
    </dgm:pt>
    <dgm:pt modelId="{86FA52B5-5D3B-48D7-89C6-D120CBE1F4DF}" type="parTrans" cxnId="{DDEE2AE7-9DE6-4DA7-A64F-6989BEF8644F}">
      <dgm:prSet/>
      <dgm:spPr/>
      <dgm:t>
        <a:bodyPr/>
        <a:lstStyle/>
        <a:p>
          <a:endParaRPr lang="en-US"/>
        </a:p>
      </dgm:t>
    </dgm:pt>
    <dgm:pt modelId="{B2ADE855-2C98-4D12-9095-986D15FA5CCD}" type="sibTrans" cxnId="{DDEE2AE7-9DE6-4DA7-A64F-6989BEF8644F}">
      <dgm:prSet/>
      <dgm:spPr/>
      <dgm:t>
        <a:bodyPr/>
        <a:lstStyle/>
        <a:p>
          <a:endParaRPr lang="en-US"/>
        </a:p>
      </dgm:t>
    </dgm:pt>
    <dgm:pt modelId="{5374F04F-F732-4DE6-B8DB-3F3158426420}">
      <dgm:prSet custT="1"/>
      <dgm:spPr/>
      <dgm:t>
        <a:bodyPr/>
        <a:lstStyle/>
        <a:p>
          <a:pPr>
            <a:lnSpc>
              <a:spcPct val="100000"/>
            </a:lnSpc>
            <a:defRPr b="1"/>
          </a:pPr>
          <a:r>
            <a:rPr lang="en-US" sz="2400" b="0"/>
            <a:t>In our UP-Risk Matrix, </a:t>
          </a:r>
          <a:r>
            <a:rPr lang="en-US" sz="2400" b="1">
              <a:solidFill>
                <a:srgbClr val="FF0000"/>
              </a:solidFill>
            </a:rPr>
            <a:t>SEVERITY</a:t>
          </a:r>
          <a:r>
            <a:rPr lang="en-US" sz="2400" b="0"/>
            <a:t> categories are assigned to the following criteria:</a:t>
          </a:r>
        </a:p>
      </dgm:t>
    </dgm:pt>
    <dgm:pt modelId="{71F49293-3149-4241-AD56-37FF181381D4}" type="parTrans" cxnId="{7028E1F5-1E6F-44C9-85FB-E8CF28109029}">
      <dgm:prSet/>
      <dgm:spPr/>
      <dgm:t>
        <a:bodyPr/>
        <a:lstStyle/>
        <a:p>
          <a:endParaRPr lang="en-US"/>
        </a:p>
      </dgm:t>
    </dgm:pt>
    <dgm:pt modelId="{E6170973-A591-4672-8239-CBC006DB86DC}" type="sibTrans" cxnId="{7028E1F5-1E6F-44C9-85FB-E8CF28109029}">
      <dgm:prSet/>
      <dgm:spPr/>
      <dgm:t>
        <a:bodyPr/>
        <a:lstStyle/>
        <a:p>
          <a:endParaRPr lang="en-US"/>
        </a:p>
      </dgm:t>
    </dgm:pt>
    <dgm:pt modelId="{62F8092A-2605-4625-8F80-13614B83359D}">
      <dgm:prSet custT="1"/>
      <dgm:spPr/>
      <dgm:t>
        <a:bodyPr/>
        <a:lstStyle/>
        <a:p>
          <a:pPr>
            <a:lnSpc>
              <a:spcPct val="100000"/>
            </a:lnSpc>
          </a:pPr>
          <a:r>
            <a:rPr lang="en-US" sz="2400" dirty="0"/>
            <a:t>1 - Minor</a:t>
          </a:r>
        </a:p>
      </dgm:t>
    </dgm:pt>
    <dgm:pt modelId="{B75FFC5F-692C-4611-A8B9-AF6C82F703B3}" type="sibTrans" cxnId="{B17E5A38-7C38-46EE-93C1-E92F83D3ED9B}">
      <dgm:prSet/>
      <dgm:spPr/>
      <dgm:t>
        <a:bodyPr/>
        <a:lstStyle/>
        <a:p>
          <a:endParaRPr lang="en-US"/>
        </a:p>
      </dgm:t>
    </dgm:pt>
    <dgm:pt modelId="{4F83A5A0-284D-4423-A2AF-51F1A983A017}" type="parTrans" cxnId="{B17E5A38-7C38-46EE-93C1-E92F83D3ED9B}">
      <dgm:prSet/>
      <dgm:spPr/>
      <dgm:t>
        <a:bodyPr/>
        <a:lstStyle/>
        <a:p>
          <a:endParaRPr lang="en-US"/>
        </a:p>
      </dgm:t>
    </dgm:pt>
    <dgm:pt modelId="{C0015B7F-4675-3C43-8259-22C3438AAEB6}">
      <dgm:prSet custT="1"/>
      <dgm:spPr/>
      <dgm:t>
        <a:bodyPr/>
        <a:lstStyle/>
        <a:p>
          <a:pPr>
            <a:lnSpc>
              <a:spcPct val="100000"/>
            </a:lnSpc>
          </a:pPr>
          <a:r>
            <a:rPr lang="en-US" sz="2400" dirty="0"/>
            <a:t>2- Reportable</a:t>
          </a:r>
        </a:p>
      </dgm:t>
    </dgm:pt>
    <dgm:pt modelId="{34BE267A-68D8-DD4B-8BE4-771CD0018A3D}" type="parTrans" cxnId="{613C7BEB-FF75-854F-ABF2-B72E6A3F0852}">
      <dgm:prSet/>
      <dgm:spPr/>
      <dgm:t>
        <a:bodyPr/>
        <a:lstStyle/>
        <a:p>
          <a:endParaRPr lang="en-US"/>
        </a:p>
      </dgm:t>
    </dgm:pt>
    <dgm:pt modelId="{82276C2D-7E7C-994A-9429-3110B458E9F1}" type="sibTrans" cxnId="{613C7BEB-FF75-854F-ABF2-B72E6A3F0852}">
      <dgm:prSet/>
      <dgm:spPr/>
      <dgm:t>
        <a:bodyPr/>
        <a:lstStyle/>
        <a:p>
          <a:endParaRPr lang="en-US"/>
        </a:p>
      </dgm:t>
    </dgm:pt>
    <dgm:pt modelId="{090B3302-92E0-E74A-ACEC-FBCACD7BB49C}">
      <dgm:prSet custT="1"/>
      <dgm:spPr/>
      <dgm:t>
        <a:bodyPr/>
        <a:lstStyle/>
        <a:p>
          <a:pPr>
            <a:lnSpc>
              <a:spcPct val="100000"/>
            </a:lnSpc>
          </a:pPr>
          <a:r>
            <a:rPr lang="en-US" sz="2400"/>
            <a:t>3- Life-Altering</a:t>
          </a:r>
        </a:p>
      </dgm:t>
    </dgm:pt>
    <dgm:pt modelId="{ACA340DC-3686-8948-902C-5CC7FEED0CC1}" type="parTrans" cxnId="{E3DE6CFE-5EB4-7448-9399-0ADA51EEFEEC}">
      <dgm:prSet/>
      <dgm:spPr/>
      <dgm:t>
        <a:bodyPr/>
        <a:lstStyle/>
        <a:p>
          <a:endParaRPr lang="en-US"/>
        </a:p>
      </dgm:t>
    </dgm:pt>
    <dgm:pt modelId="{A52D7C23-13AE-F148-9393-CE4B8CA63E37}" type="sibTrans" cxnId="{E3DE6CFE-5EB4-7448-9399-0ADA51EEFEEC}">
      <dgm:prSet/>
      <dgm:spPr/>
      <dgm:t>
        <a:bodyPr/>
        <a:lstStyle/>
        <a:p>
          <a:endParaRPr lang="en-US"/>
        </a:p>
      </dgm:t>
    </dgm:pt>
    <dgm:pt modelId="{FD44B2A8-92D8-43C4-8AEF-A58D38EEE3C5}" type="pres">
      <dgm:prSet presAssocID="{0A2AFA55-F462-4C11-B24B-63ED4A3F9426}" presName="root" presStyleCnt="0">
        <dgm:presLayoutVars>
          <dgm:dir/>
          <dgm:resizeHandles val="exact"/>
        </dgm:presLayoutVars>
      </dgm:prSet>
      <dgm:spPr/>
    </dgm:pt>
    <dgm:pt modelId="{EF695BBF-2AB3-45BF-985C-0B1C36389011}" type="pres">
      <dgm:prSet presAssocID="{0AC6C838-6B5F-413D-8D85-4B8606A725EA}" presName="compNode" presStyleCnt="0"/>
      <dgm:spPr/>
    </dgm:pt>
    <dgm:pt modelId="{1596F900-9EB9-41A0-A161-5241214D917C}" type="pres">
      <dgm:prSet presAssocID="{0AC6C838-6B5F-413D-8D85-4B8606A725EA}" presName="iconRect" presStyleLbl="node1" presStyleIdx="0" presStyleCnt="2" custScaleX="100000" custScaleY="100000" custLinFactNeighborX="64014" custLinFactNeighborY="-347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7000" b="-17000"/>
          </a:stretch>
        </a:blipFill>
        <a:ln>
          <a:noFill/>
        </a:ln>
      </dgm:spPr>
      <dgm:extLst>
        <a:ext uri="{E40237B7-FDA0-4F09-8148-C483321AD2D9}">
          <dgm14:cNvPr xmlns:dgm14="http://schemas.microsoft.com/office/drawing/2010/diagram" id="0" name="" descr="Explosion outline"/>
        </a:ext>
      </dgm:extLst>
    </dgm:pt>
    <dgm:pt modelId="{9D465DCD-C93D-4C97-879B-9B6E3AFE0040}" type="pres">
      <dgm:prSet presAssocID="{0AC6C838-6B5F-413D-8D85-4B8606A725EA}" presName="iconSpace" presStyleCnt="0"/>
      <dgm:spPr/>
    </dgm:pt>
    <dgm:pt modelId="{340F4E88-6EC4-4856-9A8D-824D2F1A50CD}" type="pres">
      <dgm:prSet presAssocID="{0AC6C838-6B5F-413D-8D85-4B8606A725EA}" presName="parTx" presStyleLbl="revTx" presStyleIdx="0" presStyleCnt="4" custScaleX="146795" custScaleY="112155" custLinFactNeighborX="-274" custLinFactNeighborY="6576">
        <dgm:presLayoutVars>
          <dgm:chMax val="0"/>
          <dgm:chPref val="0"/>
        </dgm:presLayoutVars>
      </dgm:prSet>
      <dgm:spPr/>
    </dgm:pt>
    <dgm:pt modelId="{2E1F8226-45B6-4298-BFFE-5C8D562B4EB2}" type="pres">
      <dgm:prSet presAssocID="{0AC6C838-6B5F-413D-8D85-4B8606A725EA}" presName="txSpace" presStyleCnt="0"/>
      <dgm:spPr/>
    </dgm:pt>
    <dgm:pt modelId="{F3B2920E-C9C5-4C07-B591-C542F786A89F}" type="pres">
      <dgm:prSet presAssocID="{0AC6C838-6B5F-413D-8D85-4B8606A725EA}" presName="desTx" presStyleLbl="revTx" presStyleIdx="1" presStyleCnt="4">
        <dgm:presLayoutVars/>
      </dgm:prSet>
      <dgm:spPr/>
    </dgm:pt>
    <dgm:pt modelId="{9A759129-00DE-4D50-9005-A333E3F64A28}" type="pres">
      <dgm:prSet presAssocID="{B2ADE855-2C98-4D12-9095-986D15FA5CCD}" presName="sibTrans" presStyleCnt="0"/>
      <dgm:spPr/>
    </dgm:pt>
    <dgm:pt modelId="{59C179A5-EBC0-443E-A285-E982BA07E48E}" type="pres">
      <dgm:prSet presAssocID="{5374F04F-F732-4DE6-B8DB-3F3158426420}" presName="compNode" presStyleCnt="0"/>
      <dgm:spPr/>
    </dgm:pt>
    <dgm:pt modelId="{C4F48544-71D5-45B9-85BD-4189EA3499BC}" type="pres">
      <dgm:prSet presAssocID="{5374F04F-F732-4DE6-B8DB-3F3158426420}" presName="iconRect" presStyleLbl="node1" presStyleIdx="1" presStyleCnt="2" custLinFactNeighborX="84193" custLinFactNeighborY="-1575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dioactive Sign"/>
        </a:ext>
      </dgm:extLst>
    </dgm:pt>
    <dgm:pt modelId="{6A8E9FEA-1319-48E0-86BB-76B40AB79040}" type="pres">
      <dgm:prSet presAssocID="{5374F04F-F732-4DE6-B8DB-3F3158426420}" presName="iconSpace" presStyleCnt="0"/>
      <dgm:spPr/>
    </dgm:pt>
    <dgm:pt modelId="{06FA02F2-98C9-4872-9640-74F0DAA11F9E}" type="pres">
      <dgm:prSet presAssocID="{5374F04F-F732-4DE6-B8DB-3F3158426420}" presName="parTx" presStyleLbl="revTx" presStyleIdx="2" presStyleCnt="4" custLinFactNeighborX="-731" custLinFactNeighborY="-4570">
        <dgm:presLayoutVars>
          <dgm:chMax val="0"/>
          <dgm:chPref val="0"/>
        </dgm:presLayoutVars>
      </dgm:prSet>
      <dgm:spPr/>
    </dgm:pt>
    <dgm:pt modelId="{B3BC7022-B2E2-4CAF-A330-7D6A725FA9E3}" type="pres">
      <dgm:prSet presAssocID="{5374F04F-F732-4DE6-B8DB-3F3158426420}" presName="txSpace" presStyleCnt="0"/>
      <dgm:spPr/>
    </dgm:pt>
    <dgm:pt modelId="{606D71E2-0353-47D2-BC42-A3E8E641E28E}" type="pres">
      <dgm:prSet presAssocID="{5374F04F-F732-4DE6-B8DB-3F3158426420}" presName="desTx" presStyleLbl="revTx" presStyleIdx="3" presStyleCnt="4" custScaleX="97043" custScaleY="156880" custLinFactY="-200000" custLinFactNeighborX="289" custLinFactNeighborY="-268221">
        <dgm:presLayoutVars/>
      </dgm:prSet>
      <dgm:spPr/>
    </dgm:pt>
  </dgm:ptLst>
  <dgm:cxnLst>
    <dgm:cxn modelId="{1B6E2129-BD71-4D73-8389-B65041C604BE}" type="presOf" srcId="{0A2AFA55-F462-4C11-B24B-63ED4A3F9426}" destId="{FD44B2A8-92D8-43C4-8AEF-A58D38EEE3C5}" srcOrd="0" destOrd="0" presId="urn:microsoft.com/office/officeart/2018/2/layout/IconLabelDescriptionList"/>
    <dgm:cxn modelId="{D34E5337-B63E-AE49-9039-45B0FA7148FE}" type="presOf" srcId="{C0015B7F-4675-3C43-8259-22C3438AAEB6}" destId="{606D71E2-0353-47D2-BC42-A3E8E641E28E}" srcOrd="0" destOrd="1" presId="urn:microsoft.com/office/officeart/2018/2/layout/IconLabelDescriptionList"/>
    <dgm:cxn modelId="{B17E5A38-7C38-46EE-93C1-E92F83D3ED9B}" srcId="{5374F04F-F732-4DE6-B8DB-3F3158426420}" destId="{62F8092A-2605-4625-8F80-13614B83359D}" srcOrd="0" destOrd="0" parTransId="{4F83A5A0-284D-4423-A2AF-51F1A983A017}" sibTransId="{B75FFC5F-692C-4611-A8B9-AF6C82F703B3}"/>
    <dgm:cxn modelId="{645DEC62-5D76-4C58-B62E-22AB22B8067E}" type="presOf" srcId="{62F8092A-2605-4625-8F80-13614B83359D}" destId="{606D71E2-0353-47D2-BC42-A3E8E641E28E}" srcOrd="0" destOrd="0" presId="urn:microsoft.com/office/officeart/2018/2/layout/IconLabelDescriptionList"/>
    <dgm:cxn modelId="{772C7C90-5CB5-4957-A5D3-76CD321AE0D8}" type="presOf" srcId="{5374F04F-F732-4DE6-B8DB-3F3158426420}" destId="{06FA02F2-98C9-4872-9640-74F0DAA11F9E}" srcOrd="0" destOrd="0" presId="urn:microsoft.com/office/officeart/2018/2/layout/IconLabelDescriptionList"/>
    <dgm:cxn modelId="{FDE50BB5-C33C-45F9-97CB-7CBF62E5AA71}" type="presOf" srcId="{0AC6C838-6B5F-413D-8D85-4B8606A725EA}" destId="{340F4E88-6EC4-4856-9A8D-824D2F1A50CD}" srcOrd="0" destOrd="0" presId="urn:microsoft.com/office/officeart/2018/2/layout/IconLabelDescriptionList"/>
    <dgm:cxn modelId="{210C3AB5-EBC0-454D-96F7-CF27A4C64041}" type="presOf" srcId="{090B3302-92E0-E74A-ACEC-FBCACD7BB49C}" destId="{606D71E2-0353-47D2-BC42-A3E8E641E28E}" srcOrd="0" destOrd="2" presId="urn:microsoft.com/office/officeart/2018/2/layout/IconLabelDescriptionList"/>
    <dgm:cxn modelId="{DDEE2AE7-9DE6-4DA7-A64F-6989BEF8644F}" srcId="{0A2AFA55-F462-4C11-B24B-63ED4A3F9426}" destId="{0AC6C838-6B5F-413D-8D85-4B8606A725EA}" srcOrd="0" destOrd="0" parTransId="{86FA52B5-5D3B-48D7-89C6-D120CBE1F4DF}" sibTransId="{B2ADE855-2C98-4D12-9095-986D15FA5CCD}"/>
    <dgm:cxn modelId="{613C7BEB-FF75-854F-ABF2-B72E6A3F0852}" srcId="{5374F04F-F732-4DE6-B8DB-3F3158426420}" destId="{C0015B7F-4675-3C43-8259-22C3438AAEB6}" srcOrd="1" destOrd="0" parTransId="{34BE267A-68D8-DD4B-8BE4-771CD0018A3D}" sibTransId="{82276C2D-7E7C-994A-9429-3110B458E9F1}"/>
    <dgm:cxn modelId="{7028E1F5-1E6F-44C9-85FB-E8CF28109029}" srcId="{0A2AFA55-F462-4C11-B24B-63ED4A3F9426}" destId="{5374F04F-F732-4DE6-B8DB-3F3158426420}" srcOrd="1" destOrd="0" parTransId="{71F49293-3149-4241-AD56-37FF181381D4}" sibTransId="{E6170973-A591-4672-8239-CBC006DB86DC}"/>
    <dgm:cxn modelId="{E3DE6CFE-5EB4-7448-9399-0ADA51EEFEEC}" srcId="{5374F04F-F732-4DE6-B8DB-3F3158426420}" destId="{090B3302-92E0-E74A-ACEC-FBCACD7BB49C}" srcOrd="2" destOrd="0" parTransId="{ACA340DC-3686-8948-902C-5CC7FEED0CC1}" sibTransId="{A52D7C23-13AE-F148-9393-CE4B8CA63E37}"/>
    <dgm:cxn modelId="{5106B4E9-9B7B-4A09-BCE2-14FF0E6F9744}" type="presParOf" srcId="{FD44B2A8-92D8-43C4-8AEF-A58D38EEE3C5}" destId="{EF695BBF-2AB3-45BF-985C-0B1C36389011}" srcOrd="0" destOrd="0" presId="urn:microsoft.com/office/officeart/2018/2/layout/IconLabelDescriptionList"/>
    <dgm:cxn modelId="{177B3A01-A806-4BCE-AB01-E2980AC9E3C4}" type="presParOf" srcId="{EF695BBF-2AB3-45BF-985C-0B1C36389011}" destId="{1596F900-9EB9-41A0-A161-5241214D917C}" srcOrd="0" destOrd="0" presId="urn:microsoft.com/office/officeart/2018/2/layout/IconLabelDescriptionList"/>
    <dgm:cxn modelId="{9DD39A4D-80CF-4C85-A4A5-F60C984EDBA4}" type="presParOf" srcId="{EF695BBF-2AB3-45BF-985C-0B1C36389011}" destId="{9D465DCD-C93D-4C97-879B-9B6E3AFE0040}" srcOrd="1" destOrd="0" presId="urn:microsoft.com/office/officeart/2018/2/layout/IconLabelDescriptionList"/>
    <dgm:cxn modelId="{77BBE433-C780-449B-83AA-1BFCE60846CC}" type="presParOf" srcId="{EF695BBF-2AB3-45BF-985C-0B1C36389011}" destId="{340F4E88-6EC4-4856-9A8D-824D2F1A50CD}" srcOrd="2" destOrd="0" presId="urn:microsoft.com/office/officeart/2018/2/layout/IconLabelDescriptionList"/>
    <dgm:cxn modelId="{50B797D7-BC01-4D51-9C76-DEE9BD075520}" type="presParOf" srcId="{EF695BBF-2AB3-45BF-985C-0B1C36389011}" destId="{2E1F8226-45B6-4298-BFFE-5C8D562B4EB2}" srcOrd="3" destOrd="0" presId="urn:microsoft.com/office/officeart/2018/2/layout/IconLabelDescriptionList"/>
    <dgm:cxn modelId="{393A79D7-024A-4070-BBA1-63A89B45368F}" type="presParOf" srcId="{EF695BBF-2AB3-45BF-985C-0B1C36389011}" destId="{F3B2920E-C9C5-4C07-B591-C542F786A89F}" srcOrd="4" destOrd="0" presId="urn:microsoft.com/office/officeart/2018/2/layout/IconLabelDescriptionList"/>
    <dgm:cxn modelId="{E4530731-1654-4753-8C20-B84BFFE8EC3D}" type="presParOf" srcId="{FD44B2A8-92D8-43C4-8AEF-A58D38EEE3C5}" destId="{9A759129-00DE-4D50-9005-A333E3F64A28}" srcOrd="1" destOrd="0" presId="urn:microsoft.com/office/officeart/2018/2/layout/IconLabelDescriptionList"/>
    <dgm:cxn modelId="{26C011DF-044D-4A26-A7B6-AF633398F103}" type="presParOf" srcId="{FD44B2A8-92D8-43C4-8AEF-A58D38EEE3C5}" destId="{59C179A5-EBC0-443E-A285-E982BA07E48E}" srcOrd="2" destOrd="0" presId="urn:microsoft.com/office/officeart/2018/2/layout/IconLabelDescriptionList"/>
    <dgm:cxn modelId="{45227D2C-B4BB-402E-9D28-FFFFA1A93BAF}" type="presParOf" srcId="{59C179A5-EBC0-443E-A285-E982BA07E48E}" destId="{C4F48544-71D5-45B9-85BD-4189EA3499BC}" srcOrd="0" destOrd="0" presId="urn:microsoft.com/office/officeart/2018/2/layout/IconLabelDescriptionList"/>
    <dgm:cxn modelId="{2056127B-0612-4CCC-8B13-F4CC7F65354C}" type="presParOf" srcId="{59C179A5-EBC0-443E-A285-E982BA07E48E}" destId="{6A8E9FEA-1319-48E0-86BB-76B40AB79040}" srcOrd="1" destOrd="0" presId="urn:microsoft.com/office/officeart/2018/2/layout/IconLabelDescriptionList"/>
    <dgm:cxn modelId="{0AF0F867-FDAB-4D14-9A5A-B3DDA0342585}" type="presParOf" srcId="{59C179A5-EBC0-443E-A285-E982BA07E48E}" destId="{06FA02F2-98C9-4872-9640-74F0DAA11F9E}" srcOrd="2" destOrd="0" presId="urn:microsoft.com/office/officeart/2018/2/layout/IconLabelDescriptionList"/>
    <dgm:cxn modelId="{4CF4AC4D-AF84-4F3F-AB61-9E43005C96C9}" type="presParOf" srcId="{59C179A5-EBC0-443E-A285-E982BA07E48E}" destId="{B3BC7022-B2E2-4CAF-A330-7D6A725FA9E3}" srcOrd="3" destOrd="0" presId="urn:microsoft.com/office/officeart/2018/2/layout/IconLabelDescriptionList"/>
    <dgm:cxn modelId="{65E6D7B6-F124-4841-82B7-5554527C358E}" type="presParOf" srcId="{59C179A5-EBC0-443E-A285-E982BA07E48E}" destId="{606D71E2-0353-47D2-BC42-A3E8E641E28E}"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B5CB18-0745-4FB9-A192-2D30B3297CD3}">
      <dsp:nvSpPr>
        <dsp:cNvPr id="0" name=""/>
        <dsp:cNvSpPr/>
      </dsp:nvSpPr>
      <dsp:spPr>
        <a:xfrm>
          <a:off x="0" y="98269"/>
          <a:ext cx="11145077" cy="1063764"/>
        </a:xfrm>
        <a:prstGeom prst="roundRect">
          <a:avLst>
            <a:gd name="adj" fmla="val 10000"/>
          </a:avLst>
        </a:prstGeom>
        <a:solidFill>
          <a:srgbClr val="FF9300"/>
        </a:solidFill>
        <a:ln>
          <a:noFill/>
        </a:ln>
        <a:effectLst/>
      </dsp:spPr>
      <dsp:style>
        <a:lnRef idx="0">
          <a:scrgbClr r="0" g="0" b="0"/>
        </a:lnRef>
        <a:fillRef idx="1">
          <a:scrgbClr r="0" g="0" b="0"/>
        </a:fillRef>
        <a:effectRef idx="0">
          <a:scrgbClr r="0" g="0" b="0"/>
        </a:effectRef>
        <a:fontRef idx="minor"/>
      </dsp:style>
    </dsp:sp>
    <dsp:sp modelId="{A1519343-626E-40ED-B030-2CA728C16BD8}">
      <dsp:nvSpPr>
        <dsp:cNvPr id="0" name=""/>
        <dsp:cNvSpPr/>
      </dsp:nvSpPr>
      <dsp:spPr>
        <a:xfrm>
          <a:off x="240467" y="411544"/>
          <a:ext cx="437641" cy="4372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177F31-1CDC-487B-8CF2-45FA11D15E89}">
      <dsp:nvSpPr>
        <dsp:cNvPr id="0" name=""/>
        <dsp:cNvSpPr/>
      </dsp:nvSpPr>
      <dsp:spPr>
        <a:xfrm>
          <a:off x="918576" y="232684"/>
          <a:ext cx="10192946" cy="836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65" tIns="88565" rIns="88565" bIns="88565" numCol="1" spcCol="1270" anchor="ctr" anchorCtr="0">
          <a:noAutofit/>
        </a:bodyPr>
        <a:lstStyle/>
        <a:p>
          <a:pPr marL="0" lvl="0" indent="0" algn="l" defTabSz="1066800">
            <a:lnSpc>
              <a:spcPct val="90000"/>
            </a:lnSpc>
            <a:spcBef>
              <a:spcPct val="0"/>
            </a:spcBef>
            <a:spcAft>
              <a:spcPct val="35000"/>
            </a:spcAft>
            <a:buNone/>
          </a:pPr>
          <a:r>
            <a:rPr lang="en-US" sz="2400" kern="1200" dirty="0"/>
            <a:t>Organizations may use a different list of categories, letters, colors, or numbers for severity, likelihood, risk assessment codes, etc.</a:t>
          </a:r>
        </a:p>
      </dsp:txBody>
      <dsp:txXfrm>
        <a:off x="918576" y="232684"/>
        <a:ext cx="10192946" cy="836833"/>
      </dsp:txXfrm>
    </dsp:sp>
    <dsp:sp modelId="{F92B9EC0-6C76-4E99-A85B-7C63752028E5}">
      <dsp:nvSpPr>
        <dsp:cNvPr id="0" name=""/>
        <dsp:cNvSpPr/>
      </dsp:nvSpPr>
      <dsp:spPr>
        <a:xfrm>
          <a:off x="0" y="1371242"/>
          <a:ext cx="11145077" cy="1027428"/>
        </a:xfrm>
        <a:prstGeom prst="roundRect">
          <a:avLst>
            <a:gd name="adj" fmla="val 10000"/>
          </a:avLst>
        </a:prstGeom>
        <a:solidFill>
          <a:srgbClr val="FFFF00"/>
        </a:solidFill>
        <a:ln>
          <a:noFill/>
        </a:ln>
        <a:effectLst/>
      </dsp:spPr>
      <dsp:style>
        <a:lnRef idx="0">
          <a:scrgbClr r="0" g="0" b="0"/>
        </a:lnRef>
        <a:fillRef idx="1">
          <a:scrgbClr r="0" g="0" b="0"/>
        </a:fillRef>
        <a:effectRef idx="0">
          <a:scrgbClr r="0" g="0" b="0"/>
        </a:effectRef>
        <a:fontRef idx="minor"/>
      </dsp:style>
    </dsp:sp>
    <dsp:sp modelId="{7F42ABDC-78F2-46C7-83B2-32402075F30C}">
      <dsp:nvSpPr>
        <dsp:cNvPr id="0" name=""/>
        <dsp:cNvSpPr/>
      </dsp:nvSpPr>
      <dsp:spPr>
        <a:xfrm>
          <a:off x="240467" y="1666349"/>
          <a:ext cx="437641" cy="437213"/>
        </a:xfrm>
        <a:prstGeom prst="rect">
          <a:avLst/>
        </a:prstGeom>
        <a:blipFill>
          <a:blip xmlns:r="http://schemas.openxmlformats.org/officeDocument/2006/relationships" r:embed="rId3">
            <a:alphaModFix/>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7F47C7-DEB4-44F6-9807-6EF283AA4497}">
      <dsp:nvSpPr>
        <dsp:cNvPr id="0" name=""/>
        <dsp:cNvSpPr/>
      </dsp:nvSpPr>
      <dsp:spPr>
        <a:xfrm>
          <a:off x="918576" y="1487489"/>
          <a:ext cx="10202963" cy="836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65" tIns="88565" rIns="88565" bIns="8856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The purpose and concepts are intended to produce the same results in that we are attempting to semi-quantify risks from the</a:t>
          </a:r>
          <a:r>
            <a:rPr lang="en-US" sz="2400" b="1" kern="1200" dirty="0">
              <a:solidFill>
                <a:schemeClr val="tx1"/>
              </a:solidFill>
            </a:rPr>
            <a:t> lowest risk </a:t>
          </a:r>
          <a:r>
            <a:rPr lang="en-US" sz="2400" kern="1200" dirty="0">
              <a:solidFill>
                <a:schemeClr val="tx1"/>
              </a:solidFill>
            </a:rPr>
            <a:t>to </a:t>
          </a:r>
          <a:r>
            <a:rPr lang="en-US" sz="2400" b="1" kern="1200" dirty="0">
              <a:solidFill>
                <a:schemeClr val="tx1"/>
              </a:solidFill>
            </a:rPr>
            <a:t>highest risk</a:t>
          </a:r>
          <a:endParaRPr lang="en-US" sz="2400" kern="1200" dirty="0">
            <a:solidFill>
              <a:schemeClr val="tx1"/>
            </a:solidFill>
          </a:endParaRPr>
        </a:p>
      </dsp:txBody>
      <dsp:txXfrm>
        <a:off x="918576" y="1487489"/>
        <a:ext cx="10202963" cy="836833"/>
      </dsp:txXfrm>
    </dsp:sp>
    <dsp:sp modelId="{86E89184-5099-476E-90FA-75F84EEEC05C}">
      <dsp:nvSpPr>
        <dsp:cNvPr id="0" name=""/>
        <dsp:cNvSpPr/>
      </dsp:nvSpPr>
      <dsp:spPr>
        <a:xfrm>
          <a:off x="0" y="2607879"/>
          <a:ext cx="11145077" cy="794934"/>
        </a:xfrm>
        <a:prstGeom prst="roundRect">
          <a:avLst>
            <a:gd name="adj" fmla="val 10000"/>
          </a:avLst>
        </a:prstGeom>
        <a:solidFill>
          <a:srgbClr val="FF0000"/>
        </a:solidFill>
        <a:ln>
          <a:noFill/>
        </a:ln>
        <a:effectLst/>
      </dsp:spPr>
      <dsp:style>
        <a:lnRef idx="0">
          <a:scrgbClr r="0" g="0" b="0"/>
        </a:lnRef>
        <a:fillRef idx="1">
          <a:scrgbClr r="0" g="0" b="0"/>
        </a:fillRef>
        <a:effectRef idx="0">
          <a:scrgbClr r="0" g="0" b="0"/>
        </a:effectRef>
        <a:fontRef idx="minor"/>
      </dsp:style>
    </dsp:sp>
    <dsp:sp modelId="{9DBECBD0-3975-4A4F-A1F5-1EA5FEFDF391}">
      <dsp:nvSpPr>
        <dsp:cNvPr id="0" name=""/>
        <dsp:cNvSpPr/>
      </dsp:nvSpPr>
      <dsp:spPr>
        <a:xfrm>
          <a:off x="240467" y="2786739"/>
          <a:ext cx="437641" cy="4372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755CB0-981C-46AE-BF4B-AE9B1562D3AE}">
      <dsp:nvSpPr>
        <dsp:cNvPr id="0" name=""/>
        <dsp:cNvSpPr/>
      </dsp:nvSpPr>
      <dsp:spPr>
        <a:xfrm>
          <a:off x="918576" y="2607879"/>
          <a:ext cx="10202963" cy="836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65" tIns="88565" rIns="88565" bIns="88565" numCol="1" spcCol="1270" anchor="ctr" anchorCtr="0">
          <a:noAutofit/>
        </a:bodyPr>
        <a:lstStyle/>
        <a:p>
          <a:pPr marL="0" lvl="0" indent="0" algn="l" defTabSz="1066800">
            <a:lnSpc>
              <a:spcPct val="90000"/>
            </a:lnSpc>
            <a:spcBef>
              <a:spcPct val="0"/>
            </a:spcBef>
            <a:spcAft>
              <a:spcPct val="35000"/>
            </a:spcAft>
            <a:buNone/>
          </a:pPr>
          <a:r>
            <a:rPr lang="en-US" sz="2400" kern="1200" dirty="0"/>
            <a:t>Each </a:t>
          </a:r>
          <a:r>
            <a:rPr lang="en-US" sz="2400" b="1" u="sng" kern="1200" dirty="0"/>
            <a:t>HAZARD</a:t>
          </a:r>
          <a:r>
            <a:rPr lang="en-US" sz="2400" kern="1200" dirty="0"/>
            <a:t> that gets identified, a team will determine the associated </a:t>
          </a:r>
          <a:r>
            <a:rPr lang="en-US" sz="2400" b="1" kern="1200" dirty="0"/>
            <a:t>degree of risk  </a:t>
          </a:r>
          <a:r>
            <a:rPr lang="en-US" sz="2400" kern="1200" dirty="0"/>
            <a:t>in terms of </a:t>
          </a:r>
          <a:r>
            <a:rPr lang="en-US" sz="2400" b="1" kern="1200" dirty="0">
              <a:solidFill>
                <a:srgbClr val="0432FF"/>
              </a:solidFill>
            </a:rPr>
            <a:t>LIKELIHOOD</a:t>
          </a:r>
          <a:r>
            <a:rPr lang="en-US" sz="2400" kern="1200" dirty="0"/>
            <a:t> and </a:t>
          </a:r>
          <a:r>
            <a:rPr lang="en-US" sz="2400" b="1" kern="1200" dirty="0"/>
            <a:t>SEVERITY</a:t>
          </a:r>
          <a:endParaRPr lang="en-US" sz="2400" kern="1200" dirty="0"/>
        </a:p>
      </dsp:txBody>
      <dsp:txXfrm>
        <a:off x="918576" y="2607879"/>
        <a:ext cx="10202963" cy="836833"/>
      </dsp:txXfrm>
    </dsp:sp>
    <dsp:sp modelId="{0A90F454-8E6F-4B45-BB9E-5CE49F5282D6}">
      <dsp:nvSpPr>
        <dsp:cNvPr id="0" name=""/>
        <dsp:cNvSpPr/>
      </dsp:nvSpPr>
      <dsp:spPr>
        <a:xfrm>
          <a:off x="0" y="3653921"/>
          <a:ext cx="11145077" cy="1455794"/>
        </a:xfrm>
        <a:prstGeom prst="roundRect">
          <a:avLst>
            <a:gd name="adj" fmla="val 10000"/>
          </a:avLst>
        </a:prstGeom>
        <a:solidFill>
          <a:srgbClr val="0432FF"/>
        </a:solidFill>
        <a:ln>
          <a:noFill/>
        </a:ln>
        <a:effectLst/>
      </dsp:spPr>
      <dsp:style>
        <a:lnRef idx="0">
          <a:scrgbClr r="0" g="0" b="0"/>
        </a:lnRef>
        <a:fillRef idx="1">
          <a:scrgbClr r="0" g="0" b="0"/>
        </a:fillRef>
        <a:effectRef idx="0">
          <a:scrgbClr r="0" g="0" b="0"/>
        </a:effectRef>
        <a:fontRef idx="minor"/>
      </dsp:style>
    </dsp:sp>
    <dsp:sp modelId="{790E67F9-EE07-4615-B112-B9F75F4E773A}">
      <dsp:nvSpPr>
        <dsp:cNvPr id="0" name=""/>
        <dsp:cNvSpPr/>
      </dsp:nvSpPr>
      <dsp:spPr>
        <a:xfrm>
          <a:off x="240467" y="4163211"/>
          <a:ext cx="437641" cy="4372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0CE1D4-7D07-4120-9896-821A361D3B18}">
      <dsp:nvSpPr>
        <dsp:cNvPr id="0" name=""/>
        <dsp:cNvSpPr/>
      </dsp:nvSpPr>
      <dsp:spPr>
        <a:xfrm>
          <a:off x="918576" y="3705748"/>
          <a:ext cx="10202963" cy="1394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565" tIns="88565" rIns="88565" bIns="88565" numCol="1" spcCol="1270" anchor="ctr" anchorCtr="0">
          <a:noAutofit/>
        </a:bodyPr>
        <a:lstStyle/>
        <a:p>
          <a:pPr marL="0" lvl="0" indent="0" algn="l" defTabSz="1066800">
            <a:lnSpc>
              <a:spcPct val="90000"/>
            </a:lnSpc>
            <a:spcBef>
              <a:spcPct val="0"/>
            </a:spcBef>
            <a:spcAft>
              <a:spcPct val="35000"/>
            </a:spcAft>
            <a:buNone/>
          </a:pPr>
          <a:r>
            <a:rPr lang="en-US" sz="2400" kern="1200" dirty="0"/>
            <a:t>The result of the risk assessment is a </a:t>
          </a:r>
          <a:r>
            <a:rPr lang="en-US" sz="2400" b="1" kern="1200" dirty="0"/>
            <a:t>PRIORITIZED LIST OF HAZARDS</a:t>
          </a:r>
          <a:r>
            <a:rPr lang="en-US" sz="2400" kern="1200" dirty="0"/>
            <a:t>, which ensures that controls are </a:t>
          </a:r>
          <a:r>
            <a:rPr lang="en-US" sz="2400" b="1" kern="1200" dirty="0"/>
            <a:t>first identified </a:t>
          </a:r>
          <a:r>
            <a:rPr lang="en-US" sz="2400" kern="1200" dirty="0"/>
            <a:t>for the </a:t>
          </a:r>
          <a:r>
            <a:rPr lang="en-US" sz="2400" b="1" kern="1200" dirty="0"/>
            <a:t>most serious threat </a:t>
          </a:r>
          <a:r>
            <a:rPr lang="en-US" sz="2400" kern="1200" dirty="0"/>
            <a:t>to worker safety</a:t>
          </a:r>
        </a:p>
      </dsp:txBody>
      <dsp:txXfrm>
        <a:off x="918576" y="3705748"/>
        <a:ext cx="10202963" cy="13940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6F900-9EB9-41A0-A161-5241214D917C}">
      <dsp:nvSpPr>
        <dsp:cNvPr id="0" name=""/>
        <dsp:cNvSpPr/>
      </dsp:nvSpPr>
      <dsp:spPr>
        <a:xfrm>
          <a:off x="1360793" y="742220"/>
          <a:ext cx="1492821" cy="14460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0F4E88-6EC4-4856-9A8D-824D2F1A50CD}">
      <dsp:nvSpPr>
        <dsp:cNvPr id="0" name=""/>
        <dsp:cNvSpPr/>
      </dsp:nvSpPr>
      <dsp:spPr>
        <a:xfrm>
          <a:off x="14121" y="2280103"/>
          <a:ext cx="5043154" cy="1278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US" sz="2000" b="0" kern="1200"/>
            <a:t>T</a:t>
          </a:r>
          <a:r>
            <a:rPr lang="en-US" sz="2400" b="0" kern="1200"/>
            <a:t>his is an assessment of the </a:t>
          </a:r>
          <a:r>
            <a:rPr lang="en-US" sz="2400" b="1" kern="1200">
              <a:solidFill>
                <a:srgbClr val="0432FF"/>
              </a:solidFill>
            </a:rPr>
            <a:t>LIKELIHOOD</a:t>
          </a:r>
          <a:r>
            <a:rPr lang="en-US" sz="2400" b="0" kern="1200"/>
            <a:t> that a </a:t>
          </a:r>
          <a:r>
            <a:rPr lang="en-US" sz="2400" b="1" kern="1200"/>
            <a:t>POTENTIAL CONSEQUENCE </a:t>
          </a:r>
          <a:r>
            <a:rPr lang="en-US" sz="2400" b="0" kern="1200"/>
            <a:t>may occur as a result of a </a:t>
          </a:r>
          <a:r>
            <a:rPr lang="en-US" sz="2400" b="1" kern="1200">
              <a:solidFill>
                <a:srgbClr val="FF0000"/>
              </a:solidFill>
            </a:rPr>
            <a:t>hazard.</a:t>
          </a:r>
          <a:endParaRPr lang="en-US" sz="2400" b="0" kern="1200"/>
        </a:p>
      </dsp:txBody>
      <dsp:txXfrm>
        <a:off x="14121" y="2280103"/>
        <a:ext cx="5043154" cy="1278705"/>
      </dsp:txXfrm>
    </dsp:sp>
    <dsp:sp modelId="{F3B2920E-C9C5-4C07-B591-C542F786A89F}">
      <dsp:nvSpPr>
        <dsp:cNvPr id="0" name=""/>
        <dsp:cNvSpPr/>
      </dsp:nvSpPr>
      <dsp:spPr>
        <a:xfrm>
          <a:off x="405178" y="3512572"/>
          <a:ext cx="4261040" cy="6094"/>
        </a:xfrm>
        <a:prstGeom prst="rect">
          <a:avLst/>
        </a:prstGeom>
        <a:noFill/>
        <a:ln>
          <a:noFill/>
        </a:ln>
        <a:effectLst/>
      </dsp:spPr>
      <dsp:style>
        <a:lnRef idx="0">
          <a:scrgbClr r="0" g="0" b="0"/>
        </a:lnRef>
        <a:fillRef idx="0">
          <a:scrgbClr r="0" g="0" b="0"/>
        </a:fillRef>
        <a:effectRef idx="0">
          <a:scrgbClr r="0" g="0" b="0"/>
        </a:effectRef>
        <a:fontRef idx="minor"/>
      </dsp:style>
    </dsp:sp>
    <dsp:sp modelId="{C4F48544-71D5-45B9-85BD-4189EA3499BC}">
      <dsp:nvSpPr>
        <dsp:cNvPr id="0" name=""/>
        <dsp:cNvSpPr/>
      </dsp:nvSpPr>
      <dsp:spPr>
        <a:xfrm>
          <a:off x="7278549" y="37185"/>
          <a:ext cx="1492821" cy="14460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FA02F2-98C9-4872-9640-74F0DAA11F9E}">
      <dsp:nvSpPr>
        <dsp:cNvPr id="0" name=""/>
        <dsp:cNvSpPr/>
      </dsp:nvSpPr>
      <dsp:spPr>
        <a:xfrm>
          <a:off x="5817061" y="1628093"/>
          <a:ext cx="4698521" cy="197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defRPr b="1"/>
          </a:pPr>
          <a:r>
            <a:rPr lang="en-US" sz="2400" b="0" kern="1200"/>
            <a:t>In our UP-Risk Matrix, LIKELIHOOD categories are assigned to the following criteria:</a:t>
          </a:r>
        </a:p>
      </dsp:txBody>
      <dsp:txXfrm>
        <a:off x="5817061" y="1628093"/>
        <a:ext cx="4698521" cy="1975560"/>
      </dsp:txXfrm>
    </dsp:sp>
    <dsp:sp modelId="{606D71E2-0353-47D2-BC42-A3E8E641E28E}">
      <dsp:nvSpPr>
        <dsp:cNvPr id="0" name=""/>
        <dsp:cNvSpPr/>
      </dsp:nvSpPr>
      <dsp:spPr>
        <a:xfrm>
          <a:off x="5837934" y="2901713"/>
          <a:ext cx="3897917" cy="9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kern="1200"/>
            <a:t>1 - Unlikely                                                                                                                                                                                                                                                                                                                                                                                                                                                                                                                                                                                                                                                                                                                                                                                                                                                                                                                                                                                                                                                                                                                                                                                                                                                                                                                                                                                                                                                                                                                                                                                                                                                                                                                                                                                                                                                                                                                                                                                                                                                                                                                                                                                                                                                                                                                                                                                                                                                                                                                                                                                                                                                                                             </a:t>
          </a:r>
        </a:p>
        <a:p>
          <a:pPr marL="0" lvl="0" indent="0" algn="l" defTabSz="1066800">
            <a:lnSpc>
              <a:spcPct val="90000"/>
            </a:lnSpc>
            <a:spcBef>
              <a:spcPct val="0"/>
            </a:spcBef>
            <a:spcAft>
              <a:spcPct val="35000"/>
            </a:spcAft>
            <a:buNone/>
          </a:pPr>
          <a:r>
            <a:rPr lang="en-US" sz="2400" kern="1200"/>
            <a:t>2 - Possible</a:t>
          </a:r>
        </a:p>
        <a:p>
          <a:pPr marL="0" lvl="0" indent="0" algn="l" defTabSz="1066800">
            <a:lnSpc>
              <a:spcPct val="90000"/>
            </a:lnSpc>
            <a:spcBef>
              <a:spcPct val="0"/>
            </a:spcBef>
            <a:spcAft>
              <a:spcPct val="35000"/>
            </a:spcAft>
            <a:buNone/>
          </a:pPr>
          <a:r>
            <a:rPr lang="en-US" sz="2400" kern="1200"/>
            <a:t>3 - Certain</a:t>
          </a:r>
        </a:p>
      </dsp:txBody>
      <dsp:txXfrm>
        <a:off x="5837934" y="2901713"/>
        <a:ext cx="3897917" cy="9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6F900-9EB9-41A0-A161-5241214D917C}">
      <dsp:nvSpPr>
        <dsp:cNvPr id="0" name=""/>
        <dsp:cNvSpPr/>
      </dsp:nvSpPr>
      <dsp:spPr>
        <a:xfrm>
          <a:off x="1826103" y="276603"/>
          <a:ext cx="1391038" cy="13910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7000" b="-17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0F4E88-6EC4-4856-9A8D-824D2F1A50CD}">
      <dsp:nvSpPr>
        <dsp:cNvPr id="0" name=""/>
        <dsp:cNvSpPr/>
      </dsp:nvSpPr>
      <dsp:spPr>
        <a:xfrm>
          <a:off x="0" y="1891498"/>
          <a:ext cx="5834214" cy="2549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US" sz="2400" b="0" kern="1200" dirty="0"/>
            <a:t>Thi</a:t>
          </a:r>
          <a:r>
            <a:rPr lang="en-US" sz="2200" b="0" kern="1200" dirty="0"/>
            <a:t>s is an assessment of the </a:t>
          </a:r>
          <a:r>
            <a:rPr lang="en-US" sz="2200" b="1" kern="1200" dirty="0">
              <a:solidFill>
                <a:srgbClr val="FF0000"/>
              </a:solidFill>
            </a:rPr>
            <a:t>POTENTIAL CONSEQUENCE </a:t>
          </a:r>
          <a:r>
            <a:rPr lang="en-US" sz="2200" b="0" kern="1200" dirty="0"/>
            <a:t>that can occur as a result of a hazard and is defined by the degree of injury, illness, property damage, loss of assets (time, money, personnel), or effect on the mission or task. </a:t>
          </a:r>
        </a:p>
        <a:p>
          <a:pPr marL="0" lvl="0" indent="0" algn="l" defTabSz="1066800">
            <a:lnSpc>
              <a:spcPct val="100000"/>
            </a:lnSpc>
            <a:spcBef>
              <a:spcPct val="0"/>
            </a:spcBef>
            <a:spcAft>
              <a:spcPct val="35000"/>
            </a:spcAft>
            <a:buNone/>
            <a:defRPr b="1"/>
          </a:pPr>
          <a:r>
            <a:rPr lang="en-US" sz="2200" b="0" kern="1200" dirty="0"/>
            <a:t>Consideration must be given to exposure potential. </a:t>
          </a:r>
        </a:p>
      </dsp:txBody>
      <dsp:txXfrm>
        <a:off x="0" y="1891498"/>
        <a:ext cx="5834214" cy="2549588"/>
      </dsp:txXfrm>
    </dsp:sp>
    <dsp:sp modelId="{F3B2920E-C9C5-4C07-B591-C542F786A89F}">
      <dsp:nvSpPr>
        <dsp:cNvPr id="0" name=""/>
        <dsp:cNvSpPr/>
      </dsp:nvSpPr>
      <dsp:spPr>
        <a:xfrm>
          <a:off x="935644" y="4221175"/>
          <a:ext cx="3974396" cy="222207"/>
        </a:xfrm>
        <a:prstGeom prst="rect">
          <a:avLst/>
        </a:prstGeom>
        <a:noFill/>
        <a:ln>
          <a:noFill/>
        </a:ln>
        <a:effectLst/>
      </dsp:spPr>
      <dsp:style>
        <a:lnRef idx="0">
          <a:scrgbClr r="0" g="0" b="0"/>
        </a:lnRef>
        <a:fillRef idx="0">
          <a:scrgbClr r="0" g="0" b="0"/>
        </a:fillRef>
        <a:effectRef idx="0">
          <a:scrgbClr r="0" g="0" b="0"/>
        </a:effectRef>
        <a:fontRef idx="minor"/>
      </dsp:style>
    </dsp:sp>
    <dsp:sp modelId="{C4F48544-71D5-45B9-85BD-4189EA3499BC}">
      <dsp:nvSpPr>
        <dsp:cNvPr id="0" name=""/>
        <dsp:cNvSpPr/>
      </dsp:nvSpPr>
      <dsp:spPr>
        <a:xfrm>
          <a:off x="7706626" y="125426"/>
          <a:ext cx="1391038" cy="13910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FA02F2-98C9-4872-9640-74F0DAA11F9E}">
      <dsp:nvSpPr>
        <dsp:cNvPr id="0" name=""/>
        <dsp:cNvSpPr/>
      </dsp:nvSpPr>
      <dsp:spPr>
        <a:xfrm>
          <a:off x="6506416" y="1795892"/>
          <a:ext cx="3974396" cy="2273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defRPr b="1"/>
          </a:pPr>
          <a:r>
            <a:rPr lang="en-US" sz="2400" b="0" kern="1200"/>
            <a:t>In our UP-Risk Matrix, </a:t>
          </a:r>
          <a:r>
            <a:rPr lang="en-US" sz="2400" b="1" kern="1200">
              <a:solidFill>
                <a:srgbClr val="FF0000"/>
              </a:solidFill>
            </a:rPr>
            <a:t>SEVERITY</a:t>
          </a:r>
          <a:r>
            <a:rPr lang="en-US" sz="2400" b="0" kern="1200"/>
            <a:t> categories are assigned to the following criteria:</a:t>
          </a:r>
        </a:p>
      </dsp:txBody>
      <dsp:txXfrm>
        <a:off x="6506416" y="1795892"/>
        <a:ext cx="3974396" cy="2273272"/>
      </dsp:txXfrm>
    </dsp:sp>
    <dsp:sp modelId="{606D71E2-0353-47D2-BC42-A3E8E641E28E}">
      <dsp:nvSpPr>
        <dsp:cNvPr id="0" name=""/>
        <dsp:cNvSpPr/>
      </dsp:nvSpPr>
      <dsp:spPr>
        <a:xfrm>
          <a:off x="6603639" y="3034748"/>
          <a:ext cx="3742825" cy="348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1 - Minor</a:t>
          </a:r>
        </a:p>
        <a:p>
          <a:pPr marL="0" lvl="0" indent="0" algn="l" defTabSz="1066800">
            <a:lnSpc>
              <a:spcPct val="100000"/>
            </a:lnSpc>
            <a:spcBef>
              <a:spcPct val="0"/>
            </a:spcBef>
            <a:spcAft>
              <a:spcPct val="35000"/>
            </a:spcAft>
            <a:buNone/>
          </a:pPr>
          <a:r>
            <a:rPr lang="en-US" sz="2400" kern="1200" dirty="0"/>
            <a:t>2- Reportable</a:t>
          </a:r>
        </a:p>
        <a:p>
          <a:pPr marL="0" lvl="0" indent="0" algn="l" defTabSz="1066800">
            <a:lnSpc>
              <a:spcPct val="100000"/>
            </a:lnSpc>
            <a:spcBef>
              <a:spcPct val="0"/>
            </a:spcBef>
            <a:spcAft>
              <a:spcPct val="35000"/>
            </a:spcAft>
            <a:buNone/>
          </a:pPr>
          <a:r>
            <a:rPr lang="en-US" sz="2400" kern="1200"/>
            <a:t>3- Life-Altering</a:t>
          </a:r>
        </a:p>
      </dsp:txBody>
      <dsp:txXfrm>
        <a:off x="6603639" y="3034748"/>
        <a:ext cx="3742825" cy="34859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E75FF-76A7-C017-152E-E0A8AD4303C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5CC647-F7E2-1C46-3FF3-D0A8152DC5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286A76-233A-F480-EA72-FF3723A21EE9}"/>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5" name="Footer Placeholder 4">
            <a:extLst>
              <a:ext uri="{FF2B5EF4-FFF2-40B4-BE49-F238E27FC236}">
                <a16:creationId xmlns:a16="http://schemas.microsoft.com/office/drawing/2014/main" id="{E7C44A83-115C-4A79-3DE5-2C52C907D7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2CB41D-2824-FBB1-8A19-C87CDE60CAB8}"/>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1301328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CE5F9-A6EE-637E-573D-27E5937DE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B6C7D8-8145-1B68-DD74-981C8EEA73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12B897-3F9D-2F9B-6D0F-384DAEC56B46}"/>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5" name="Footer Placeholder 4">
            <a:extLst>
              <a:ext uri="{FF2B5EF4-FFF2-40B4-BE49-F238E27FC236}">
                <a16:creationId xmlns:a16="http://schemas.microsoft.com/office/drawing/2014/main" id="{441D8E65-A042-7693-4B34-20542D346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C6B01-AB9C-49C5-E33B-70219B773A7B}"/>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2030529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712-6B79-C7A4-6B0F-789FF0E52E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12CD1-D4A3-D510-EE47-D8D14EE17A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FBCCC4-7040-9C90-565C-F480B01D30CB}"/>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5" name="Footer Placeholder 4">
            <a:extLst>
              <a:ext uri="{FF2B5EF4-FFF2-40B4-BE49-F238E27FC236}">
                <a16:creationId xmlns:a16="http://schemas.microsoft.com/office/drawing/2014/main" id="{24A089AE-7328-2A65-886C-DCB9AEC097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4DE81-B680-BC10-667B-78825581511F}"/>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4205473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1" name="Content Placeholder 2"/>
          <p:cNvSpPr>
            <a:spLocks noGrp="1"/>
          </p:cNvSpPr>
          <p:nvPr>
            <p:ph idx="13" hasCustomPrompt="1"/>
          </p:nvPr>
        </p:nvSpPr>
        <p:spPr>
          <a:xfrm>
            <a:off x="8128000" y="1735667"/>
            <a:ext cx="3454400" cy="4250267"/>
          </a:xfrm>
        </p:spPr>
        <p:txBody>
          <a:bodyPr vert="horz" anchor="ctr">
            <a:noAutofit/>
          </a:bodyPr>
          <a:lstStyle>
            <a:lvl1pPr marL="0" indent="0" algn="r">
              <a:spcBef>
                <a:spcPts val="0"/>
              </a:spcBef>
              <a:spcAft>
                <a:spcPts val="0"/>
              </a:spcAft>
              <a:buFontTx/>
              <a:buNone/>
              <a:defRPr sz="2400" b="1">
                <a:solidFill>
                  <a:srgbClr val="003399"/>
                </a:solidFill>
              </a:defRPr>
            </a:lvl1pPr>
            <a:lvl2pPr>
              <a:buNone/>
              <a:defRPr sz="2133">
                <a:solidFill>
                  <a:schemeClr val="tx1">
                    <a:lumMod val="65000"/>
                    <a:lumOff val="35000"/>
                  </a:schemeClr>
                </a:solidFill>
              </a:defRPr>
            </a:lvl2pPr>
            <a:lvl3pPr>
              <a:buNone/>
              <a:defRPr sz="2133">
                <a:solidFill>
                  <a:schemeClr val="tx1">
                    <a:lumMod val="65000"/>
                    <a:lumOff val="35000"/>
                  </a:schemeClr>
                </a:solidFill>
              </a:defRPr>
            </a:lvl3pPr>
            <a:lvl4pPr>
              <a:buNone/>
              <a:defRPr sz="2133">
                <a:solidFill>
                  <a:schemeClr val="tx1">
                    <a:lumMod val="65000"/>
                    <a:lumOff val="35000"/>
                  </a:schemeClr>
                </a:solidFill>
              </a:defRPr>
            </a:lvl4pPr>
            <a:lvl5pPr>
              <a:buNone/>
              <a:defRPr sz="2133">
                <a:solidFill>
                  <a:schemeClr val="tx1">
                    <a:lumMod val="65000"/>
                    <a:lumOff val="35000"/>
                  </a:schemeClr>
                </a:solidFill>
              </a:defRPr>
            </a:lvl5pPr>
          </a:lstStyle>
          <a:p>
            <a:pPr lvl="0"/>
            <a:r>
              <a:rPr lang="en-US" dirty="0"/>
              <a:t>Click to add key takeaway or callout</a:t>
            </a:r>
          </a:p>
        </p:txBody>
      </p:sp>
      <p:sp>
        <p:nvSpPr>
          <p:cNvPr id="35" name="Text Placeholder 34"/>
          <p:cNvSpPr>
            <a:spLocks noGrp="1"/>
          </p:cNvSpPr>
          <p:nvPr>
            <p:ph type="body" sz="quarter" idx="14" hasCustomPrompt="1"/>
          </p:nvPr>
        </p:nvSpPr>
        <p:spPr>
          <a:xfrm>
            <a:off x="603531" y="950976"/>
            <a:ext cx="9960693" cy="365760"/>
          </a:xfrm>
        </p:spPr>
        <p:txBody>
          <a:bodyPr anchor="ctr" anchorCtr="0">
            <a:noAutofit/>
          </a:bodyPr>
          <a:lstStyle>
            <a:lvl1pPr>
              <a:lnSpc>
                <a:spcPct val="90000"/>
              </a:lnSpc>
              <a:spcBef>
                <a:spcPts val="0"/>
              </a:spcBef>
              <a:buNone/>
              <a:defRPr sz="2667" b="1">
                <a:solidFill>
                  <a:schemeClr val="tx1"/>
                </a:solidFill>
              </a:defRPr>
            </a:lvl1pPr>
            <a:lvl2pPr>
              <a:buNone/>
              <a:defRPr/>
            </a:lvl2pPr>
            <a:lvl3pPr>
              <a:buNone/>
              <a:defRPr/>
            </a:lvl3pPr>
            <a:lvl4pPr>
              <a:buNone/>
              <a:defRPr/>
            </a:lvl4pPr>
            <a:lvl5pPr>
              <a:buNone/>
              <a:defRPr/>
            </a:lvl5pPr>
          </a:lstStyle>
          <a:p>
            <a:pPr lvl="0"/>
            <a:r>
              <a:rPr lang="en-US" dirty="0"/>
              <a:t>Subhead here</a:t>
            </a:r>
          </a:p>
        </p:txBody>
      </p:sp>
      <p:sp>
        <p:nvSpPr>
          <p:cNvPr id="38" name="Text Placeholder 37"/>
          <p:cNvSpPr>
            <a:spLocks noGrp="1"/>
          </p:cNvSpPr>
          <p:nvPr>
            <p:ph type="body" sz="quarter" idx="15" hasCustomPrompt="1"/>
          </p:nvPr>
        </p:nvSpPr>
        <p:spPr>
          <a:xfrm>
            <a:off x="609600" y="6507153"/>
            <a:ext cx="9719733" cy="350847"/>
          </a:xfrm>
        </p:spPr>
        <p:txBody>
          <a:bodyPr anchor="ctr" anchorCtr="0">
            <a:noAutofit/>
          </a:bodyPr>
          <a:lstStyle>
            <a:lvl1pPr marL="0" indent="0">
              <a:lnSpc>
                <a:spcPct val="80000"/>
              </a:lnSpc>
              <a:spcBef>
                <a:spcPts val="0"/>
              </a:spcBef>
              <a:buNone/>
              <a:defRPr sz="1333" b="1" baseline="0"/>
            </a:lvl1pPr>
            <a:lvl2pPr>
              <a:buNone/>
              <a:defRPr sz="1333"/>
            </a:lvl2pPr>
            <a:lvl3pPr>
              <a:buNone/>
              <a:defRPr sz="1333"/>
            </a:lvl3pPr>
            <a:lvl4pPr>
              <a:buNone/>
              <a:defRPr sz="1333"/>
            </a:lvl4pPr>
            <a:lvl5pPr>
              <a:buNone/>
              <a:defRPr sz="1333"/>
            </a:lvl5pPr>
          </a:lstStyle>
          <a:p>
            <a:pPr lvl="0"/>
            <a:r>
              <a:rPr lang="en-US" dirty="0"/>
              <a:t>Click to add a source or footnotes.</a:t>
            </a:r>
          </a:p>
        </p:txBody>
      </p:sp>
      <p:sp>
        <p:nvSpPr>
          <p:cNvPr id="39" name="Content Placeholder 2"/>
          <p:cNvSpPr>
            <a:spLocks noGrp="1"/>
          </p:cNvSpPr>
          <p:nvPr>
            <p:ph idx="1" hasCustomPrompt="1"/>
          </p:nvPr>
        </p:nvSpPr>
        <p:spPr>
          <a:xfrm>
            <a:off x="609600" y="1727202"/>
            <a:ext cx="7112000" cy="4258733"/>
          </a:xfrm>
        </p:spPr>
        <p:txBody>
          <a:bodyPr/>
          <a:lstStyle>
            <a:lvl1pPr marL="304792" indent="-304792">
              <a:defRPr sz="2400">
                <a:solidFill>
                  <a:schemeClr val="tx1">
                    <a:lumMod val="65000"/>
                    <a:lumOff val="35000"/>
                  </a:schemeClr>
                </a:solidFill>
              </a:defRPr>
            </a:lvl1pPr>
            <a:lvl2pPr marL="731502" indent="-304792">
              <a:spcBef>
                <a:spcPts val="0"/>
              </a:spcBef>
              <a:defRPr sz="2133">
                <a:solidFill>
                  <a:schemeClr val="tx1">
                    <a:lumMod val="65000"/>
                    <a:lumOff val="35000"/>
                  </a:schemeClr>
                </a:solidFill>
              </a:defRPr>
            </a:lvl2pPr>
            <a:lvl3pPr marL="1097253" indent="-243834">
              <a:spcBef>
                <a:spcPts val="0"/>
              </a:spcBef>
              <a:defRPr sz="1867">
                <a:solidFill>
                  <a:schemeClr val="tx1">
                    <a:lumMod val="65000"/>
                    <a:lumOff val="35000"/>
                  </a:schemeClr>
                </a:solidFill>
              </a:defRPr>
            </a:lvl3pPr>
            <a:lvl4pPr marL="1463003" indent="-304792">
              <a:spcBef>
                <a:spcPts val="0"/>
              </a:spcBef>
              <a:defRPr sz="1867">
                <a:solidFill>
                  <a:schemeClr val="tx1">
                    <a:lumMod val="65000"/>
                    <a:lumOff val="35000"/>
                  </a:schemeClr>
                </a:solidFill>
              </a:defRPr>
            </a:lvl4pPr>
            <a:lvl5pPr marL="1706837">
              <a:spcBef>
                <a:spcPts val="0"/>
              </a:spcBef>
              <a:defRPr sz="1867">
                <a:solidFill>
                  <a:schemeClr val="tx1">
                    <a:lumMod val="65000"/>
                    <a:lumOff val="3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laceholder 21"/>
          <p:cNvSpPr>
            <a:spLocks noGrp="1"/>
          </p:cNvSpPr>
          <p:nvPr>
            <p:ph type="title"/>
          </p:nvPr>
        </p:nvSpPr>
        <p:spPr>
          <a:xfrm>
            <a:off x="586597" y="-1"/>
            <a:ext cx="9977627" cy="975504"/>
          </a:xfrm>
          <a:prstGeom prst="rect">
            <a:avLst/>
          </a:prstGeom>
        </p:spPr>
        <p:txBody>
          <a:bodyPr vert="horz" lIns="0" tIns="0" rIns="0" bIns="0" rtlCol="0" anchor="b" anchorCtr="0">
            <a:normAutofit/>
          </a:bodyPr>
          <a:lstStyle/>
          <a:p>
            <a:r>
              <a:rPr lang="en-US"/>
              <a:t>Click to edit Master title style</a:t>
            </a:r>
            <a:endParaRPr lang="en-US" dirty="0"/>
          </a:p>
        </p:txBody>
      </p:sp>
    </p:spTree>
    <p:extLst>
      <p:ext uri="{BB962C8B-B14F-4D97-AF65-F5344CB8AC3E}">
        <p14:creationId xmlns:p14="http://schemas.microsoft.com/office/powerpoint/2010/main" val="841750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1045-C569-7AAC-164B-E2C580D1A9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8C78D2-2529-E5E9-3DF2-E8873E34EB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C607D-694C-5793-3742-39C76D353D74}"/>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5" name="Footer Placeholder 4">
            <a:extLst>
              <a:ext uri="{FF2B5EF4-FFF2-40B4-BE49-F238E27FC236}">
                <a16:creationId xmlns:a16="http://schemas.microsoft.com/office/drawing/2014/main" id="{89F7E53C-7869-F537-0B9A-563E4A9C7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277B5-D160-D786-3953-B3A8C5D84540}"/>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154544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9CC06-8D8D-BE5A-FBB5-CE40B03F82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944419-35CE-E41D-B82C-8BE4C34ACC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6BE3C9-5E35-C875-52D7-7B16D046A60B}"/>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5" name="Footer Placeholder 4">
            <a:extLst>
              <a:ext uri="{FF2B5EF4-FFF2-40B4-BE49-F238E27FC236}">
                <a16:creationId xmlns:a16="http://schemas.microsoft.com/office/drawing/2014/main" id="{E64F7ADE-D9E8-5C10-9DFD-02BBD1FEC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0D3B90-0D60-5D3D-53CA-7D9405F9F2B0}"/>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3622482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F6181-B036-3B5D-7B93-8B5A0C27C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1FE7F-FBBD-0AA4-6CAC-76498A3CCF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BB9CD4-2975-6442-6328-BFEC7D4BEB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2F2EC2-6B5F-F469-7426-E78773388E7D}"/>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6" name="Footer Placeholder 5">
            <a:extLst>
              <a:ext uri="{FF2B5EF4-FFF2-40B4-BE49-F238E27FC236}">
                <a16:creationId xmlns:a16="http://schemas.microsoft.com/office/drawing/2014/main" id="{F75C49CD-10C7-F724-5D2C-401E004981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8BC484-E456-7241-F877-3A5F7B74656E}"/>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3002689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11FBB-10C9-D4CB-AD50-0044994CAE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9CB537-5932-C61C-215C-6B28574595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ECB446-7FA1-32F2-FEDE-7B8F5E2939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90FC6C-A0E1-1397-5463-70BB7BE2DB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EA75C1-381D-5367-03C6-E546FC580A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8BFC52-CEFE-D382-0D6C-6735B3201088}"/>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8" name="Footer Placeholder 7">
            <a:extLst>
              <a:ext uri="{FF2B5EF4-FFF2-40B4-BE49-F238E27FC236}">
                <a16:creationId xmlns:a16="http://schemas.microsoft.com/office/drawing/2014/main" id="{D23F5318-9301-6B15-5272-F38223100D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58B894-B27A-0FEC-DF4B-C01524A479DE}"/>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1739517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3F2CE-F4FA-66E4-24D6-C4B96A8CA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D98BE8-5E1D-BFAA-D113-58BFFA92BC17}"/>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4" name="Footer Placeholder 3">
            <a:extLst>
              <a:ext uri="{FF2B5EF4-FFF2-40B4-BE49-F238E27FC236}">
                <a16:creationId xmlns:a16="http://schemas.microsoft.com/office/drawing/2014/main" id="{3D403C1A-2A10-2723-B0AD-3B6BC55C98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60CB1F0-7296-D94E-8A64-05AE44D02EB2}"/>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4062178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682189-C5A4-CA4A-9D02-4C35D0A4C54B}"/>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3" name="Footer Placeholder 2">
            <a:extLst>
              <a:ext uri="{FF2B5EF4-FFF2-40B4-BE49-F238E27FC236}">
                <a16:creationId xmlns:a16="http://schemas.microsoft.com/office/drawing/2014/main" id="{AF0E0011-A35E-0847-1A45-68C84D9923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B3F82A-B627-80CA-BFA7-544B2B3BC2A2}"/>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1382289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C915-2D82-4A9F-C940-09A149EB86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EAEC2B-F2AC-3ACE-1800-5217FA6B3B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C4E7DA-88EC-C104-7443-2E4D0A810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7A668-A1EA-D1F8-2F76-668E8ABF9179}"/>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6" name="Footer Placeholder 5">
            <a:extLst>
              <a:ext uri="{FF2B5EF4-FFF2-40B4-BE49-F238E27FC236}">
                <a16:creationId xmlns:a16="http://schemas.microsoft.com/office/drawing/2014/main" id="{0F277273-DA5E-811B-FCCD-533BEF3014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033CDA-56C1-2719-EDB3-5E8CF85339C2}"/>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297377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CA867-0E6F-134C-528E-1FF32A2F3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F15BF6-F50C-2993-7463-9ADA988EF2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72AC38-3D17-4783-ED37-1F2B89A5E7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9BF1EF-36A3-1030-C84A-9066D560A0BC}"/>
              </a:ext>
            </a:extLst>
          </p:cNvPr>
          <p:cNvSpPr>
            <a:spLocks noGrp="1"/>
          </p:cNvSpPr>
          <p:nvPr>
            <p:ph type="dt" sz="half" idx="10"/>
          </p:nvPr>
        </p:nvSpPr>
        <p:spPr/>
        <p:txBody>
          <a:bodyPr/>
          <a:lstStyle/>
          <a:p>
            <a:fld id="{146154BA-A01A-B74D-9214-E7856EF4AF7B}" type="datetimeFigureOut">
              <a:rPr lang="en-US" smtClean="0"/>
              <a:t>7/25/22</a:t>
            </a:fld>
            <a:endParaRPr lang="en-US"/>
          </a:p>
        </p:txBody>
      </p:sp>
      <p:sp>
        <p:nvSpPr>
          <p:cNvPr id="6" name="Footer Placeholder 5">
            <a:extLst>
              <a:ext uri="{FF2B5EF4-FFF2-40B4-BE49-F238E27FC236}">
                <a16:creationId xmlns:a16="http://schemas.microsoft.com/office/drawing/2014/main" id="{C9E85F50-845A-D988-804F-6B4DE9EEA7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0B091E-5265-2661-2E21-F0F774130B13}"/>
              </a:ext>
            </a:extLst>
          </p:cNvPr>
          <p:cNvSpPr>
            <a:spLocks noGrp="1"/>
          </p:cNvSpPr>
          <p:nvPr>
            <p:ph type="sldNum" sz="quarter" idx="12"/>
          </p:nvPr>
        </p:nvSpPr>
        <p:spPr/>
        <p:txBody>
          <a:bodyPr/>
          <a:lstStyle/>
          <a:p>
            <a:fld id="{0108BD15-C11E-3C4D-9B01-C6F826F2D92E}" type="slidenum">
              <a:rPr lang="en-US" smtClean="0"/>
              <a:t>‹#›</a:t>
            </a:fld>
            <a:endParaRPr lang="en-US"/>
          </a:p>
        </p:txBody>
      </p:sp>
    </p:spTree>
    <p:extLst>
      <p:ext uri="{BB962C8B-B14F-4D97-AF65-F5344CB8AC3E}">
        <p14:creationId xmlns:p14="http://schemas.microsoft.com/office/powerpoint/2010/main" val="1083254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388EF-40AF-833A-70B9-77EE8FAE6A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A09538-86DA-E648-4641-DFCC79E47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187956-1498-DF50-1BBF-7757E3D173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6154BA-A01A-B74D-9214-E7856EF4AF7B}" type="datetimeFigureOut">
              <a:rPr lang="en-US" smtClean="0"/>
              <a:t>7/25/22</a:t>
            </a:fld>
            <a:endParaRPr lang="en-US"/>
          </a:p>
        </p:txBody>
      </p:sp>
      <p:sp>
        <p:nvSpPr>
          <p:cNvPr id="5" name="Footer Placeholder 4">
            <a:extLst>
              <a:ext uri="{FF2B5EF4-FFF2-40B4-BE49-F238E27FC236}">
                <a16:creationId xmlns:a16="http://schemas.microsoft.com/office/drawing/2014/main" id="{FE6DD555-C1F6-DEAE-E674-B01D881A2F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B34752-39CB-F552-0641-AEE308737F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08BD15-C11E-3C4D-9B01-C6F826F2D92E}" type="slidenum">
              <a:rPr lang="en-US" smtClean="0"/>
              <a:t>‹#›</a:t>
            </a:fld>
            <a:endParaRPr lang="en-US"/>
          </a:p>
        </p:txBody>
      </p:sp>
    </p:spTree>
    <p:extLst>
      <p:ext uri="{BB962C8B-B14F-4D97-AF65-F5344CB8AC3E}">
        <p14:creationId xmlns:p14="http://schemas.microsoft.com/office/powerpoint/2010/main" val="1697471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9.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28.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7.svg"/><Relationship Id="rId5" Type="http://schemas.openxmlformats.org/officeDocument/2006/relationships/image" Target="../media/image23.sv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19.sv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8.pn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29.jpe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7.svg"/><Relationship Id="rId5" Type="http://schemas.openxmlformats.org/officeDocument/2006/relationships/image" Target="../media/image23.sv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29.jpeg"/><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9.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9.sv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A0C234-999A-B1F0-3416-BF4EEB15187F}"/>
              </a:ext>
            </a:extLst>
          </p:cNvPr>
          <p:cNvSpPr>
            <a:spLocks noGrp="1"/>
          </p:cNvSpPr>
          <p:nvPr>
            <p:ph type="ctrTitle"/>
          </p:nvPr>
        </p:nvSpPr>
        <p:spPr>
          <a:xfrm>
            <a:off x="1524000" y="1293338"/>
            <a:ext cx="9144000" cy="3274592"/>
          </a:xfrm>
        </p:spPr>
        <p:txBody>
          <a:bodyPr anchor="ctr">
            <a:normAutofit/>
          </a:bodyPr>
          <a:lstStyle/>
          <a:p>
            <a:r>
              <a:rPr lang="en-US" sz="7200" b="1" dirty="0">
                <a:latin typeface="+mn-lt"/>
              </a:rPr>
              <a:t>Quantifying Risk</a:t>
            </a:r>
            <a:br>
              <a:rPr lang="en-US" sz="7200" b="1" dirty="0">
                <a:latin typeface="+mn-lt"/>
              </a:rPr>
            </a:br>
            <a:r>
              <a:rPr lang="en-US" sz="4800" dirty="0"/>
              <a:t>(</a:t>
            </a:r>
            <a:r>
              <a:rPr lang="en-US" sz="4800" b="1" dirty="0"/>
              <a:t>Risk</a:t>
            </a:r>
            <a:r>
              <a:rPr lang="en-US" sz="4800" dirty="0"/>
              <a:t> = </a:t>
            </a:r>
            <a:r>
              <a:rPr lang="en-US" sz="4800" b="1" dirty="0"/>
              <a:t>L</a:t>
            </a:r>
            <a:r>
              <a:rPr lang="en-US" sz="4800" dirty="0"/>
              <a:t> X </a:t>
            </a:r>
            <a:r>
              <a:rPr lang="en-US" sz="4800" b="1" dirty="0"/>
              <a:t>S</a:t>
            </a:r>
            <a:r>
              <a:rPr lang="en-US" sz="4800" dirty="0"/>
              <a:t>)</a:t>
            </a:r>
            <a:endParaRPr lang="en-US" sz="7200" b="1" dirty="0">
              <a:latin typeface="+mn-lt"/>
            </a:endParaRPr>
          </a:p>
        </p:txBody>
      </p:sp>
      <p:sp>
        <p:nvSpPr>
          <p:cNvPr id="3" name="Subtitle 2">
            <a:extLst>
              <a:ext uri="{FF2B5EF4-FFF2-40B4-BE49-F238E27FC236}">
                <a16:creationId xmlns:a16="http://schemas.microsoft.com/office/drawing/2014/main" id="{ABA1E528-07A7-629B-76A8-050F47F045B7}"/>
              </a:ext>
            </a:extLst>
          </p:cNvPr>
          <p:cNvSpPr>
            <a:spLocks noGrp="1"/>
          </p:cNvSpPr>
          <p:nvPr>
            <p:ph type="subTitle" idx="1"/>
          </p:nvPr>
        </p:nvSpPr>
        <p:spPr>
          <a:xfrm>
            <a:off x="1524000" y="5514052"/>
            <a:ext cx="9144000" cy="651910"/>
          </a:xfrm>
        </p:spPr>
        <p:txBody>
          <a:bodyPr anchor="ctr">
            <a:normAutofit/>
          </a:bodyPr>
          <a:lstStyle/>
          <a:p>
            <a:r>
              <a:rPr lang="en-US" dirty="0"/>
              <a:t>Intro to </a:t>
            </a:r>
            <a:r>
              <a:rPr lang="en-US"/>
              <a:t>Risk Matrix</a:t>
            </a:r>
            <a:endParaRPr lang="en-US" dirty="0"/>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5801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564CFF9-A22B-D043-91BE-08FB602CCA67}"/>
              </a:ext>
            </a:extLst>
          </p:cNvPr>
          <p:cNvSpPr txBox="1">
            <a:spLocks/>
          </p:cNvSpPr>
          <p:nvPr/>
        </p:nvSpPr>
        <p:spPr>
          <a:xfrm>
            <a:off x="179069" y="1402338"/>
            <a:ext cx="11893985" cy="4277349"/>
          </a:xfrm>
          <a:prstGeom prst="rect">
            <a:avLst/>
          </a:prstGeom>
        </p:spPr>
        <p:txBody>
          <a:bodyPr vert="horz" lIns="0" tIns="0" rIns="0" bIns="0" rtlCol="0">
            <a:normAutofit/>
          </a:bodyPr>
          <a:lstStyle>
            <a:lvl1pPr marL="228600" indent="-228600" algn="l" defTabSz="457200" rtl="0" eaLnBrk="1" latinLnBrk="0" hangingPunct="1">
              <a:lnSpc>
                <a:spcPct val="90000"/>
              </a:lnSpc>
              <a:spcBef>
                <a:spcPts val="600"/>
              </a:spcBef>
              <a:spcAft>
                <a:spcPts val="300"/>
              </a:spcAft>
              <a:buFont typeface="Arial"/>
              <a:buChar char="•"/>
              <a:defRPr sz="1800" kern="1200">
                <a:solidFill>
                  <a:schemeClr val="tx1">
                    <a:lumMod val="65000"/>
                    <a:lumOff val="35000"/>
                  </a:schemeClr>
                </a:solidFill>
                <a:latin typeface="+mn-lt"/>
                <a:ea typeface="+mn-ea"/>
                <a:cs typeface="+mn-cs"/>
              </a:defRPr>
            </a:lvl1pPr>
            <a:lvl2pPr marL="548640" indent="-228600" algn="l" defTabSz="457200" rtl="0" eaLnBrk="1" latinLnBrk="0" hangingPunct="1">
              <a:lnSpc>
                <a:spcPct val="90000"/>
              </a:lnSpc>
              <a:spcBef>
                <a:spcPts val="0"/>
              </a:spcBef>
              <a:spcAft>
                <a:spcPts val="300"/>
              </a:spcAft>
              <a:buFont typeface="Arial"/>
              <a:buChar char="–"/>
              <a:defRPr sz="1600" kern="1200">
                <a:solidFill>
                  <a:schemeClr val="tx1">
                    <a:lumMod val="65000"/>
                    <a:lumOff val="35000"/>
                  </a:schemeClr>
                </a:solidFill>
                <a:latin typeface="+mn-lt"/>
                <a:ea typeface="+mn-ea"/>
                <a:cs typeface="+mn-cs"/>
              </a:defRPr>
            </a:lvl2pPr>
            <a:lvl3pPr marL="8229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3pPr>
            <a:lvl4pPr marL="1097280" indent="-22860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4pPr>
            <a:lvl5pPr marL="12801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3733"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608615" y="178531"/>
            <a:ext cx="10304395" cy="975504"/>
          </a:xfrm>
        </p:spPr>
        <p:txBody>
          <a:bodyPr>
            <a:noAutofit/>
          </a:bodyPr>
          <a:lstStyle/>
          <a:p>
            <a:r>
              <a:rPr lang="en-US" b="1" dirty="0">
                <a:latin typeface="+mn-lt"/>
              </a:rPr>
              <a:t>RISK Matrix (9-Block)</a:t>
            </a:r>
          </a:p>
        </p:txBody>
      </p:sp>
      <p:sp>
        <p:nvSpPr>
          <p:cNvPr id="7" name="TextBox 6">
            <a:extLst>
              <a:ext uri="{FF2B5EF4-FFF2-40B4-BE49-F238E27FC236}">
                <a16:creationId xmlns:a16="http://schemas.microsoft.com/office/drawing/2014/main" id="{F05A9920-061A-1542-8747-FD9FA7C83558}"/>
              </a:ext>
            </a:extLst>
          </p:cNvPr>
          <p:cNvSpPr txBox="1"/>
          <p:nvPr/>
        </p:nvSpPr>
        <p:spPr>
          <a:xfrm>
            <a:off x="481506" y="1675777"/>
            <a:ext cx="10740724" cy="502766"/>
          </a:xfrm>
          <a:prstGeom prst="rect">
            <a:avLst/>
          </a:prstGeom>
          <a:noFill/>
        </p:spPr>
        <p:txBody>
          <a:bodyPr wrap="square" rtlCol="0">
            <a:spAutoFit/>
          </a:bodyPr>
          <a:lstStyle/>
          <a:p>
            <a:r>
              <a:rPr lang="en-US" sz="2400" dirty="0"/>
              <a:t>Scenario #4 – </a:t>
            </a:r>
            <a:r>
              <a:rPr lang="en-US" sz="2667" b="1" dirty="0">
                <a:solidFill>
                  <a:srgbClr val="FF0000"/>
                </a:solidFill>
              </a:rPr>
              <a:t>HIGH</a:t>
            </a:r>
            <a:r>
              <a:rPr lang="en-US" sz="2400" b="1" dirty="0"/>
              <a:t> </a:t>
            </a:r>
            <a:r>
              <a:rPr lang="en-US" sz="2400" dirty="0">
                <a:solidFill>
                  <a:srgbClr val="0432FF"/>
                </a:solidFill>
              </a:rPr>
              <a:t>Likelihood</a:t>
            </a:r>
            <a:r>
              <a:rPr lang="en-US" sz="2400" dirty="0"/>
              <a:t> and </a:t>
            </a:r>
            <a:r>
              <a:rPr lang="en-US" sz="2667" b="1" dirty="0">
                <a:solidFill>
                  <a:srgbClr val="FF0000"/>
                </a:solidFill>
              </a:rPr>
              <a:t>HIGH</a:t>
            </a:r>
            <a:r>
              <a:rPr lang="en-US" sz="2400" dirty="0"/>
              <a:t> </a:t>
            </a:r>
            <a:r>
              <a:rPr lang="en-US" sz="2400" dirty="0">
                <a:solidFill>
                  <a:srgbClr val="FF0000"/>
                </a:solidFill>
              </a:rPr>
              <a:t>Severity</a:t>
            </a:r>
            <a:r>
              <a:rPr lang="en-US" sz="2400" dirty="0"/>
              <a:t> = </a:t>
            </a:r>
            <a:r>
              <a:rPr lang="en-US" sz="2667" b="1" dirty="0">
                <a:solidFill>
                  <a:srgbClr val="FF0000"/>
                </a:solidFill>
              </a:rPr>
              <a:t>HIGH</a:t>
            </a:r>
            <a:r>
              <a:rPr lang="en-US" sz="2400" dirty="0"/>
              <a:t> Risk </a:t>
            </a:r>
          </a:p>
        </p:txBody>
      </p:sp>
      <p:cxnSp>
        <p:nvCxnSpPr>
          <p:cNvPr id="11" name="Straight Connector 10">
            <a:extLst>
              <a:ext uri="{FF2B5EF4-FFF2-40B4-BE49-F238E27FC236}">
                <a16:creationId xmlns:a16="http://schemas.microsoft.com/office/drawing/2014/main" id="{FA3FC65E-8F33-5146-911E-C2B5BEC3FACE}"/>
              </a:ext>
            </a:extLst>
          </p:cNvPr>
          <p:cNvCxnSpPr/>
          <p:nvPr/>
        </p:nvCxnSpPr>
        <p:spPr>
          <a:xfrm>
            <a:off x="580823" y="2498369"/>
            <a:ext cx="11163489"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EB4CE4E0-429E-884C-8554-4BE53752B029}"/>
              </a:ext>
            </a:extLst>
          </p:cNvPr>
          <p:cNvCxnSpPr/>
          <p:nvPr/>
        </p:nvCxnSpPr>
        <p:spPr>
          <a:xfrm>
            <a:off x="580823" y="3730893"/>
            <a:ext cx="11163489" cy="0"/>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7AA107A9-EF3A-C740-BA54-E9EA1067387C}"/>
              </a:ext>
            </a:extLst>
          </p:cNvPr>
          <p:cNvSpPr txBox="1"/>
          <p:nvPr/>
        </p:nvSpPr>
        <p:spPr>
          <a:xfrm>
            <a:off x="512748" y="1197006"/>
            <a:ext cx="3597640" cy="502766"/>
          </a:xfrm>
          <a:prstGeom prst="rect">
            <a:avLst/>
          </a:prstGeom>
          <a:noFill/>
        </p:spPr>
        <p:txBody>
          <a:bodyPr wrap="square" rtlCol="0">
            <a:spAutoFit/>
          </a:bodyPr>
          <a:lstStyle/>
          <a:p>
            <a:r>
              <a:rPr lang="en-US" sz="2667" b="1" dirty="0"/>
              <a:t>Crossing the Road</a:t>
            </a:r>
          </a:p>
        </p:txBody>
      </p:sp>
      <p:pic>
        <p:nvPicPr>
          <p:cNvPr id="3" name="Graphic 2" descr="Cement truck with solid fill">
            <a:extLst>
              <a:ext uri="{FF2B5EF4-FFF2-40B4-BE49-F238E27FC236}">
                <a16:creationId xmlns:a16="http://schemas.microsoft.com/office/drawing/2014/main" id="{89D8BDC0-EFC8-6145-8748-6E395FC0F1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9031" y="2511693"/>
            <a:ext cx="1219200" cy="1219200"/>
          </a:xfrm>
          <a:prstGeom prst="rect">
            <a:avLst/>
          </a:prstGeom>
        </p:spPr>
      </p:pic>
      <p:pic>
        <p:nvPicPr>
          <p:cNvPr id="12" name="Graphic 11" descr="Cement truck with solid fill">
            <a:extLst>
              <a:ext uri="{FF2B5EF4-FFF2-40B4-BE49-F238E27FC236}">
                <a16:creationId xmlns:a16="http://schemas.microsoft.com/office/drawing/2014/main" id="{126C377A-F22D-8E46-B34C-CA3AB7491B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78421" y="1965956"/>
            <a:ext cx="1219200" cy="1219200"/>
          </a:xfrm>
          <a:prstGeom prst="rect">
            <a:avLst/>
          </a:prstGeom>
        </p:spPr>
      </p:pic>
      <p:pic>
        <p:nvPicPr>
          <p:cNvPr id="13" name="Graphic 12" descr="Cement truck with solid fill">
            <a:extLst>
              <a:ext uri="{FF2B5EF4-FFF2-40B4-BE49-F238E27FC236}">
                <a16:creationId xmlns:a16="http://schemas.microsoft.com/office/drawing/2014/main" id="{FE76A2B6-96B7-2744-A58F-C6CB74A06E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4823" y="2708877"/>
            <a:ext cx="1219200" cy="1219200"/>
          </a:xfrm>
          <a:prstGeom prst="rect">
            <a:avLst/>
          </a:prstGeom>
        </p:spPr>
      </p:pic>
      <p:pic>
        <p:nvPicPr>
          <p:cNvPr id="17" name="Graphic 16" descr="Walk with solid fill">
            <a:extLst>
              <a:ext uri="{FF2B5EF4-FFF2-40B4-BE49-F238E27FC236}">
                <a16:creationId xmlns:a16="http://schemas.microsoft.com/office/drawing/2014/main" id="{994E3981-836B-F645-AA96-BB26053138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02698" y="2879772"/>
            <a:ext cx="465217" cy="465217"/>
          </a:xfrm>
          <a:prstGeom prst="rect">
            <a:avLst/>
          </a:prstGeom>
        </p:spPr>
      </p:pic>
      <p:sp>
        <p:nvSpPr>
          <p:cNvPr id="22" name="TextBox 21">
            <a:extLst>
              <a:ext uri="{FF2B5EF4-FFF2-40B4-BE49-F238E27FC236}">
                <a16:creationId xmlns:a16="http://schemas.microsoft.com/office/drawing/2014/main" id="{84BDCF05-32DD-8448-91C8-29AF04F38661}"/>
              </a:ext>
            </a:extLst>
          </p:cNvPr>
          <p:cNvSpPr txBox="1"/>
          <p:nvPr/>
        </p:nvSpPr>
        <p:spPr>
          <a:xfrm>
            <a:off x="3754023" y="2758707"/>
            <a:ext cx="3645665" cy="830997"/>
          </a:xfrm>
          <a:prstGeom prst="rect">
            <a:avLst/>
          </a:prstGeom>
          <a:noFill/>
        </p:spPr>
        <p:txBody>
          <a:bodyPr wrap="square" rtlCol="0">
            <a:spAutoFit/>
          </a:bodyPr>
          <a:lstStyle/>
          <a:p>
            <a:r>
              <a:rPr lang="en-US" sz="1600" dirty="0"/>
              <a:t>Multiple 66,000 pounds Cement Trucks traveling at 45 mph pass by every minute – </a:t>
            </a:r>
            <a:r>
              <a:rPr lang="en-US" sz="1600" b="1" dirty="0">
                <a:solidFill>
                  <a:srgbClr val="FF0000"/>
                </a:solidFill>
              </a:rPr>
              <a:t>HIGH</a:t>
            </a:r>
            <a:r>
              <a:rPr lang="en-US" sz="1600" b="1" dirty="0"/>
              <a:t> </a:t>
            </a:r>
            <a:r>
              <a:rPr lang="en-US" sz="1600" b="1" dirty="0">
                <a:solidFill>
                  <a:srgbClr val="0432FF"/>
                </a:solidFill>
              </a:rPr>
              <a:t>LIKELIHOOD</a:t>
            </a:r>
            <a:r>
              <a:rPr lang="en-US" sz="1600" b="1" dirty="0"/>
              <a:t> </a:t>
            </a:r>
            <a:r>
              <a:rPr lang="en-US" sz="1600" dirty="0"/>
              <a:t>of an incident</a:t>
            </a:r>
          </a:p>
        </p:txBody>
      </p:sp>
      <p:sp>
        <p:nvSpPr>
          <p:cNvPr id="23" name="TextBox 22">
            <a:extLst>
              <a:ext uri="{FF2B5EF4-FFF2-40B4-BE49-F238E27FC236}">
                <a16:creationId xmlns:a16="http://schemas.microsoft.com/office/drawing/2014/main" id="{CCEB7DA8-4983-3C4C-98AA-782E86714EB5}"/>
              </a:ext>
            </a:extLst>
          </p:cNvPr>
          <p:cNvSpPr txBox="1"/>
          <p:nvPr/>
        </p:nvSpPr>
        <p:spPr>
          <a:xfrm>
            <a:off x="7810751" y="2709461"/>
            <a:ext cx="4262303" cy="830997"/>
          </a:xfrm>
          <a:prstGeom prst="rect">
            <a:avLst/>
          </a:prstGeom>
          <a:noFill/>
        </p:spPr>
        <p:txBody>
          <a:bodyPr wrap="square" rtlCol="0">
            <a:spAutoFit/>
          </a:bodyPr>
          <a:lstStyle/>
          <a:p>
            <a:r>
              <a:rPr lang="en-US" sz="1600" dirty="0"/>
              <a:t>Injury from a collision with 66,000 pounds Cement Truck traveling at 45 mph would be – </a:t>
            </a:r>
            <a:r>
              <a:rPr lang="en-US" sz="1600" b="1" dirty="0">
                <a:solidFill>
                  <a:srgbClr val="FF0000"/>
                </a:solidFill>
              </a:rPr>
              <a:t>HIGH SEVERITY</a:t>
            </a:r>
          </a:p>
        </p:txBody>
      </p:sp>
      <p:pic>
        <p:nvPicPr>
          <p:cNvPr id="5" name="Picture 4" descr="Table, calendar&#10;&#10;Description automatically generated">
            <a:extLst>
              <a:ext uri="{FF2B5EF4-FFF2-40B4-BE49-F238E27FC236}">
                <a16:creationId xmlns:a16="http://schemas.microsoft.com/office/drawing/2014/main" id="{1E6ABA7A-FCCB-AD40-B8F9-38B7CE53EAF9}"/>
              </a:ext>
            </a:extLst>
          </p:cNvPr>
          <p:cNvPicPr>
            <a:picLocks noChangeAspect="1"/>
          </p:cNvPicPr>
          <p:nvPr/>
        </p:nvPicPr>
        <p:blipFill>
          <a:blip r:embed="rId6"/>
          <a:stretch>
            <a:fillRect/>
          </a:stretch>
        </p:blipFill>
        <p:spPr>
          <a:xfrm>
            <a:off x="6559826" y="3809543"/>
            <a:ext cx="5632174" cy="3043509"/>
          </a:xfrm>
          <a:prstGeom prst="rect">
            <a:avLst/>
          </a:prstGeom>
        </p:spPr>
      </p:pic>
      <p:sp>
        <p:nvSpPr>
          <p:cNvPr id="21" name="Oval 20">
            <a:extLst>
              <a:ext uri="{FF2B5EF4-FFF2-40B4-BE49-F238E27FC236}">
                <a16:creationId xmlns:a16="http://schemas.microsoft.com/office/drawing/2014/main" id="{FAB8D76B-F6AC-6542-8269-D0006EE38676}"/>
              </a:ext>
            </a:extLst>
          </p:cNvPr>
          <p:cNvSpPr/>
          <p:nvPr/>
        </p:nvSpPr>
        <p:spPr bwMode="auto">
          <a:xfrm>
            <a:off x="11077055" y="4531890"/>
            <a:ext cx="935876" cy="315691"/>
          </a:xfrm>
          <a:prstGeom prst="ellipse">
            <a:avLst/>
          </a:prstGeom>
          <a:noFill/>
          <a:ln w="38100" cap="flat" cmpd="sng" algn="ctr">
            <a:solidFill>
              <a:schemeClr val="tx1"/>
            </a:solidFill>
            <a:prstDash val="solid"/>
            <a:round/>
            <a:headEnd type="none" w="med" len="med"/>
            <a:tailEnd type="stealth" w="med" len="med"/>
          </a:ln>
          <a:effectLst/>
        </p:spPr>
        <p:txBody>
          <a:bodyPr vert="horz" wrap="square" lIns="121920" tIns="60960" rIns="121920" bIns="60960" numCol="1" rtlCol="0" anchor="t" anchorCtr="0" compatLnSpc="1">
            <a:prstTxWarp prst="textNoShape">
              <a:avLst/>
            </a:prstTxWarp>
          </a:bodyPr>
          <a:lstStyle/>
          <a:p>
            <a:pPr algn="ctr"/>
            <a:endParaRPr lang="en-US" sz="2400" dirty="0">
              <a:solidFill>
                <a:srgbClr val="000000"/>
              </a:solidFill>
              <a:latin typeface="Arial" charset="0"/>
            </a:endParaRPr>
          </a:p>
        </p:txBody>
      </p:sp>
    </p:spTree>
    <p:extLst>
      <p:ext uri="{BB962C8B-B14F-4D97-AF65-F5344CB8AC3E}">
        <p14:creationId xmlns:p14="http://schemas.microsoft.com/office/powerpoint/2010/main" val="389422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564CFF9-A22B-D043-91BE-08FB602CCA67}"/>
              </a:ext>
            </a:extLst>
          </p:cNvPr>
          <p:cNvSpPr txBox="1">
            <a:spLocks/>
          </p:cNvSpPr>
          <p:nvPr/>
        </p:nvSpPr>
        <p:spPr>
          <a:xfrm>
            <a:off x="179069" y="1402338"/>
            <a:ext cx="11893985" cy="4277349"/>
          </a:xfrm>
          <a:prstGeom prst="rect">
            <a:avLst/>
          </a:prstGeom>
        </p:spPr>
        <p:txBody>
          <a:bodyPr vert="horz" lIns="0" tIns="0" rIns="0" bIns="0" rtlCol="0">
            <a:normAutofit/>
          </a:bodyPr>
          <a:lstStyle>
            <a:lvl1pPr marL="228600" indent="-228600" algn="l" defTabSz="457200" rtl="0" eaLnBrk="1" latinLnBrk="0" hangingPunct="1">
              <a:lnSpc>
                <a:spcPct val="90000"/>
              </a:lnSpc>
              <a:spcBef>
                <a:spcPts val="600"/>
              </a:spcBef>
              <a:spcAft>
                <a:spcPts val="300"/>
              </a:spcAft>
              <a:buFont typeface="Arial"/>
              <a:buChar char="•"/>
              <a:defRPr sz="1800" kern="1200">
                <a:solidFill>
                  <a:schemeClr val="tx1">
                    <a:lumMod val="65000"/>
                    <a:lumOff val="35000"/>
                  </a:schemeClr>
                </a:solidFill>
                <a:latin typeface="+mn-lt"/>
                <a:ea typeface="+mn-ea"/>
                <a:cs typeface="+mn-cs"/>
              </a:defRPr>
            </a:lvl1pPr>
            <a:lvl2pPr marL="548640" indent="-228600" algn="l" defTabSz="457200" rtl="0" eaLnBrk="1" latinLnBrk="0" hangingPunct="1">
              <a:lnSpc>
                <a:spcPct val="90000"/>
              </a:lnSpc>
              <a:spcBef>
                <a:spcPts val="0"/>
              </a:spcBef>
              <a:spcAft>
                <a:spcPts val="300"/>
              </a:spcAft>
              <a:buFont typeface="Arial"/>
              <a:buChar char="–"/>
              <a:defRPr sz="1600" kern="1200">
                <a:solidFill>
                  <a:schemeClr val="tx1">
                    <a:lumMod val="65000"/>
                    <a:lumOff val="35000"/>
                  </a:schemeClr>
                </a:solidFill>
                <a:latin typeface="+mn-lt"/>
                <a:ea typeface="+mn-ea"/>
                <a:cs typeface="+mn-cs"/>
              </a:defRPr>
            </a:lvl2pPr>
            <a:lvl3pPr marL="8229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3pPr>
            <a:lvl4pPr marL="1097280" indent="-22860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4pPr>
            <a:lvl5pPr marL="12801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3733"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619250" y="183840"/>
            <a:ext cx="10304395" cy="975504"/>
          </a:xfrm>
        </p:spPr>
        <p:txBody>
          <a:bodyPr>
            <a:noAutofit/>
          </a:bodyPr>
          <a:lstStyle/>
          <a:p>
            <a:r>
              <a:rPr lang="en-US" b="1" dirty="0">
                <a:latin typeface="+mn-lt"/>
              </a:rPr>
              <a:t>RISK Matrix (9-Block)</a:t>
            </a:r>
          </a:p>
        </p:txBody>
      </p:sp>
      <p:sp>
        <p:nvSpPr>
          <p:cNvPr id="7" name="TextBox 6">
            <a:extLst>
              <a:ext uri="{FF2B5EF4-FFF2-40B4-BE49-F238E27FC236}">
                <a16:creationId xmlns:a16="http://schemas.microsoft.com/office/drawing/2014/main" id="{F05A9920-061A-1542-8747-FD9FA7C83558}"/>
              </a:ext>
            </a:extLst>
          </p:cNvPr>
          <p:cNvSpPr txBox="1"/>
          <p:nvPr/>
        </p:nvSpPr>
        <p:spPr>
          <a:xfrm>
            <a:off x="469285" y="1338499"/>
            <a:ext cx="10583056" cy="1200329"/>
          </a:xfrm>
          <a:prstGeom prst="rect">
            <a:avLst/>
          </a:prstGeom>
          <a:noFill/>
        </p:spPr>
        <p:txBody>
          <a:bodyPr wrap="square" rtlCol="0">
            <a:spAutoFit/>
          </a:bodyPr>
          <a:lstStyle/>
          <a:p>
            <a:r>
              <a:rPr lang="en-US" sz="2400" dirty="0"/>
              <a:t>Crossing the Road – </a:t>
            </a:r>
            <a:r>
              <a:rPr lang="en-US" sz="2400" dirty="0">
                <a:solidFill>
                  <a:srgbClr val="0432FF"/>
                </a:solidFill>
              </a:rPr>
              <a:t>LIKELIHOOD</a:t>
            </a:r>
            <a:r>
              <a:rPr lang="en-US" sz="2400" dirty="0"/>
              <a:t> </a:t>
            </a:r>
            <a:r>
              <a:rPr lang="en-US" sz="2400" b="1" u="sng" dirty="0"/>
              <a:t>REDUCED</a:t>
            </a:r>
            <a:r>
              <a:rPr lang="en-US" sz="2400" dirty="0"/>
              <a:t> with: </a:t>
            </a:r>
          </a:p>
          <a:p>
            <a:pPr marL="457200" indent="-457200">
              <a:buFont typeface="+mj-lt"/>
              <a:buAutoNum type="arabicPeriod"/>
            </a:pPr>
            <a:r>
              <a:rPr lang="en-US" sz="2400" b="1" dirty="0">
                <a:solidFill>
                  <a:srgbClr val="00B050"/>
                </a:solidFill>
              </a:rPr>
              <a:t>ENGINEERING</a:t>
            </a:r>
            <a:r>
              <a:rPr lang="en-US" sz="2400" dirty="0"/>
              <a:t> controls, and </a:t>
            </a:r>
          </a:p>
          <a:p>
            <a:pPr marL="457200" indent="-457200">
              <a:buFont typeface="+mj-lt"/>
              <a:buAutoNum type="arabicPeriod"/>
            </a:pPr>
            <a:r>
              <a:rPr lang="en-US" sz="2400" b="1" dirty="0">
                <a:solidFill>
                  <a:srgbClr val="FF9300"/>
                </a:solidFill>
              </a:rPr>
              <a:t>ADMINISTRATIVE</a:t>
            </a:r>
            <a:r>
              <a:rPr lang="en-US" sz="2400" dirty="0"/>
              <a:t> controls</a:t>
            </a:r>
          </a:p>
        </p:txBody>
      </p:sp>
      <p:cxnSp>
        <p:nvCxnSpPr>
          <p:cNvPr id="11" name="Straight Connector 10">
            <a:extLst>
              <a:ext uri="{FF2B5EF4-FFF2-40B4-BE49-F238E27FC236}">
                <a16:creationId xmlns:a16="http://schemas.microsoft.com/office/drawing/2014/main" id="{FA3FC65E-8F33-5146-911E-C2B5BEC3FACE}"/>
              </a:ext>
            </a:extLst>
          </p:cNvPr>
          <p:cNvCxnSpPr/>
          <p:nvPr/>
        </p:nvCxnSpPr>
        <p:spPr>
          <a:xfrm>
            <a:off x="179069" y="3038001"/>
            <a:ext cx="11163489"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EB4CE4E0-429E-884C-8554-4BE53752B029}"/>
              </a:ext>
            </a:extLst>
          </p:cNvPr>
          <p:cNvCxnSpPr/>
          <p:nvPr/>
        </p:nvCxnSpPr>
        <p:spPr>
          <a:xfrm>
            <a:off x="-883312" y="4270525"/>
            <a:ext cx="11163489" cy="0"/>
          </a:xfrm>
          <a:prstGeom prst="line">
            <a:avLst/>
          </a:prstGeom>
        </p:spPr>
        <p:style>
          <a:lnRef idx="2">
            <a:schemeClr val="dk1"/>
          </a:lnRef>
          <a:fillRef idx="0">
            <a:schemeClr val="dk1"/>
          </a:fillRef>
          <a:effectRef idx="1">
            <a:schemeClr val="dk1"/>
          </a:effectRef>
          <a:fontRef idx="minor">
            <a:schemeClr val="tx1"/>
          </a:fontRef>
        </p:style>
      </p:cxnSp>
      <p:pic>
        <p:nvPicPr>
          <p:cNvPr id="3" name="Graphic 2" descr="Cement truck with solid fill">
            <a:extLst>
              <a:ext uri="{FF2B5EF4-FFF2-40B4-BE49-F238E27FC236}">
                <a16:creationId xmlns:a16="http://schemas.microsoft.com/office/drawing/2014/main" id="{89D8BDC0-EFC8-6145-8748-6E395FC0F1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7277" y="3051325"/>
            <a:ext cx="1219200" cy="1219200"/>
          </a:xfrm>
          <a:prstGeom prst="rect">
            <a:avLst/>
          </a:prstGeom>
        </p:spPr>
      </p:pic>
      <p:pic>
        <p:nvPicPr>
          <p:cNvPr id="12" name="Graphic 11" descr="Cement truck with solid fill">
            <a:extLst>
              <a:ext uri="{FF2B5EF4-FFF2-40B4-BE49-F238E27FC236}">
                <a16:creationId xmlns:a16="http://schemas.microsoft.com/office/drawing/2014/main" id="{126C377A-F22D-8E46-B34C-CA3AB7491B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9528" y="2600799"/>
            <a:ext cx="1219200" cy="1219200"/>
          </a:xfrm>
          <a:prstGeom prst="rect">
            <a:avLst/>
          </a:prstGeom>
        </p:spPr>
      </p:pic>
      <p:pic>
        <p:nvPicPr>
          <p:cNvPr id="13" name="Graphic 12" descr="Cement truck with solid fill">
            <a:extLst>
              <a:ext uri="{FF2B5EF4-FFF2-40B4-BE49-F238E27FC236}">
                <a16:creationId xmlns:a16="http://schemas.microsoft.com/office/drawing/2014/main" id="{FE76A2B6-96B7-2744-A58F-C6CB74A06E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64263" y="3229097"/>
            <a:ext cx="1219200" cy="1219200"/>
          </a:xfrm>
          <a:prstGeom prst="rect">
            <a:avLst/>
          </a:prstGeom>
        </p:spPr>
      </p:pic>
      <p:cxnSp>
        <p:nvCxnSpPr>
          <p:cNvPr id="5" name="Straight Connector 4">
            <a:extLst>
              <a:ext uri="{FF2B5EF4-FFF2-40B4-BE49-F238E27FC236}">
                <a16:creationId xmlns:a16="http://schemas.microsoft.com/office/drawing/2014/main" id="{64010403-6625-8F40-9625-34B97551F4F8}"/>
              </a:ext>
            </a:extLst>
          </p:cNvPr>
          <p:cNvCxnSpPr/>
          <p:nvPr/>
        </p:nvCxnSpPr>
        <p:spPr>
          <a:xfrm>
            <a:off x="8954124" y="3051325"/>
            <a:ext cx="0" cy="11553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5C6F2AF-5703-BA4A-87A0-E48573795B8E}"/>
              </a:ext>
            </a:extLst>
          </p:cNvPr>
          <p:cNvCxnSpPr/>
          <p:nvPr/>
        </p:nvCxnSpPr>
        <p:spPr>
          <a:xfrm>
            <a:off x="9740275" y="3060381"/>
            <a:ext cx="0" cy="1155339"/>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C1C80D6-8A05-6B42-8971-77918F40BD29}"/>
              </a:ext>
            </a:extLst>
          </p:cNvPr>
          <p:cNvCxnSpPr/>
          <p:nvPr/>
        </p:nvCxnSpPr>
        <p:spPr>
          <a:xfrm>
            <a:off x="8978623" y="3098406"/>
            <a:ext cx="729520" cy="539645"/>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7B3ADBE-1E38-B845-8339-38E3A01A03DF}"/>
              </a:ext>
            </a:extLst>
          </p:cNvPr>
          <p:cNvCxnSpPr/>
          <p:nvPr/>
        </p:nvCxnSpPr>
        <p:spPr>
          <a:xfrm>
            <a:off x="8997431" y="3424496"/>
            <a:ext cx="729520" cy="539645"/>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DC9E8A5-4166-B247-831F-C39A5D135996}"/>
              </a:ext>
            </a:extLst>
          </p:cNvPr>
          <p:cNvCxnSpPr/>
          <p:nvPr/>
        </p:nvCxnSpPr>
        <p:spPr>
          <a:xfrm>
            <a:off x="7859754" y="3699698"/>
            <a:ext cx="729520" cy="539645"/>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652962B2-A35A-C343-BB6A-C3506E4778F8}"/>
              </a:ext>
            </a:extLst>
          </p:cNvPr>
          <p:cNvCxnSpPr>
            <a:cxnSpLocks/>
          </p:cNvCxnSpPr>
          <p:nvPr/>
        </p:nvCxnSpPr>
        <p:spPr>
          <a:xfrm>
            <a:off x="9233943" y="3036759"/>
            <a:ext cx="468512" cy="331469"/>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02C7B34-B626-B94F-A07C-AD9C9585276D}"/>
              </a:ext>
            </a:extLst>
          </p:cNvPr>
          <p:cNvCxnSpPr>
            <a:cxnSpLocks/>
          </p:cNvCxnSpPr>
          <p:nvPr/>
        </p:nvCxnSpPr>
        <p:spPr>
          <a:xfrm>
            <a:off x="7821934" y="3931463"/>
            <a:ext cx="468512" cy="331469"/>
          </a:xfrm>
          <a:prstGeom prst="line">
            <a:avLst/>
          </a:prstGeom>
        </p:spPr>
        <p:style>
          <a:lnRef idx="2">
            <a:schemeClr val="accent1"/>
          </a:lnRef>
          <a:fillRef idx="0">
            <a:schemeClr val="accent1"/>
          </a:fillRef>
          <a:effectRef idx="1">
            <a:schemeClr val="accent1"/>
          </a:effectRef>
          <a:fontRef idx="minor">
            <a:schemeClr val="tx1"/>
          </a:fontRef>
        </p:style>
      </p:cxnSp>
      <p:pic>
        <p:nvPicPr>
          <p:cNvPr id="27" name="Graphic 26" descr="Traffic light with solid fill">
            <a:extLst>
              <a:ext uri="{FF2B5EF4-FFF2-40B4-BE49-F238E27FC236}">
                <a16:creationId xmlns:a16="http://schemas.microsoft.com/office/drawing/2014/main" id="{0BC08086-D61B-5147-8AB0-44C83A0743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69300" y="3246676"/>
            <a:ext cx="740248" cy="740248"/>
          </a:xfrm>
          <a:prstGeom prst="rect">
            <a:avLst/>
          </a:prstGeom>
        </p:spPr>
      </p:pic>
      <p:pic>
        <p:nvPicPr>
          <p:cNvPr id="29" name="Graphic 28" descr="Police male with solid fill">
            <a:extLst>
              <a:ext uri="{FF2B5EF4-FFF2-40B4-BE49-F238E27FC236}">
                <a16:creationId xmlns:a16="http://schemas.microsoft.com/office/drawing/2014/main" id="{D225AB3F-9F14-0742-ADD3-38EF92B0E7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10689" y="2312862"/>
            <a:ext cx="711817" cy="711817"/>
          </a:xfrm>
          <a:prstGeom prst="rect">
            <a:avLst/>
          </a:prstGeom>
        </p:spPr>
      </p:pic>
      <p:pic>
        <p:nvPicPr>
          <p:cNvPr id="32" name="Graphic 31" descr="Walk with solid fill">
            <a:extLst>
              <a:ext uri="{FF2B5EF4-FFF2-40B4-BE49-F238E27FC236}">
                <a16:creationId xmlns:a16="http://schemas.microsoft.com/office/drawing/2014/main" id="{F79D93A6-3D3E-214A-B1B2-B595D0DDF85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91497" y="3512883"/>
            <a:ext cx="411747" cy="411747"/>
          </a:xfrm>
          <a:prstGeom prst="rect">
            <a:avLst/>
          </a:prstGeom>
        </p:spPr>
      </p:pic>
      <p:pic>
        <p:nvPicPr>
          <p:cNvPr id="34" name="Graphic 33" descr="Sign with solid fill">
            <a:extLst>
              <a:ext uri="{FF2B5EF4-FFF2-40B4-BE49-F238E27FC236}">
                <a16:creationId xmlns:a16="http://schemas.microsoft.com/office/drawing/2014/main" id="{7ABDA980-A5B4-3448-BF79-612187CD8B6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86994" y="2709661"/>
            <a:ext cx="340460" cy="340460"/>
          </a:xfrm>
          <a:prstGeom prst="rect">
            <a:avLst/>
          </a:prstGeom>
        </p:spPr>
      </p:pic>
      <p:sp>
        <p:nvSpPr>
          <p:cNvPr id="2" name="TextBox 1">
            <a:extLst>
              <a:ext uri="{FF2B5EF4-FFF2-40B4-BE49-F238E27FC236}">
                <a16:creationId xmlns:a16="http://schemas.microsoft.com/office/drawing/2014/main" id="{C889CF51-20B3-4A46-B172-A40874B7E152}"/>
              </a:ext>
            </a:extLst>
          </p:cNvPr>
          <p:cNvSpPr txBox="1"/>
          <p:nvPr/>
        </p:nvSpPr>
        <p:spPr>
          <a:xfrm rot="5400000">
            <a:off x="5801363" y="3451190"/>
            <a:ext cx="1225103" cy="461665"/>
          </a:xfrm>
          <a:prstGeom prst="rect">
            <a:avLst/>
          </a:prstGeom>
          <a:noFill/>
        </p:spPr>
        <p:txBody>
          <a:bodyPr wrap="square" rtlCol="0">
            <a:spAutoFit/>
          </a:bodyPr>
          <a:lstStyle/>
          <a:p>
            <a:r>
              <a:rPr lang="en-US" sz="2400" dirty="0"/>
              <a:t>35 MPH</a:t>
            </a:r>
          </a:p>
        </p:txBody>
      </p:sp>
      <p:sp>
        <p:nvSpPr>
          <p:cNvPr id="26" name="TextBox 25">
            <a:extLst>
              <a:ext uri="{FF2B5EF4-FFF2-40B4-BE49-F238E27FC236}">
                <a16:creationId xmlns:a16="http://schemas.microsoft.com/office/drawing/2014/main" id="{88E1CBAC-2A7B-D74E-89C6-A95ADD59165C}"/>
              </a:ext>
            </a:extLst>
          </p:cNvPr>
          <p:cNvSpPr txBox="1"/>
          <p:nvPr/>
        </p:nvSpPr>
        <p:spPr>
          <a:xfrm>
            <a:off x="923540" y="4732694"/>
            <a:ext cx="10059405" cy="400110"/>
          </a:xfrm>
          <a:prstGeom prst="rect">
            <a:avLst/>
          </a:prstGeom>
          <a:noFill/>
        </p:spPr>
        <p:txBody>
          <a:bodyPr wrap="square">
            <a:spAutoFit/>
          </a:bodyPr>
          <a:lstStyle/>
          <a:p>
            <a:pPr marL="457189" indent="-457189">
              <a:buFont typeface="+mj-lt"/>
              <a:buAutoNum type="arabicPeriod" startAt="2"/>
            </a:pPr>
            <a:r>
              <a:rPr lang="en-US" sz="2000" b="1" dirty="0"/>
              <a:t>ENGINEERED</a:t>
            </a:r>
            <a:r>
              <a:rPr lang="en-US" sz="2000" dirty="0"/>
              <a:t> Cross Walk with signage and environmental lighting</a:t>
            </a:r>
          </a:p>
        </p:txBody>
      </p:sp>
      <p:sp>
        <p:nvSpPr>
          <p:cNvPr id="28" name="TextBox 27">
            <a:extLst>
              <a:ext uri="{FF2B5EF4-FFF2-40B4-BE49-F238E27FC236}">
                <a16:creationId xmlns:a16="http://schemas.microsoft.com/office/drawing/2014/main" id="{F10E023D-BCDD-A74C-8BE6-724D63304A17}"/>
              </a:ext>
            </a:extLst>
          </p:cNvPr>
          <p:cNvSpPr txBox="1"/>
          <p:nvPr/>
        </p:nvSpPr>
        <p:spPr>
          <a:xfrm>
            <a:off x="891430" y="4348070"/>
            <a:ext cx="6172200" cy="400110"/>
          </a:xfrm>
          <a:prstGeom prst="rect">
            <a:avLst/>
          </a:prstGeom>
          <a:noFill/>
        </p:spPr>
        <p:txBody>
          <a:bodyPr wrap="square">
            <a:spAutoFit/>
          </a:bodyPr>
          <a:lstStyle/>
          <a:p>
            <a:pPr marL="457189" indent="-457189">
              <a:buFont typeface="+mj-lt"/>
              <a:buAutoNum type="arabicPeriod"/>
            </a:pPr>
            <a:r>
              <a:rPr lang="en-US" sz="2000" dirty="0"/>
              <a:t>Speed Limit </a:t>
            </a:r>
            <a:r>
              <a:rPr lang="en-US" sz="2000" b="1" dirty="0"/>
              <a:t>REDUCED</a:t>
            </a:r>
            <a:r>
              <a:rPr lang="en-US" sz="2000" dirty="0"/>
              <a:t> in the area</a:t>
            </a:r>
          </a:p>
        </p:txBody>
      </p:sp>
      <p:sp>
        <p:nvSpPr>
          <p:cNvPr id="31" name="TextBox 30">
            <a:extLst>
              <a:ext uri="{FF2B5EF4-FFF2-40B4-BE49-F238E27FC236}">
                <a16:creationId xmlns:a16="http://schemas.microsoft.com/office/drawing/2014/main" id="{819AD451-FFA8-4D43-905B-B861AB89B035}"/>
              </a:ext>
            </a:extLst>
          </p:cNvPr>
          <p:cNvSpPr txBox="1"/>
          <p:nvPr/>
        </p:nvSpPr>
        <p:spPr>
          <a:xfrm>
            <a:off x="905114" y="5102350"/>
            <a:ext cx="9184632" cy="400110"/>
          </a:xfrm>
          <a:prstGeom prst="rect">
            <a:avLst/>
          </a:prstGeom>
          <a:noFill/>
        </p:spPr>
        <p:txBody>
          <a:bodyPr wrap="square">
            <a:spAutoFit/>
          </a:bodyPr>
          <a:lstStyle/>
          <a:p>
            <a:pPr marL="457189" indent="-457189">
              <a:buFont typeface="+mj-lt"/>
              <a:buAutoNum type="arabicPeriod" startAt="3"/>
            </a:pPr>
            <a:r>
              <a:rPr lang="en-US" sz="2000" b="1" dirty="0"/>
              <a:t>ENGINEERED</a:t>
            </a:r>
            <a:r>
              <a:rPr lang="en-US" sz="2000" dirty="0"/>
              <a:t> Stop Signal(s) with Crossing control signals</a:t>
            </a:r>
          </a:p>
        </p:txBody>
      </p:sp>
      <p:sp>
        <p:nvSpPr>
          <p:cNvPr id="33" name="TextBox 32">
            <a:extLst>
              <a:ext uri="{FF2B5EF4-FFF2-40B4-BE49-F238E27FC236}">
                <a16:creationId xmlns:a16="http://schemas.microsoft.com/office/drawing/2014/main" id="{8ECA7948-910A-8F42-A4CF-1FCBBAA75469}"/>
              </a:ext>
            </a:extLst>
          </p:cNvPr>
          <p:cNvSpPr txBox="1"/>
          <p:nvPr/>
        </p:nvSpPr>
        <p:spPr>
          <a:xfrm>
            <a:off x="905110" y="5472519"/>
            <a:ext cx="10173706" cy="400110"/>
          </a:xfrm>
          <a:prstGeom prst="rect">
            <a:avLst/>
          </a:prstGeom>
          <a:noFill/>
        </p:spPr>
        <p:txBody>
          <a:bodyPr wrap="square">
            <a:spAutoFit/>
          </a:bodyPr>
          <a:lstStyle/>
          <a:p>
            <a:pPr marL="457189" indent="-457189">
              <a:buFont typeface="+mj-lt"/>
              <a:buAutoNum type="arabicPeriod" startAt="4"/>
            </a:pPr>
            <a:r>
              <a:rPr lang="en-US" sz="2000" dirty="0"/>
              <a:t>Ability for pedestrian to activate safety system</a:t>
            </a:r>
          </a:p>
        </p:txBody>
      </p:sp>
      <p:sp>
        <p:nvSpPr>
          <p:cNvPr id="35" name="TextBox 34">
            <a:extLst>
              <a:ext uri="{FF2B5EF4-FFF2-40B4-BE49-F238E27FC236}">
                <a16:creationId xmlns:a16="http://schemas.microsoft.com/office/drawing/2014/main" id="{F655DB8B-65C2-1345-9FC6-483D198BE9E8}"/>
              </a:ext>
            </a:extLst>
          </p:cNvPr>
          <p:cNvSpPr txBox="1"/>
          <p:nvPr/>
        </p:nvSpPr>
        <p:spPr>
          <a:xfrm>
            <a:off x="905112" y="5834154"/>
            <a:ext cx="8275444" cy="400110"/>
          </a:xfrm>
          <a:prstGeom prst="rect">
            <a:avLst/>
          </a:prstGeom>
          <a:noFill/>
        </p:spPr>
        <p:txBody>
          <a:bodyPr wrap="square">
            <a:spAutoFit/>
          </a:bodyPr>
          <a:lstStyle/>
          <a:p>
            <a:pPr marL="457189" indent="-457189">
              <a:buFont typeface="+mj-lt"/>
              <a:buAutoNum type="arabicPeriod" startAt="5"/>
            </a:pPr>
            <a:r>
              <a:rPr lang="en-US" sz="2000" dirty="0"/>
              <a:t>Crossing indicators are SYMBOLS for all languages</a:t>
            </a:r>
          </a:p>
        </p:txBody>
      </p:sp>
      <p:sp>
        <p:nvSpPr>
          <p:cNvPr id="36" name="TextBox 35">
            <a:extLst>
              <a:ext uri="{FF2B5EF4-FFF2-40B4-BE49-F238E27FC236}">
                <a16:creationId xmlns:a16="http://schemas.microsoft.com/office/drawing/2014/main" id="{9BE0542F-54EE-8F4F-B40A-97E5AF5B243A}"/>
              </a:ext>
            </a:extLst>
          </p:cNvPr>
          <p:cNvSpPr txBox="1"/>
          <p:nvPr/>
        </p:nvSpPr>
        <p:spPr>
          <a:xfrm>
            <a:off x="905110" y="6168582"/>
            <a:ext cx="6470336" cy="400110"/>
          </a:xfrm>
          <a:prstGeom prst="rect">
            <a:avLst/>
          </a:prstGeom>
          <a:noFill/>
        </p:spPr>
        <p:txBody>
          <a:bodyPr wrap="square">
            <a:spAutoFit/>
          </a:bodyPr>
          <a:lstStyle/>
          <a:p>
            <a:pPr marL="457189" indent="-457189">
              <a:buFont typeface="+mj-lt"/>
              <a:buAutoNum type="arabicPeriod" startAt="6"/>
            </a:pPr>
            <a:r>
              <a:rPr lang="en-US" sz="2000" dirty="0"/>
              <a:t>Enforcement of law</a:t>
            </a:r>
          </a:p>
        </p:txBody>
      </p:sp>
      <p:pic>
        <p:nvPicPr>
          <p:cNvPr id="6" name="Picture 2" descr="Hierarchy of hazard controls - Wikipedia">
            <a:extLst>
              <a:ext uri="{FF2B5EF4-FFF2-40B4-BE49-F238E27FC236}">
                <a16:creationId xmlns:a16="http://schemas.microsoft.com/office/drawing/2014/main" id="{4FD2CEED-B0E7-96B8-25EC-4B9DF65B300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70941" y="179933"/>
            <a:ext cx="2356513" cy="2398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11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5" presetClass="entr" presetSubtype="10" fill="hold"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checkerboard(across)">
                                      <p:cBhvr>
                                        <p:cTn id="8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26" grpId="0"/>
      <p:bldP spid="28" grpId="0"/>
      <p:bldP spid="31" grpId="0"/>
      <p:bldP spid="33" grpId="0"/>
      <p:bldP spid="35"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564CFF9-A22B-D043-91BE-08FB602CCA67}"/>
              </a:ext>
            </a:extLst>
          </p:cNvPr>
          <p:cNvSpPr txBox="1">
            <a:spLocks/>
          </p:cNvSpPr>
          <p:nvPr/>
        </p:nvSpPr>
        <p:spPr>
          <a:xfrm>
            <a:off x="179069" y="1402338"/>
            <a:ext cx="11893985" cy="4277349"/>
          </a:xfrm>
          <a:prstGeom prst="rect">
            <a:avLst/>
          </a:prstGeom>
        </p:spPr>
        <p:txBody>
          <a:bodyPr vert="horz" lIns="0" tIns="0" rIns="0" bIns="0" rtlCol="0">
            <a:normAutofit/>
          </a:bodyPr>
          <a:lstStyle>
            <a:lvl1pPr marL="228600" indent="-228600" algn="l" defTabSz="457200" rtl="0" eaLnBrk="1" latinLnBrk="0" hangingPunct="1">
              <a:lnSpc>
                <a:spcPct val="90000"/>
              </a:lnSpc>
              <a:spcBef>
                <a:spcPts val="600"/>
              </a:spcBef>
              <a:spcAft>
                <a:spcPts val="300"/>
              </a:spcAft>
              <a:buFont typeface="Arial"/>
              <a:buChar char="•"/>
              <a:defRPr sz="1800" kern="1200">
                <a:solidFill>
                  <a:schemeClr val="tx1">
                    <a:lumMod val="65000"/>
                    <a:lumOff val="35000"/>
                  </a:schemeClr>
                </a:solidFill>
                <a:latin typeface="+mn-lt"/>
                <a:ea typeface="+mn-ea"/>
                <a:cs typeface="+mn-cs"/>
              </a:defRPr>
            </a:lvl1pPr>
            <a:lvl2pPr marL="548640" indent="-228600" algn="l" defTabSz="457200" rtl="0" eaLnBrk="1" latinLnBrk="0" hangingPunct="1">
              <a:lnSpc>
                <a:spcPct val="90000"/>
              </a:lnSpc>
              <a:spcBef>
                <a:spcPts val="0"/>
              </a:spcBef>
              <a:spcAft>
                <a:spcPts val="300"/>
              </a:spcAft>
              <a:buFont typeface="Arial"/>
              <a:buChar char="–"/>
              <a:defRPr sz="1600" kern="1200">
                <a:solidFill>
                  <a:schemeClr val="tx1">
                    <a:lumMod val="65000"/>
                    <a:lumOff val="35000"/>
                  </a:schemeClr>
                </a:solidFill>
                <a:latin typeface="+mn-lt"/>
                <a:ea typeface="+mn-ea"/>
                <a:cs typeface="+mn-cs"/>
              </a:defRPr>
            </a:lvl2pPr>
            <a:lvl3pPr marL="8229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3pPr>
            <a:lvl4pPr marL="1097280" indent="-22860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4pPr>
            <a:lvl5pPr marL="12801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3733"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698085" y="154987"/>
            <a:ext cx="10304395" cy="975504"/>
          </a:xfrm>
        </p:spPr>
        <p:txBody>
          <a:bodyPr>
            <a:noAutofit/>
          </a:bodyPr>
          <a:lstStyle/>
          <a:p>
            <a:r>
              <a:rPr lang="en-US" b="1" dirty="0">
                <a:latin typeface="+mn-lt"/>
              </a:rPr>
              <a:t>RISK Matrix (9-Block)</a:t>
            </a:r>
          </a:p>
        </p:txBody>
      </p:sp>
      <p:sp>
        <p:nvSpPr>
          <p:cNvPr id="30" name="TextBox 29">
            <a:extLst>
              <a:ext uri="{FF2B5EF4-FFF2-40B4-BE49-F238E27FC236}">
                <a16:creationId xmlns:a16="http://schemas.microsoft.com/office/drawing/2014/main" id="{CC1ED495-ECAE-0647-8AD4-7D7684ECABDA}"/>
              </a:ext>
            </a:extLst>
          </p:cNvPr>
          <p:cNvSpPr txBox="1"/>
          <p:nvPr/>
        </p:nvSpPr>
        <p:spPr>
          <a:xfrm>
            <a:off x="74393" y="3573425"/>
            <a:ext cx="5424288" cy="2554545"/>
          </a:xfrm>
          <a:prstGeom prst="rect">
            <a:avLst/>
          </a:prstGeom>
          <a:noFill/>
        </p:spPr>
        <p:txBody>
          <a:bodyPr wrap="square" rtlCol="0">
            <a:spAutoFit/>
          </a:bodyPr>
          <a:lstStyle/>
          <a:p>
            <a:r>
              <a:rPr lang="en-US" sz="3200" dirty="0"/>
              <a:t>When RISKS can </a:t>
            </a:r>
            <a:r>
              <a:rPr lang="en-US" sz="3200" b="1" u="sng" dirty="0">
                <a:solidFill>
                  <a:srgbClr val="FF0000"/>
                </a:solidFill>
              </a:rPr>
              <a:t>NOT</a:t>
            </a:r>
            <a:r>
              <a:rPr lang="en-US" sz="3200" dirty="0"/>
              <a:t> be </a:t>
            </a:r>
            <a:r>
              <a:rPr lang="en-US" sz="3200" b="1" u="sng" dirty="0"/>
              <a:t>CONTROLLED</a:t>
            </a:r>
            <a:r>
              <a:rPr lang="en-US" sz="3200" dirty="0"/>
              <a:t> within established tolerances, then we </a:t>
            </a:r>
            <a:r>
              <a:rPr lang="en-US" sz="3200" b="1" dirty="0">
                <a:solidFill>
                  <a:srgbClr val="00B0F0"/>
                </a:solidFill>
              </a:rPr>
              <a:t>ELIMINATE</a:t>
            </a:r>
            <a:r>
              <a:rPr lang="en-US" sz="3200" b="1" dirty="0">
                <a:solidFill>
                  <a:srgbClr val="008000"/>
                </a:solidFill>
              </a:rPr>
              <a:t> </a:t>
            </a:r>
            <a:r>
              <a:rPr lang="en-US" sz="3200" dirty="0"/>
              <a:t>or</a:t>
            </a:r>
            <a:r>
              <a:rPr lang="en-US" sz="3200" b="1" dirty="0">
                <a:solidFill>
                  <a:srgbClr val="008000"/>
                </a:solidFill>
              </a:rPr>
              <a:t> SUBSTITUTE</a:t>
            </a:r>
            <a:r>
              <a:rPr lang="en-US" sz="3200" dirty="0"/>
              <a:t> to control the risks at ALL COSTS!</a:t>
            </a:r>
          </a:p>
        </p:txBody>
      </p:sp>
      <p:cxnSp>
        <p:nvCxnSpPr>
          <p:cNvPr id="11" name="Straight Connector 10">
            <a:extLst>
              <a:ext uri="{FF2B5EF4-FFF2-40B4-BE49-F238E27FC236}">
                <a16:creationId xmlns:a16="http://schemas.microsoft.com/office/drawing/2014/main" id="{FA3FC65E-8F33-5146-911E-C2B5BEC3FACE}"/>
              </a:ext>
            </a:extLst>
          </p:cNvPr>
          <p:cNvCxnSpPr/>
          <p:nvPr/>
        </p:nvCxnSpPr>
        <p:spPr>
          <a:xfrm>
            <a:off x="179068" y="1260243"/>
            <a:ext cx="7853043"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EB4CE4E0-429E-884C-8554-4BE53752B029}"/>
              </a:ext>
            </a:extLst>
          </p:cNvPr>
          <p:cNvCxnSpPr/>
          <p:nvPr/>
        </p:nvCxnSpPr>
        <p:spPr>
          <a:xfrm>
            <a:off x="179068" y="2492767"/>
            <a:ext cx="7853043" cy="0"/>
          </a:xfrm>
          <a:prstGeom prst="line">
            <a:avLst/>
          </a:prstGeom>
        </p:spPr>
        <p:style>
          <a:lnRef idx="2">
            <a:schemeClr val="dk1"/>
          </a:lnRef>
          <a:fillRef idx="0">
            <a:schemeClr val="dk1"/>
          </a:fillRef>
          <a:effectRef idx="1">
            <a:schemeClr val="dk1"/>
          </a:effectRef>
          <a:fontRef idx="minor">
            <a:schemeClr val="tx1"/>
          </a:fontRef>
        </p:style>
      </p:cxnSp>
      <p:pic>
        <p:nvPicPr>
          <p:cNvPr id="3" name="Graphic 2" descr="Cement truck with solid fill">
            <a:extLst>
              <a:ext uri="{FF2B5EF4-FFF2-40B4-BE49-F238E27FC236}">
                <a16:creationId xmlns:a16="http://schemas.microsoft.com/office/drawing/2014/main" id="{89D8BDC0-EFC8-6145-8748-6E395FC0F1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4160" y="1387968"/>
            <a:ext cx="857656" cy="1219200"/>
          </a:xfrm>
          <a:prstGeom prst="rect">
            <a:avLst/>
          </a:prstGeom>
        </p:spPr>
      </p:pic>
      <p:pic>
        <p:nvPicPr>
          <p:cNvPr id="12" name="Graphic 11" descr="Cement truck with solid fill">
            <a:extLst>
              <a:ext uri="{FF2B5EF4-FFF2-40B4-BE49-F238E27FC236}">
                <a16:creationId xmlns:a16="http://schemas.microsoft.com/office/drawing/2014/main" id="{126C377A-F22D-8E46-B34C-CA3AB7491B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45953" y="1084059"/>
            <a:ext cx="857656" cy="1219200"/>
          </a:xfrm>
          <a:prstGeom prst="rect">
            <a:avLst/>
          </a:prstGeom>
        </p:spPr>
      </p:pic>
      <p:pic>
        <p:nvPicPr>
          <p:cNvPr id="13" name="Graphic 12" descr="Cement truck with solid fill">
            <a:extLst>
              <a:ext uri="{FF2B5EF4-FFF2-40B4-BE49-F238E27FC236}">
                <a16:creationId xmlns:a16="http://schemas.microsoft.com/office/drawing/2014/main" id="{FE76A2B6-96B7-2744-A58F-C6CB74A06E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3960" y="1487815"/>
            <a:ext cx="857656" cy="1219200"/>
          </a:xfrm>
          <a:prstGeom prst="rect">
            <a:avLst/>
          </a:prstGeom>
        </p:spPr>
      </p:pic>
      <p:cxnSp>
        <p:nvCxnSpPr>
          <p:cNvPr id="5" name="Straight Connector 4">
            <a:extLst>
              <a:ext uri="{FF2B5EF4-FFF2-40B4-BE49-F238E27FC236}">
                <a16:creationId xmlns:a16="http://schemas.microsoft.com/office/drawing/2014/main" id="{64010403-6625-8F40-9625-34B97551F4F8}"/>
              </a:ext>
            </a:extLst>
          </p:cNvPr>
          <p:cNvCxnSpPr/>
          <p:nvPr/>
        </p:nvCxnSpPr>
        <p:spPr>
          <a:xfrm>
            <a:off x="6351949" y="1273567"/>
            <a:ext cx="0" cy="11553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5C6F2AF-5703-BA4A-87A0-E48573795B8E}"/>
              </a:ext>
            </a:extLst>
          </p:cNvPr>
          <p:cNvCxnSpPr/>
          <p:nvPr/>
        </p:nvCxnSpPr>
        <p:spPr>
          <a:xfrm>
            <a:off x="6904972" y="1282623"/>
            <a:ext cx="0" cy="1155339"/>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C1C80D6-8A05-6B42-8971-77918F40BD29}"/>
              </a:ext>
            </a:extLst>
          </p:cNvPr>
          <p:cNvCxnSpPr/>
          <p:nvPr/>
        </p:nvCxnSpPr>
        <p:spPr>
          <a:xfrm>
            <a:off x="6369183" y="1320647"/>
            <a:ext cx="513187" cy="539645"/>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7B3ADBE-1E38-B845-8339-38E3A01A03DF}"/>
              </a:ext>
            </a:extLst>
          </p:cNvPr>
          <p:cNvCxnSpPr/>
          <p:nvPr/>
        </p:nvCxnSpPr>
        <p:spPr>
          <a:xfrm>
            <a:off x="6382413" y="1646738"/>
            <a:ext cx="513187" cy="539645"/>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3DC9E8A5-4166-B247-831F-C39A5D135996}"/>
              </a:ext>
            </a:extLst>
          </p:cNvPr>
          <p:cNvCxnSpPr/>
          <p:nvPr/>
        </p:nvCxnSpPr>
        <p:spPr>
          <a:xfrm>
            <a:off x="6365181" y="1921939"/>
            <a:ext cx="513187" cy="539645"/>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652962B2-A35A-C343-BB6A-C3506E4778F8}"/>
              </a:ext>
            </a:extLst>
          </p:cNvPr>
          <p:cNvCxnSpPr>
            <a:cxnSpLocks/>
          </p:cNvCxnSpPr>
          <p:nvPr/>
        </p:nvCxnSpPr>
        <p:spPr>
          <a:xfrm>
            <a:off x="6548789" y="1259000"/>
            <a:ext cx="329579" cy="331469"/>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02C7B34-B626-B94F-A07C-AD9C9585276D}"/>
              </a:ext>
            </a:extLst>
          </p:cNvPr>
          <p:cNvCxnSpPr>
            <a:cxnSpLocks/>
          </p:cNvCxnSpPr>
          <p:nvPr/>
        </p:nvCxnSpPr>
        <p:spPr>
          <a:xfrm>
            <a:off x="6338576" y="2153704"/>
            <a:ext cx="329579" cy="331469"/>
          </a:xfrm>
          <a:prstGeom prst="line">
            <a:avLst/>
          </a:prstGeom>
        </p:spPr>
        <p:style>
          <a:lnRef idx="2">
            <a:schemeClr val="accent1"/>
          </a:lnRef>
          <a:fillRef idx="0">
            <a:schemeClr val="accent1"/>
          </a:fillRef>
          <a:effectRef idx="1">
            <a:schemeClr val="accent1"/>
          </a:effectRef>
          <a:fontRef idx="minor">
            <a:schemeClr val="tx1"/>
          </a:fontRef>
        </p:style>
      </p:cxnSp>
      <p:pic>
        <p:nvPicPr>
          <p:cNvPr id="27" name="Graphic 26" descr="Traffic light with solid fill">
            <a:extLst>
              <a:ext uri="{FF2B5EF4-FFF2-40B4-BE49-F238E27FC236}">
                <a16:creationId xmlns:a16="http://schemas.microsoft.com/office/drawing/2014/main" id="{0BC08086-D61B-5147-8AB0-44C83A0743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25391" y="1468917"/>
            <a:ext cx="520733" cy="740248"/>
          </a:xfrm>
          <a:prstGeom prst="rect">
            <a:avLst/>
          </a:prstGeom>
        </p:spPr>
      </p:pic>
      <p:pic>
        <p:nvPicPr>
          <p:cNvPr id="29" name="Graphic 28" descr="Police male with solid fill">
            <a:extLst>
              <a:ext uri="{FF2B5EF4-FFF2-40B4-BE49-F238E27FC236}">
                <a16:creationId xmlns:a16="http://schemas.microsoft.com/office/drawing/2014/main" id="{D225AB3F-9F14-0742-ADD3-38EF92B0E7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87618" y="535104"/>
            <a:ext cx="500733" cy="711817"/>
          </a:xfrm>
          <a:prstGeom prst="rect">
            <a:avLst/>
          </a:prstGeom>
        </p:spPr>
      </p:pic>
      <p:pic>
        <p:nvPicPr>
          <p:cNvPr id="32" name="Graphic 31" descr="Walk with solid fill">
            <a:extLst>
              <a:ext uri="{FF2B5EF4-FFF2-40B4-BE49-F238E27FC236}">
                <a16:creationId xmlns:a16="http://schemas.microsoft.com/office/drawing/2014/main" id="{F79D93A6-3D3E-214A-B1B2-B595D0DDF85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48586" y="1735124"/>
            <a:ext cx="289647" cy="411747"/>
          </a:xfrm>
          <a:prstGeom prst="rect">
            <a:avLst/>
          </a:prstGeom>
        </p:spPr>
      </p:pic>
      <p:pic>
        <p:nvPicPr>
          <p:cNvPr id="34" name="Graphic 33" descr="Sign with solid fill">
            <a:extLst>
              <a:ext uri="{FF2B5EF4-FFF2-40B4-BE49-F238E27FC236}">
                <a16:creationId xmlns:a16="http://schemas.microsoft.com/office/drawing/2014/main" id="{7ABDA980-A5B4-3448-BF79-612187CD8B6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97145" y="931902"/>
            <a:ext cx="239499" cy="340460"/>
          </a:xfrm>
          <a:prstGeom prst="rect">
            <a:avLst/>
          </a:prstGeom>
        </p:spPr>
      </p:pic>
      <p:sp>
        <p:nvSpPr>
          <p:cNvPr id="2" name="Donut 1">
            <a:extLst>
              <a:ext uri="{FF2B5EF4-FFF2-40B4-BE49-F238E27FC236}">
                <a16:creationId xmlns:a16="http://schemas.microsoft.com/office/drawing/2014/main" id="{64B0014E-2924-194A-BF10-22E03F5F0327}"/>
              </a:ext>
            </a:extLst>
          </p:cNvPr>
          <p:cNvSpPr/>
          <p:nvPr/>
        </p:nvSpPr>
        <p:spPr bwMode="auto">
          <a:xfrm>
            <a:off x="6191877" y="446050"/>
            <a:ext cx="2372259" cy="2134335"/>
          </a:xfrm>
          <a:prstGeom prst="donut">
            <a:avLst/>
          </a:prstGeom>
          <a:noFill/>
          <a:ln w="50800" cap="flat" cmpd="sng" algn="ctr">
            <a:solidFill>
              <a:srgbClr val="FF0000"/>
            </a:solidFill>
            <a:prstDash val="solid"/>
            <a:round/>
            <a:headEnd type="none" w="med" len="med"/>
            <a:tailEnd type="stealth" w="med" len="med"/>
          </a:ln>
          <a:effectLst/>
        </p:spPr>
        <p:txBody>
          <a:bodyPr vert="horz" wrap="square" lIns="121920" tIns="60960" rIns="121920" bIns="60960" numCol="1" rtlCol="0" anchor="t" anchorCtr="0" compatLnSpc="1">
            <a:prstTxWarp prst="textNoShape">
              <a:avLst/>
            </a:prstTxWarp>
          </a:bodyPr>
          <a:lstStyle/>
          <a:p>
            <a:pPr algn="ctr"/>
            <a:endParaRPr lang="en-US" sz="2400" dirty="0">
              <a:solidFill>
                <a:srgbClr val="000000"/>
              </a:solidFill>
              <a:latin typeface="Arial" charset="0"/>
            </a:endParaRPr>
          </a:p>
        </p:txBody>
      </p:sp>
      <p:cxnSp>
        <p:nvCxnSpPr>
          <p:cNvPr id="15" name="Straight Connector 14">
            <a:extLst>
              <a:ext uri="{FF2B5EF4-FFF2-40B4-BE49-F238E27FC236}">
                <a16:creationId xmlns:a16="http://schemas.microsoft.com/office/drawing/2014/main" id="{D17D59DA-97D4-C24B-BF8B-8ABA8864DA96}"/>
              </a:ext>
            </a:extLst>
          </p:cNvPr>
          <p:cNvCxnSpPr>
            <a:cxnSpLocks/>
            <a:stCxn id="2" idx="1"/>
            <a:endCxn id="2" idx="5"/>
          </p:cNvCxnSpPr>
          <p:nvPr/>
        </p:nvCxnSpPr>
        <p:spPr>
          <a:xfrm>
            <a:off x="6539287" y="758617"/>
            <a:ext cx="1677440" cy="1509201"/>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pic>
        <p:nvPicPr>
          <p:cNvPr id="9220" name="Picture 4" descr="Construction of pedestrian bridge underway in the Florida Keys">
            <a:extLst>
              <a:ext uri="{FF2B5EF4-FFF2-40B4-BE49-F238E27FC236}">
                <a16:creationId xmlns:a16="http://schemas.microsoft.com/office/drawing/2014/main" id="{7058D15B-C090-7C4C-AD31-F5B9B050C8B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50226" y="3573425"/>
            <a:ext cx="6227504" cy="32845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ierarchy of hazard controls - Wikipedia">
            <a:extLst>
              <a:ext uri="{FF2B5EF4-FFF2-40B4-BE49-F238E27FC236}">
                <a16:creationId xmlns:a16="http://schemas.microsoft.com/office/drawing/2014/main" id="{9C38F067-E467-6DD6-F3C7-5B6CB4F6F6E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16276" y="-1676"/>
            <a:ext cx="3370070" cy="3430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45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9220"/>
                                        </p:tgtEl>
                                        <p:attrNameLst>
                                          <p:attrName>style.visibility</p:attrName>
                                        </p:attrNameLst>
                                      </p:cBhvr>
                                      <p:to>
                                        <p:strVal val="visible"/>
                                      </p:to>
                                    </p:set>
                                    <p:animEffect transition="in" filter="blinds(horizontal)">
                                      <p:cBhvr>
                                        <p:cTn id="49" dur="500"/>
                                        <p:tgtEl>
                                          <p:spTgt spid="9220"/>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checkerboard(across)">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564CFF9-A22B-D043-91BE-08FB602CCA67}"/>
              </a:ext>
            </a:extLst>
          </p:cNvPr>
          <p:cNvSpPr txBox="1">
            <a:spLocks/>
          </p:cNvSpPr>
          <p:nvPr/>
        </p:nvSpPr>
        <p:spPr>
          <a:xfrm>
            <a:off x="179069" y="1552238"/>
            <a:ext cx="11893985" cy="4277349"/>
          </a:xfrm>
          <a:prstGeom prst="rect">
            <a:avLst/>
          </a:prstGeom>
        </p:spPr>
        <p:txBody>
          <a:bodyPr vert="horz" lIns="0" tIns="0" rIns="0" bIns="0" rtlCol="0">
            <a:normAutofit/>
          </a:bodyPr>
          <a:lstStyle>
            <a:lvl1pPr marL="228600" indent="-228600" algn="l" defTabSz="457200" rtl="0" eaLnBrk="1" latinLnBrk="0" hangingPunct="1">
              <a:lnSpc>
                <a:spcPct val="90000"/>
              </a:lnSpc>
              <a:spcBef>
                <a:spcPts val="600"/>
              </a:spcBef>
              <a:spcAft>
                <a:spcPts val="300"/>
              </a:spcAft>
              <a:buFont typeface="Arial"/>
              <a:buChar char="•"/>
              <a:defRPr sz="1800" kern="1200">
                <a:solidFill>
                  <a:schemeClr val="tx1">
                    <a:lumMod val="65000"/>
                    <a:lumOff val="35000"/>
                  </a:schemeClr>
                </a:solidFill>
                <a:latin typeface="+mn-lt"/>
                <a:ea typeface="+mn-ea"/>
                <a:cs typeface="+mn-cs"/>
              </a:defRPr>
            </a:lvl1pPr>
            <a:lvl2pPr marL="548640" indent="-228600" algn="l" defTabSz="457200" rtl="0" eaLnBrk="1" latinLnBrk="0" hangingPunct="1">
              <a:lnSpc>
                <a:spcPct val="90000"/>
              </a:lnSpc>
              <a:spcBef>
                <a:spcPts val="0"/>
              </a:spcBef>
              <a:spcAft>
                <a:spcPts val="300"/>
              </a:spcAft>
              <a:buFont typeface="Arial"/>
              <a:buChar char="–"/>
              <a:defRPr sz="1600" kern="1200">
                <a:solidFill>
                  <a:schemeClr val="tx1">
                    <a:lumMod val="65000"/>
                    <a:lumOff val="35000"/>
                  </a:schemeClr>
                </a:solidFill>
                <a:latin typeface="+mn-lt"/>
                <a:ea typeface="+mn-ea"/>
                <a:cs typeface="+mn-cs"/>
              </a:defRPr>
            </a:lvl2pPr>
            <a:lvl3pPr marL="8229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3pPr>
            <a:lvl4pPr marL="1097280" indent="-22860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4pPr>
            <a:lvl5pPr marL="12801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3733"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629480" y="450294"/>
            <a:ext cx="10304395" cy="707433"/>
          </a:xfrm>
        </p:spPr>
        <p:txBody>
          <a:bodyPr>
            <a:noAutofit/>
          </a:bodyPr>
          <a:lstStyle/>
          <a:p>
            <a:r>
              <a:rPr lang="en-US" b="1" dirty="0">
                <a:latin typeface="+mn-lt"/>
              </a:rPr>
              <a:t>RISK IS EVERYWHERE!</a:t>
            </a:r>
          </a:p>
        </p:txBody>
      </p:sp>
      <p:sp>
        <p:nvSpPr>
          <p:cNvPr id="7" name="TextBox 6">
            <a:extLst>
              <a:ext uri="{FF2B5EF4-FFF2-40B4-BE49-F238E27FC236}">
                <a16:creationId xmlns:a16="http://schemas.microsoft.com/office/drawing/2014/main" id="{F05A9920-061A-1542-8747-FD9FA7C83558}"/>
              </a:ext>
            </a:extLst>
          </p:cNvPr>
          <p:cNvSpPr txBox="1"/>
          <p:nvPr/>
        </p:nvSpPr>
        <p:spPr>
          <a:xfrm>
            <a:off x="490149" y="1416975"/>
            <a:ext cx="10583056" cy="954300"/>
          </a:xfrm>
          <a:prstGeom prst="rect">
            <a:avLst/>
          </a:prstGeom>
          <a:noFill/>
        </p:spPr>
        <p:txBody>
          <a:bodyPr wrap="square" rtlCol="0">
            <a:spAutoFit/>
          </a:bodyPr>
          <a:lstStyle/>
          <a:p>
            <a:r>
              <a:rPr lang="en-US" sz="1867" dirty="0"/>
              <a:t>But as we discussed earlier… RISK IS EVERYWHERE!  Even with pedestrian bridges, Design, Construction, Operations, and Maintenance play a VITAL role in our success of controlling the risk of simply crossing a road</a:t>
            </a:r>
          </a:p>
        </p:txBody>
      </p:sp>
      <p:pic>
        <p:nvPicPr>
          <p:cNvPr id="11266" name="Picture 2" descr="DC pedestrian bridge collapses onto highway, injuring several people - CNN">
            <a:extLst>
              <a:ext uri="{FF2B5EF4-FFF2-40B4-BE49-F238E27FC236}">
                <a16:creationId xmlns:a16="http://schemas.microsoft.com/office/drawing/2014/main" id="{CC2A19FB-71AE-3C4F-9980-85390FC482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86"/>
          <a:stretch/>
        </p:blipFill>
        <p:spPr bwMode="auto">
          <a:xfrm>
            <a:off x="43307" y="2612554"/>
            <a:ext cx="4403775" cy="270387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76C1CF9-6A35-4B40-BF9F-9EF939F15F0C}"/>
              </a:ext>
            </a:extLst>
          </p:cNvPr>
          <p:cNvSpPr txBox="1"/>
          <p:nvPr/>
        </p:nvSpPr>
        <p:spPr>
          <a:xfrm>
            <a:off x="-60587" y="5326848"/>
            <a:ext cx="4403775" cy="1221168"/>
          </a:xfrm>
          <a:prstGeom prst="rect">
            <a:avLst/>
          </a:prstGeom>
          <a:noFill/>
        </p:spPr>
        <p:txBody>
          <a:bodyPr wrap="square">
            <a:spAutoFit/>
          </a:bodyPr>
          <a:lstStyle/>
          <a:p>
            <a:r>
              <a:rPr lang="en-US" sz="1467" dirty="0"/>
              <a:t>June 2021 - A pedestrian bridge that likely was struck by at least one vehicle collapsed onto Interstate 295 in Washington, DC, injuring several people and blocking the highway in both directions, officials said Wednesday.</a:t>
            </a:r>
          </a:p>
        </p:txBody>
      </p:sp>
      <p:sp>
        <p:nvSpPr>
          <p:cNvPr id="31" name="TextBox 30">
            <a:extLst>
              <a:ext uri="{FF2B5EF4-FFF2-40B4-BE49-F238E27FC236}">
                <a16:creationId xmlns:a16="http://schemas.microsoft.com/office/drawing/2014/main" id="{CABF2D6B-5C49-B349-9AA7-AE1A6FCBBD69}"/>
              </a:ext>
            </a:extLst>
          </p:cNvPr>
          <p:cNvSpPr txBox="1"/>
          <p:nvPr/>
        </p:nvSpPr>
        <p:spPr>
          <a:xfrm>
            <a:off x="8107451" y="5326848"/>
            <a:ext cx="3899527" cy="954107"/>
          </a:xfrm>
          <a:prstGeom prst="rect">
            <a:avLst/>
          </a:prstGeom>
          <a:noFill/>
        </p:spPr>
        <p:txBody>
          <a:bodyPr wrap="square">
            <a:spAutoFit/>
          </a:bodyPr>
          <a:lstStyle/>
          <a:p>
            <a:r>
              <a:rPr lang="en-US" sz="1400" dirty="0"/>
              <a:t>March 2018 - The N.T.S.B. blamed engineers for a faulty design — and the state for poor oversight — in the collapse of a new pedestrian bridge that killed six.</a:t>
            </a:r>
          </a:p>
        </p:txBody>
      </p:sp>
      <p:pic>
        <p:nvPicPr>
          <p:cNvPr id="11268" name="Picture 4" descr="Emergency personnel responded after a pedestrian bridge collapsed at Florida International University in Miami last year.">
            <a:extLst>
              <a:ext uri="{FF2B5EF4-FFF2-40B4-BE49-F238E27FC236}">
                <a16:creationId xmlns:a16="http://schemas.microsoft.com/office/drawing/2014/main" id="{6D8B6066-5CC7-8843-A835-A9B234AC6C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867" y="2612555"/>
            <a:ext cx="4055813" cy="2703876"/>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Pedestrian bridge collapses across I-94 in Detroit, freeway closed for  bridge removal - mlive.com">
            <a:extLst>
              <a:ext uri="{FF2B5EF4-FFF2-40B4-BE49-F238E27FC236}">
                <a16:creationId xmlns:a16="http://schemas.microsoft.com/office/drawing/2014/main" id="{135586C5-A04F-FC42-ABA4-7EA0D008B9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8724" y="2612554"/>
            <a:ext cx="3582500" cy="2686876"/>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F81BFE0A-B914-B344-BC4B-B060E2A42B18}"/>
              </a:ext>
            </a:extLst>
          </p:cNvPr>
          <p:cNvSpPr txBox="1"/>
          <p:nvPr/>
        </p:nvSpPr>
        <p:spPr>
          <a:xfrm>
            <a:off x="4415641" y="5326848"/>
            <a:ext cx="3152931" cy="1221168"/>
          </a:xfrm>
          <a:prstGeom prst="rect">
            <a:avLst/>
          </a:prstGeom>
          <a:noFill/>
        </p:spPr>
        <p:txBody>
          <a:bodyPr wrap="square">
            <a:spAutoFit/>
          </a:bodyPr>
          <a:lstStyle/>
          <a:p>
            <a:r>
              <a:rPr lang="en-US" sz="1467" dirty="0"/>
              <a:t>March 2020 - A section of the Townsend Pedestrian Bridge in Detroit collapsed early Friday morning across the westbound lanes of I-94 in Detroit.</a:t>
            </a:r>
          </a:p>
        </p:txBody>
      </p:sp>
    </p:spTree>
    <p:extLst>
      <p:ext uri="{BB962C8B-B14F-4D97-AF65-F5344CB8AC3E}">
        <p14:creationId xmlns:p14="http://schemas.microsoft.com/office/powerpoint/2010/main" val="3565791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566333" y="152836"/>
            <a:ext cx="10455189" cy="625842"/>
          </a:xfrm>
        </p:spPr>
        <p:txBody>
          <a:bodyPr>
            <a:noAutofit/>
          </a:bodyPr>
          <a:lstStyle/>
          <a:p>
            <a:r>
              <a:rPr lang="en-US" b="1" dirty="0">
                <a:latin typeface="+mn-lt"/>
              </a:rPr>
              <a:t>Behavioral aspects to controlling risks</a:t>
            </a:r>
          </a:p>
        </p:txBody>
      </p:sp>
      <p:sp>
        <p:nvSpPr>
          <p:cNvPr id="2" name="TextBox 1">
            <a:extLst>
              <a:ext uri="{FF2B5EF4-FFF2-40B4-BE49-F238E27FC236}">
                <a16:creationId xmlns:a16="http://schemas.microsoft.com/office/drawing/2014/main" id="{3C9C1582-5BDF-614E-B14F-E40496721BF2}"/>
              </a:ext>
            </a:extLst>
          </p:cNvPr>
          <p:cNvSpPr txBox="1"/>
          <p:nvPr/>
        </p:nvSpPr>
        <p:spPr>
          <a:xfrm>
            <a:off x="566333" y="888378"/>
            <a:ext cx="7805157" cy="1200329"/>
          </a:xfrm>
          <a:prstGeom prst="rect">
            <a:avLst/>
          </a:prstGeom>
          <a:noFill/>
        </p:spPr>
        <p:txBody>
          <a:bodyPr wrap="square" rtlCol="0">
            <a:spAutoFit/>
          </a:bodyPr>
          <a:lstStyle/>
          <a:p>
            <a:r>
              <a:rPr lang="en-US" sz="2400" dirty="0"/>
              <a:t>NEVER think this is a baseball game… </a:t>
            </a:r>
          </a:p>
          <a:p>
            <a:r>
              <a:rPr lang="en-US" sz="2400" dirty="0"/>
              <a:t>just because we build this $12,000,000 ped-bridge, does not mean everyone will use it!</a:t>
            </a:r>
          </a:p>
        </p:txBody>
      </p:sp>
      <p:pic>
        <p:nvPicPr>
          <p:cNvPr id="14" name="Picture 4" descr="Construction of pedestrian bridge underway in the Florida Keys">
            <a:extLst>
              <a:ext uri="{FF2B5EF4-FFF2-40B4-BE49-F238E27FC236}">
                <a16:creationId xmlns:a16="http://schemas.microsoft.com/office/drawing/2014/main" id="{A1AD871E-1E67-7D47-9835-1E6672BF9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27251"/>
            <a:ext cx="7130373" cy="3760776"/>
          </a:xfrm>
          <a:prstGeom prst="rect">
            <a:avLst/>
          </a:prstGeom>
          <a:noFill/>
          <a:extLst>
            <a:ext uri="{909E8E84-426E-40DD-AFC4-6F175D3DCCD1}">
              <a14:hiddenFill xmlns:a14="http://schemas.microsoft.com/office/drawing/2010/main">
                <a:solidFill>
                  <a:srgbClr val="FFFFFF"/>
                </a:solidFill>
              </a14:hiddenFill>
            </a:ext>
          </a:extLst>
        </p:spPr>
      </p:pic>
      <p:sp>
        <p:nvSpPr>
          <p:cNvPr id="3" name="Right Arrow 2">
            <a:extLst>
              <a:ext uri="{FF2B5EF4-FFF2-40B4-BE49-F238E27FC236}">
                <a16:creationId xmlns:a16="http://schemas.microsoft.com/office/drawing/2014/main" id="{DD6F45DE-2C15-9D4B-A596-B8B14F05B7E4}"/>
              </a:ext>
            </a:extLst>
          </p:cNvPr>
          <p:cNvSpPr/>
          <p:nvPr/>
        </p:nvSpPr>
        <p:spPr bwMode="auto">
          <a:xfrm rot="5400000">
            <a:off x="2097158" y="2599197"/>
            <a:ext cx="1304544" cy="646176"/>
          </a:xfrm>
          <a:prstGeom prst="rightArrow">
            <a:avLst/>
          </a:prstGeom>
          <a:noFill/>
          <a:ln w="73025" cap="flat" cmpd="sng" algn="ctr">
            <a:solidFill>
              <a:srgbClr val="FF0000"/>
            </a:solidFill>
            <a:prstDash val="solid"/>
            <a:round/>
            <a:headEnd type="none" w="med" len="med"/>
            <a:tailEnd type="stealth" w="med" len="med"/>
          </a:ln>
          <a:effectLst/>
        </p:spPr>
        <p:txBody>
          <a:bodyPr vert="horz" wrap="square" lIns="121920" tIns="60960" rIns="121920" bIns="60960" numCol="1" rtlCol="0" anchor="t" anchorCtr="0" compatLnSpc="1">
            <a:prstTxWarp prst="textNoShape">
              <a:avLst/>
            </a:prstTxWarp>
          </a:bodyPr>
          <a:lstStyle/>
          <a:p>
            <a:pPr algn="ctr"/>
            <a:endParaRPr lang="en-US" sz="2400" dirty="0">
              <a:solidFill>
                <a:srgbClr val="000000"/>
              </a:solidFill>
              <a:latin typeface="Arial" charset="0"/>
            </a:endParaRPr>
          </a:p>
        </p:txBody>
      </p:sp>
      <p:pic>
        <p:nvPicPr>
          <p:cNvPr id="1028" name="Picture 4" descr="Field of dreams GIFs - Get the best gif on GIFER">
            <a:extLst>
              <a:ext uri="{FF2B5EF4-FFF2-40B4-BE49-F238E27FC236}">
                <a16:creationId xmlns:a16="http://schemas.microsoft.com/office/drawing/2014/main" id="{A8E1FE63-4597-6C40-983D-045D7269A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3092" y="1156673"/>
            <a:ext cx="2968908" cy="22266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asons Why Lagosians Hate Using The Pedestrian Bridges – AutoReportNG">
            <a:extLst>
              <a:ext uri="{FF2B5EF4-FFF2-40B4-BE49-F238E27FC236}">
                <a16:creationId xmlns:a16="http://schemas.microsoft.com/office/drawing/2014/main" id="{1E57DC2F-C806-E846-BD23-535667AA19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9271" y="3279228"/>
            <a:ext cx="6392730" cy="3608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94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CB7DCF-8B4C-B075-E627-A57B412B6B76}"/>
              </a:ext>
            </a:extLst>
          </p:cNvPr>
          <p:cNvSpPr>
            <a:spLocks noGrp="1"/>
          </p:cNvSpPr>
          <p:nvPr>
            <p:ph type="title"/>
          </p:nvPr>
        </p:nvSpPr>
        <p:spPr>
          <a:xfrm>
            <a:off x="793662" y="386930"/>
            <a:ext cx="10066122" cy="979415"/>
          </a:xfrm>
        </p:spPr>
        <p:txBody>
          <a:bodyPr vert="horz" lIns="91440" tIns="45720" rIns="91440" bIns="45720" rtlCol="0" anchor="b">
            <a:normAutofit/>
          </a:bodyPr>
          <a:lstStyle/>
          <a:p>
            <a:r>
              <a:rPr lang="en-US" sz="4800" b="1" kern="1200" dirty="0">
                <a:solidFill>
                  <a:schemeClr val="tx1"/>
                </a:solidFill>
                <a:latin typeface="+mn-lt"/>
                <a:ea typeface="+mj-ea"/>
                <a:cs typeface="+mj-cs"/>
              </a:rPr>
              <a:t>What is a Risk Matrix?</a:t>
            </a:r>
          </a:p>
        </p:txBody>
      </p:sp>
      <p:sp>
        <p:nvSpPr>
          <p:cNvPr id="14" name="Rectangle 1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DD00C5C-B8E8-5703-323C-72DA5DECAC28}"/>
              </a:ext>
            </a:extLst>
          </p:cNvPr>
          <p:cNvSpPr txBox="1"/>
          <p:nvPr/>
        </p:nvSpPr>
        <p:spPr>
          <a:xfrm>
            <a:off x="383758" y="2525937"/>
            <a:ext cx="4530898" cy="3639450"/>
          </a:xfrm>
          <a:prstGeom prst="rect">
            <a:avLst/>
          </a:prstGeom>
        </p:spPr>
        <p:txBody>
          <a:bodyPr vert="horz" lIns="91440" tIns="45720" rIns="91440" bIns="45720" rtlCol="0" anchor="ctr">
            <a:normAutofit/>
          </a:bodyPr>
          <a:lstStyle/>
          <a:p>
            <a:pPr>
              <a:lnSpc>
                <a:spcPct val="90000"/>
              </a:lnSpc>
              <a:spcAft>
                <a:spcPts val="600"/>
              </a:spcAft>
            </a:pPr>
            <a:r>
              <a:rPr lang="en-US" sz="2800" dirty="0"/>
              <a:t>A </a:t>
            </a:r>
            <a:r>
              <a:rPr lang="en-US" sz="2800" b="1" dirty="0"/>
              <a:t>RISK MATRIX </a:t>
            </a:r>
            <a:r>
              <a:rPr lang="en-US" sz="2800" dirty="0"/>
              <a:t>is a matrix that is used during risk assessment to define the level of risk by considering the category of </a:t>
            </a:r>
            <a:r>
              <a:rPr lang="en-US" sz="2800" b="1" dirty="0"/>
              <a:t>LIKELIHOOD</a:t>
            </a:r>
            <a:r>
              <a:rPr lang="en-US" sz="2800" dirty="0"/>
              <a:t> against the category of consequence </a:t>
            </a:r>
            <a:r>
              <a:rPr lang="en-US" sz="2800" b="1" dirty="0"/>
              <a:t>SEVERITY.</a:t>
            </a:r>
          </a:p>
        </p:txBody>
      </p:sp>
      <p:pic>
        <p:nvPicPr>
          <p:cNvPr id="5" name="Picture 4" descr="Table, calendar&#10;&#10;Description automatically generated">
            <a:extLst>
              <a:ext uri="{FF2B5EF4-FFF2-40B4-BE49-F238E27FC236}">
                <a16:creationId xmlns:a16="http://schemas.microsoft.com/office/drawing/2014/main" id="{DB1041C1-85D8-2C7F-225C-436E8B1EB705}"/>
              </a:ext>
            </a:extLst>
          </p:cNvPr>
          <p:cNvPicPr>
            <a:picLocks noChangeAspect="1"/>
          </p:cNvPicPr>
          <p:nvPr/>
        </p:nvPicPr>
        <p:blipFill>
          <a:blip r:embed="rId2"/>
          <a:stretch>
            <a:fillRect/>
          </a:stretch>
        </p:blipFill>
        <p:spPr>
          <a:xfrm>
            <a:off x="4586686" y="2203078"/>
            <a:ext cx="6739725" cy="4267991"/>
          </a:xfrm>
          <a:prstGeom prst="rect">
            <a:avLst/>
          </a:prstGeom>
        </p:spPr>
      </p:pic>
      <p:sp>
        <p:nvSpPr>
          <p:cNvPr id="18" name="Rectangle 17">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4712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3CE6FE-BAB8-34E2-F3C4-E63BE3DC271F}"/>
              </a:ext>
            </a:extLst>
          </p:cNvPr>
          <p:cNvSpPr>
            <a:spLocks noGrp="1"/>
          </p:cNvSpPr>
          <p:nvPr>
            <p:ph type="title"/>
          </p:nvPr>
        </p:nvSpPr>
        <p:spPr>
          <a:xfrm>
            <a:off x="836676" y="408536"/>
            <a:ext cx="10515600" cy="858235"/>
          </a:xfrm>
        </p:spPr>
        <p:txBody>
          <a:bodyPr>
            <a:normAutofit/>
          </a:bodyPr>
          <a:lstStyle/>
          <a:p>
            <a:pPr algn="ctr"/>
            <a:r>
              <a:rPr lang="en-US" b="1" dirty="0">
                <a:latin typeface="+mn-lt"/>
              </a:rPr>
              <a:t>Why use a Risk Matrix?</a:t>
            </a:r>
          </a:p>
        </p:txBody>
      </p:sp>
      <p:graphicFrame>
        <p:nvGraphicFramePr>
          <p:cNvPr id="5" name="Content Placeholder 2">
            <a:extLst>
              <a:ext uri="{FF2B5EF4-FFF2-40B4-BE49-F238E27FC236}">
                <a16:creationId xmlns:a16="http://schemas.microsoft.com/office/drawing/2014/main" id="{6015FECC-0CFB-E0CA-37A1-6B258FC4FDFA}"/>
              </a:ext>
            </a:extLst>
          </p:cNvPr>
          <p:cNvGraphicFramePr>
            <a:graphicFrameLocks noGrp="1"/>
          </p:cNvGraphicFramePr>
          <p:nvPr>
            <p:ph idx="1"/>
            <p:extLst>
              <p:ext uri="{D42A27DB-BD31-4B8C-83A1-F6EECF244321}">
                <p14:modId xmlns:p14="http://schemas.microsoft.com/office/powerpoint/2010/main" val="802496726"/>
              </p:ext>
            </p:extLst>
          </p:nvPr>
        </p:nvGraphicFramePr>
        <p:xfrm>
          <a:off x="521937" y="1354905"/>
          <a:ext cx="11145077" cy="520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693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F66CE-27A2-E57E-4ECF-FB8D081A70D5}"/>
              </a:ext>
            </a:extLst>
          </p:cNvPr>
          <p:cNvSpPr>
            <a:spLocks noGrp="1"/>
          </p:cNvSpPr>
          <p:nvPr>
            <p:ph type="title"/>
          </p:nvPr>
        </p:nvSpPr>
        <p:spPr>
          <a:xfrm>
            <a:off x="838200" y="459863"/>
            <a:ext cx="10515600" cy="1004594"/>
          </a:xfrm>
        </p:spPr>
        <p:txBody>
          <a:bodyPr>
            <a:normAutofit/>
          </a:bodyPr>
          <a:lstStyle/>
          <a:p>
            <a:pPr algn="ctr"/>
            <a:r>
              <a:rPr lang="en-US" sz="6000" b="1" dirty="0">
                <a:solidFill>
                  <a:srgbClr val="0432FF"/>
                </a:solidFill>
                <a:latin typeface="+mn-lt"/>
              </a:rPr>
              <a:t>Likelihood</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A420DAE-B48D-0297-D5F1-D743BCB6F923}"/>
              </a:ext>
            </a:extLst>
          </p:cNvPr>
          <p:cNvGraphicFramePr>
            <a:graphicFrameLocks noGrp="1"/>
          </p:cNvGraphicFramePr>
          <p:nvPr>
            <p:ph idx="1"/>
            <p:extLst>
              <p:ext uri="{D42A27DB-BD31-4B8C-83A1-F6EECF244321}">
                <p14:modId xmlns:p14="http://schemas.microsoft.com/office/powerpoint/2010/main" val="3144884168"/>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1845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F66CE-27A2-E57E-4ECF-FB8D081A70D5}"/>
              </a:ext>
            </a:extLst>
          </p:cNvPr>
          <p:cNvSpPr>
            <a:spLocks noGrp="1"/>
          </p:cNvSpPr>
          <p:nvPr>
            <p:ph type="title"/>
          </p:nvPr>
        </p:nvSpPr>
        <p:spPr>
          <a:xfrm>
            <a:off x="838200" y="459863"/>
            <a:ext cx="10515600" cy="1004594"/>
          </a:xfrm>
        </p:spPr>
        <p:txBody>
          <a:bodyPr>
            <a:normAutofit/>
          </a:bodyPr>
          <a:lstStyle/>
          <a:p>
            <a:pPr algn="ctr"/>
            <a:r>
              <a:rPr lang="en-US" sz="6000" b="1" dirty="0">
                <a:solidFill>
                  <a:schemeClr val="bg1"/>
                </a:solidFill>
                <a:latin typeface="+mn-lt"/>
              </a:rPr>
              <a:t>Severity</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A420DAE-B48D-0297-D5F1-D743BCB6F923}"/>
              </a:ext>
            </a:extLst>
          </p:cNvPr>
          <p:cNvGraphicFramePr>
            <a:graphicFrameLocks noGrp="1"/>
          </p:cNvGraphicFramePr>
          <p:nvPr>
            <p:ph idx="1"/>
            <p:extLst>
              <p:ext uri="{D42A27DB-BD31-4B8C-83A1-F6EECF244321}">
                <p14:modId xmlns:p14="http://schemas.microsoft.com/office/powerpoint/2010/main" val="3281989793"/>
              </p:ext>
            </p:extLst>
          </p:nvPr>
        </p:nvGraphicFramePr>
        <p:xfrm>
          <a:off x="838200" y="1587970"/>
          <a:ext cx="10515600" cy="4768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11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 calendar&#10;&#10;Description automatically generated">
            <a:extLst>
              <a:ext uri="{FF2B5EF4-FFF2-40B4-BE49-F238E27FC236}">
                <a16:creationId xmlns:a16="http://schemas.microsoft.com/office/drawing/2014/main" id="{6AE5A130-CCE1-9ACC-FF0C-3FF0DA89A6CA}"/>
              </a:ext>
            </a:extLst>
          </p:cNvPr>
          <p:cNvPicPr>
            <a:picLocks noChangeAspect="1"/>
          </p:cNvPicPr>
          <p:nvPr/>
        </p:nvPicPr>
        <p:blipFill>
          <a:blip r:embed="rId2"/>
          <a:stretch>
            <a:fillRect/>
          </a:stretch>
        </p:blipFill>
        <p:spPr>
          <a:xfrm>
            <a:off x="390304" y="315092"/>
            <a:ext cx="11324618" cy="6119584"/>
          </a:xfrm>
          <a:prstGeom prst="rect">
            <a:avLst/>
          </a:prstGeom>
        </p:spPr>
      </p:pic>
    </p:spTree>
    <p:extLst>
      <p:ext uri="{BB962C8B-B14F-4D97-AF65-F5344CB8AC3E}">
        <p14:creationId xmlns:p14="http://schemas.microsoft.com/office/powerpoint/2010/main" val="3315628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564CFF9-A22B-D043-91BE-08FB602CCA67}"/>
              </a:ext>
            </a:extLst>
          </p:cNvPr>
          <p:cNvSpPr txBox="1">
            <a:spLocks/>
          </p:cNvSpPr>
          <p:nvPr/>
        </p:nvSpPr>
        <p:spPr>
          <a:xfrm>
            <a:off x="179069" y="1402338"/>
            <a:ext cx="11893985" cy="4277349"/>
          </a:xfrm>
          <a:prstGeom prst="rect">
            <a:avLst/>
          </a:prstGeom>
        </p:spPr>
        <p:txBody>
          <a:bodyPr vert="horz" lIns="0" tIns="0" rIns="0" bIns="0" rtlCol="0">
            <a:normAutofit/>
          </a:bodyPr>
          <a:lstStyle>
            <a:lvl1pPr marL="228600" indent="-228600" algn="l" defTabSz="457200" rtl="0" eaLnBrk="1" latinLnBrk="0" hangingPunct="1">
              <a:lnSpc>
                <a:spcPct val="90000"/>
              </a:lnSpc>
              <a:spcBef>
                <a:spcPts val="600"/>
              </a:spcBef>
              <a:spcAft>
                <a:spcPts val="300"/>
              </a:spcAft>
              <a:buFont typeface="Arial"/>
              <a:buChar char="•"/>
              <a:defRPr sz="1800" kern="1200">
                <a:solidFill>
                  <a:schemeClr val="tx1">
                    <a:lumMod val="65000"/>
                    <a:lumOff val="35000"/>
                  </a:schemeClr>
                </a:solidFill>
                <a:latin typeface="+mn-lt"/>
                <a:ea typeface="+mn-ea"/>
                <a:cs typeface="+mn-cs"/>
              </a:defRPr>
            </a:lvl1pPr>
            <a:lvl2pPr marL="548640" indent="-228600" algn="l" defTabSz="457200" rtl="0" eaLnBrk="1" latinLnBrk="0" hangingPunct="1">
              <a:lnSpc>
                <a:spcPct val="90000"/>
              </a:lnSpc>
              <a:spcBef>
                <a:spcPts val="0"/>
              </a:spcBef>
              <a:spcAft>
                <a:spcPts val="300"/>
              </a:spcAft>
              <a:buFont typeface="Arial"/>
              <a:buChar char="–"/>
              <a:defRPr sz="1600" kern="1200">
                <a:solidFill>
                  <a:schemeClr val="tx1">
                    <a:lumMod val="65000"/>
                    <a:lumOff val="35000"/>
                  </a:schemeClr>
                </a:solidFill>
                <a:latin typeface="+mn-lt"/>
                <a:ea typeface="+mn-ea"/>
                <a:cs typeface="+mn-cs"/>
              </a:defRPr>
            </a:lvl2pPr>
            <a:lvl3pPr marL="8229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3pPr>
            <a:lvl4pPr marL="1097280" indent="-22860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4pPr>
            <a:lvl5pPr marL="12801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3733"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583028" y="164408"/>
            <a:ext cx="10304395" cy="975504"/>
          </a:xfrm>
        </p:spPr>
        <p:txBody>
          <a:bodyPr>
            <a:noAutofit/>
          </a:bodyPr>
          <a:lstStyle/>
          <a:p>
            <a:r>
              <a:rPr lang="en-US" b="1" dirty="0">
                <a:latin typeface="+mn-lt"/>
              </a:rPr>
              <a:t>RISK Matrix (9-Block)</a:t>
            </a:r>
          </a:p>
        </p:txBody>
      </p:sp>
      <p:sp>
        <p:nvSpPr>
          <p:cNvPr id="7" name="TextBox 6">
            <a:extLst>
              <a:ext uri="{FF2B5EF4-FFF2-40B4-BE49-F238E27FC236}">
                <a16:creationId xmlns:a16="http://schemas.microsoft.com/office/drawing/2014/main" id="{F05A9920-061A-1542-8747-FD9FA7C83558}"/>
              </a:ext>
            </a:extLst>
          </p:cNvPr>
          <p:cNvSpPr txBox="1"/>
          <p:nvPr/>
        </p:nvSpPr>
        <p:spPr>
          <a:xfrm>
            <a:off x="118946" y="1832028"/>
            <a:ext cx="10183319" cy="502766"/>
          </a:xfrm>
          <a:prstGeom prst="rect">
            <a:avLst/>
          </a:prstGeom>
          <a:noFill/>
        </p:spPr>
        <p:txBody>
          <a:bodyPr wrap="square" rtlCol="0">
            <a:spAutoFit/>
          </a:bodyPr>
          <a:lstStyle/>
          <a:p>
            <a:r>
              <a:rPr lang="en-US" sz="2400" dirty="0"/>
              <a:t>Scenario #1 – </a:t>
            </a:r>
            <a:r>
              <a:rPr lang="en-US" sz="2667" b="1" dirty="0">
                <a:solidFill>
                  <a:srgbClr val="008000"/>
                </a:solidFill>
              </a:rPr>
              <a:t>LOW</a:t>
            </a:r>
            <a:r>
              <a:rPr lang="en-US" sz="2400" dirty="0"/>
              <a:t> </a:t>
            </a:r>
            <a:r>
              <a:rPr lang="en-US" sz="2400" dirty="0">
                <a:solidFill>
                  <a:srgbClr val="0432FF"/>
                </a:solidFill>
              </a:rPr>
              <a:t>Likelihood</a:t>
            </a:r>
            <a:r>
              <a:rPr lang="en-US" sz="2400" dirty="0"/>
              <a:t> and </a:t>
            </a:r>
            <a:r>
              <a:rPr lang="en-US" sz="2667" b="1" dirty="0">
                <a:solidFill>
                  <a:srgbClr val="008000"/>
                </a:solidFill>
              </a:rPr>
              <a:t>LOW</a:t>
            </a:r>
            <a:r>
              <a:rPr lang="en-US" sz="2400" dirty="0"/>
              <a:t> </a:t>
            </a:r>
            <a:r>
              <a:rPr lang="en-US" sz="2400" dirty="0">
                <a:solidFill>
                  <a:srgbClr val="FF0000"/>
                </a:solidFill>
              </a:rPr>
              <a:t>Severity</a:t>
            </a:r>
            <a:r>
              <a:rPr lang="en-US" sz="2400" dirty="0"/>
              <a:t> = </a:t>
            </a:r>
            <a:r>
              <a:rPr lang="en-US" sz="2667" b="1" dirty="0">
                <a:solidFill>
                  <a:srgbClr val="008000"/>
                </a:solidFill>
              </a:rPr>
              <a:t>LOW</a:t>
            </a:r>
            <a:r>
              <a:rPr lang="en-US" sz="2400" dirty="0"/>
              <a:t> RISK</a:t>
            </a:r>
          </a:p>
        </p:txBody>
      </p:sp>
      <p:cxnSp>
        <p:nvCxnSpPr>
          <p:cNvPr id="11" name="Straight Connector 10">
            <a:extLst>
              <a:ext uri="{FF2B5EF4-FFF2-40B4-BE49-F238E27FC236}">
                <a16:creationId xmlns:a16="http://schemas.microsoft.com/office/drawing/2014/main" id="{FA3FC65E-8F33-5146-911E-C2B5BEC3FACE}"/>
              </a:ext>
            </a:extLst>
          </p:cNvPr>
          <p:cNvCxnSpPr/>
          <p:nvPr/>
        </p:nvCxnSpPr>
        <p:spPr>
          <a:xfrm>
            <a:off x="179069" y="2368177"/>
            <a:ext cx="11163489"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EB4CE4E0-429E-884C-8554-4BE53752B029}"/>
              </a:ext>
            </a:extLst>
          </p:cNvPr>
          <p:cNvCxnSpPr/>
          <p:nvPr/>
        </p:nvCxnSpPr>
        <p:spPr>
          <a:xfrm>
            <a:off x="179069" y="3600701"/>
            <a:ext cx="11163489" cy="0"/>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7AA107A9-EF3A-C740-BA54-E9EA1067387C}"/>
              </a:ext>
            </a:extLst>
          </p:cNvPr>
          <p:cNvSpPr txBox="1"/>
          <p:nvPr/>
        </p:nvSpPr>
        <p:spPr>
          <a:xfrm>
            <a:off x="483565" y="1225624"/>
            <a:ext cx="3597640" cy="502766"/>
          </a:xfrm>
          <a:prstGeom prst="rect">
            <a:avLst/>
          </a:prstGeom>
          <a:noFill/>
        </p:spPr>
        <p:txBody>
          <a:bodyPr wrap="square" rtlCol="0">
            <a:spAutoFit/>
          </a:bodyPr>
          <a:lstStyle/>
          <a:p>
            <a:r>
              <a:rPr lang="en-US" sz="2667" b="1" dirty="0"/>
              <a:t>Crossing the Road</a:t>
            </a:r>
          </a:p>
        </p:txBody>
      </p:sp>
      <p:pic>
        <p:nvPicPr>
          <p:cNvPr id="19" name="Graphic 18" descr="Cycling with solid fill">
            <a:extLst>
              <a:ext uri="{FF2B5EF4-FFF2-40B4-BE49-F238E27FC236}">
                <a16:creationId xmlns:a16="http://schemas.microsoft.com/office/drawing/2014/main" id="{A05BC8DE-82FD-FA49-827C-AF3894ECFA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731" y="2399406"/>
            <a:ext cx="1219200" cy="1219200"/>
          </a:xfrm>
          <a:prstGeom prst="rect">
            <a:avLst/>
          </a:prstGeom>
        </p:spPr>
      </p:pic>
      <p:pic>
        <p:nvPicPr>
          <p:cNvPr id="23" name="Graphic 22" descr="Walk with solid fill">
            <a:extLst>
              <a:ext uri="{FF2B5EF4-FFF2-40B4-BE49-F238E27FC236}">
                <a16:creationId xmlns:a16="http://schemas.microsoft.com/office/drawing/2014/main" id="{8D27F311-5AF9-3F44-9A04-D5A22F4738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30325" y="2488339"/>
            <a:ext cx="1041335" cy="1041335"/>
          </a:xfrm>
          <a:prstGeom prst="rect">
            <a:avLst/>
          </a:prstGeom>
        </p:spPr>
      </p:pic>
      <p:sp>
        <p:nvSpPr>
          <p:cNvPr id="29" name="TextBox 28">
            <a:extLst>
              <a:ext uri="{FF2B5EF4-FFF2-40B4-BE49-F238E27FC236}">
                <a16:creationId xmlns:a16="http://schemas.microsoft.com/office/drawing/2014/main" id="{60436999-8390-4D4A-AB79-DEE549697A4A}"/>
              </a:ext>
            </a:extLst>
          </p:cNvPr>
          <p:cNvSpPr txBox="1"/>
          <p:nvPr/>
        </p:nvSpPr>
        <p:spPr>
          <a:xfrm>
            <a:off x="1628930" y="2559512"/>
            <a:ext cx="3407765" cy="830997"/>
          </a:xfrm>
          <a:prstGeom prst="rect">
            <a:avLst/>
          </a:prstGeom>
          <a:noFill/>
        </p:spPr>
        <p:txBody>
          <a:bodyPr wrap="square" rtlCol="0">
            <a:spAutoFit/>
          </a:bodyPr>
          <a:lstStyle/>
          <a:p>
            <a:r>
              <a:rPr lang="en-US" sz="1600" dirty="0"/>
              <a:t>One bike rider traveling at 10 mph passes by every 10 minutes – </a:t>
            </a:r>
            <a:r>
              <a:rPr lang="en-US" sz="1600" b="1" dirty="0">
                <a:solidFill>
                  <a:srgbClr val="008000"/>
                </a:solidFill>
              </a:rPr>
              <a:t>LOW LIKELIHOOD</a:t>
            </a:r>
            <a:r>
              <a:rPr lang="en-US" sz="1600" dirty="0"/>
              <a:t> of an incident</a:t>
            </a:r>
          </a:p>
        </p:txBody>
      </p:sp>
      <p:sp>
        <p:nvSpPr>
          <p:cNvPr id="30" name="TextBox 29">
            <a:extLst>
              <a:ext uri="{FF2B5EF4-FFF2-40B4-BE49-F238E27FC236}">
                <a16:creationId xmlns:a16="http://schemas.microsoft.com/office/drawing/2014/main" id="{953CC36C-160D-4248-AE11-F71CBFC97426}"/>
              </a:ext>
            </a:extLst>
          </p:cNvPr>
          <p:cNvSpPr txBox="1"/>
          <p:nvPr/>
        </p:nvSpPr>
        <p:spPr>
          <a:xfrm>
            <a:off x="7167732" y="2544986"/>
            <a:ext cx="3611653" cy="830997"/>
          </a:xfrm>
          <a:prstGeom prst="rect">
            <a:avLst/>
          </a:prstGeom>
          <a:noFill/>
        </p:spPr>
        <p:txBody>
          <a:bodyPr wrap="square" rtlCol="0">
            <a:spAutoFit/>
          </a:bodyPr>
          <a:lstStyle/>
          <a:p>
            <a:r>
              <a:rPr lang="en-US" sz="1600" dirty="0"/>
              <a:t>Injury from a collision with bike traveling 10 mph would be – </a:t>
            </a:r>
            <a:r>
              <a:rPr lang="en-US" sz="1600" b="1" dirty="0">
                <a:solidFill>
                  <a:srgbClr val="008000"/>
                </a:solidFill>
              </a:rPr>
              <a:t>LOW </a:t>
            </a:r>
            <a:r>
              <a:rPr lang="en-US" sz="1600" b="1" dirty="0">
                <a:solidFill>
                  <a:srgbClr val="FF0000"/>
                </a:solidFill>
              </a:rPr>
              <a:t>SEVERITY</a:t>
            </a:r>
            <a:r>
              <a:rPr lang="en-US" sz="1600" dirty="0"/>
              <a:t> (comparable to truck)</a:t>
            </a:r>
          </a:p>
        </p:txBody>
      </p:sp>
      <p:pic>
        <p:nvPicPr>
          <p:cNvPr id="3" name="Picture 2" descr="Table, calendar&#10;&#10;Description automatically generated">
            <a:extLst>
              <a:ext uri="{FF2B5EF4-FFF2-40B4-BE49-F238E27FC236}">
                <a16:creationId xmlns:a16="http://schemas.microsoft.com/office/drawing/2014/main" id="{A19A21A5-085C-6B4D-ACD2-A1F9F79769F0}"/>
              </a:ext>
            </a:extLst>
          </p:cNvPr>
          <p:cNvPicPr>
            <a:picLocks noChangeAspect="1"/>
          </p:cNvPicPr>
          <p:nvPr/>
        </p:nvPicPr>
        <p:blipFill>
          <a:blip r:embed="rId6"/>
          <a:stretch>
            <a:fillRect/>
          </a:stretch>
        </p:blipFill>
        <p:spPr>
          <a:xfrm>
            <a:off x="6215271" y="3628302"/>
            <a:ext cx="5976730" cy="3229698"/>
          </a:xfrm>
          <a:prstGeom prst="rect">
            <a:avLst/>
          </a:prstGeom>
        </p:spPr>
      </p:pic>
      <p:sp>
        <p:nvSpPr>
          <p:cNvPr id="17" name="Oval 16">
            <a:extLst>
              <a:ext uri="{FF2B5EF4-FFF2-40B4-BE49-F238E27FC236}">
                <a16:creationId xmlns:a16="http://schemas.microsoft.com/office/drawing/2014/main" id="{05FAB52B-AD32-AB4A-B315-F75670AD0E22}"/>
              </a:ext>
            </a:extLst>
          </p:cNvPr>
          <p:cNvSpPr/>
          <p:nvPr/>
        </p:nvSpPr>
        <p:spPr bwMode="auto">
          <a:xfrm>
            <a:off x="8378748" y="5401315"/>
            <a:ext cx="824888" cy="207015"/>
          </a:xfrm>
          <a:prstGeom prst="ellipse">
            <a:avLst/>
          </a:prstGeom>
          <a:noFill/>
          <a:ln w="38100" cap="flat" cmpd="sng" algn="ctr">
            <a:solidFill>
              <a:schemeClr val="bg1"/>
            </a:solidFill>
            <a:prstDash val="solid"/>
            <a:round/>
            <a:headEnd type="none" w="med" len="med"/>
            <a:tailEnd type="stealth" w="med" len="med"/>
          </a:ln>
          <a:effectLst/>
        </p:spPr>
        <p:txBody>
          <a:bodyPr vert="horz" wrap="square" lIns="121920" tIns="60960" rIns="121920" bIns="60960" numCol="1" rtlCol="0" anchor="t" anchorCtr="0" compatLnSpc="1">
            <a:prstTxWarp prst="textNoShape">
              <a:avLst/>
            </a:prstTxWarp>
          </a:bodyPr>
          <a:lstStyle/>
          <a:p>
            <a:pPr algn="ctr"/>
            <a:endParaRPr lang="en-US" sz="2400" dirty="0">
              <a:solidFill>
                <a:srgbClr val="000000"/>
              </a:solidFill>
              <a:latin typeface="Arial" charset="0"/>
            </a:endParaRPr>
          </a:p>
        </p:txBody>
      </p:sp>
    </p:spTree>
    <p:extLst>
      <p:ext uri="{BB962C8B-B14F-4D97-AF65-F5344CB8AC3E}">
        <p14:creationId xmlns:p14="http://schemas.microsoft.com/office/powerpoint/2010/main" val="200804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564CFF9-A22B-D043-91BE-08FB602CCA67}"/>
              </a:ext>
            </a:extLst>
          </p:cNvPr>
          <p:cNvSpPr txBox="1">
            <a:spLocks/>
          </p:cNvSpPr>
          <p:nvPr/>
        </p:nvSpPr>
        <p:spPr>
          <a:xfrm>
            <a:off x="179069" y="1402338"/>
            <a:ext cx="11893985" cy="4277349"/>
          </a:xfrm>
          <a:prstGeom prst="rect">
            <a:avLst/>
          </a:prstGeom>
        </p:spPr>
        <p:txBody>
          <a:bodyPr vert="horz" lIns="0" tIns="0" rIns="0" bIns="0" rtlCol="0">
            <a:normAutofit/>
          </a:bodyPr>
          <a:lstStyle>
            <a:lvl1pPr marL="228600" indent="-228600" algn="l" defTabSz="457200" rtl="0" eaLnBrk="1" latinLnBrk="0" hangingPunct="1">
              <a:lnSpc>
                <a:spcPct val="90000"/>
              </a:lnSpc>
              <a:spcBef>
                <a:spcPts val="600"/>
              </a:spcBef>
              <a:spcAft>
                <a:spcPts val="300"/>
              </a:spcAft>
              <a:buFont typeface="Arial"/>
              <a:buChar char="•"/>
              <a:defRPr sz="1800" kern="1200">
                <a:solidFill>
                  <a:schemeClr val="tx1">
                    <a:lumMod val="65000"/>
                    <a:lumOff val="35000"/>
                  </a:schemeClr>
                </a:solidFill>
                <a:latin typeface="+mn-lt"/>
                <a:ea typeface="+mn-ea"/>
                <a:cs typeface="+mn-cs"/>
              </a:defRPr>
            </a:lvl1pPr>
            <a:lvl2pPr marL="548640" indent="-228600" algn="l" defTabSz="457200" rtl="0" eaLnBrk="1" latinLnBrk="0" hangingPunct="1">
              <a:lnSpc>
                <a:spcPct val="90000"/>
              </a:lnSpc>
              <a:spcBef>
                <a:spcPts val="0"/>
              </a:spcBef>
              <a:spcAft>
                <a:spcPts val="300"/>
              </a:spcAft>
              <a:buFont typeface="Arial"/>
              <a:buChar char="–"/>
              <a:defRPr sz="1600" kern="1200">
                <a:solidFill>
                  <a:schemeClr val="tx1">
                    <a:lumMod val="65000"/>
                    <a:lumOff val="35000"/>
                  </a:schemeClr>
                </a:solidFill>
                <a:latin typeface="+mn-lt"/>
                <a:ea typeface="+mn-ea"/>
                <a:cs typeface="+mn-cs"/>
              </a:defRPr>
            </a:lvl2pPr>
            <a:lvl3pPr marL="8229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3pPr>
            <a:lvl4pPr marL="1097280" indent="-22860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4pPr>
            <a:lvl5pPr marL="1280160" indent="-182880" algn="l" defTabSz="457200" rtl="0" eaLnBrk="1" latinLnBrk="0" hangingPunct="1">
              <a:lnSpc>
                <a:spcPct val="90000"/>
              </a:lnSpc>
              <a:spcBef>
                <a:spcPts val="0"/>
              </a:spcBef>
              <a:spcAft>
                <a:spcPts val="300"/>
              </a:spcAft>
              <a:buFont typeface="Arial"/>
              <a:buChar char="»"/>
              <a:defRPr sz="14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3733" dirty="0">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608615" y="173451"/>
            <a:ext cx="10304395" cy="975504"/>
          </a:xfrm>
        </p:spPr>
        <p:txBody>
          <a:bodyPr>
            <a:noAutofit/>
          </a:bodyPr>
          <a:lstStyle/>
          <a:p>
            <a:r>
              <a:rPr lang="en-US" b="1" dirty="0">
                <a:latin typeface="+mn-lt"/>
              </a:rPr>
              <a:t>RISK Matrix (9-Block)</a:t>
            </a:r>
          </a:p>
        </p:txBody>
      </p:sp>
      <p:sp>
        <p:nvSpPr>
          <p:cNvPr id="7" name="TextBox 6">
            <a:extLst>
              <a:ext uri="{FF2B5EF4-FFF2-40B4-BE49-F238E27FC236}">
                <a16:creationId xmlns:a16="http://schemas.microsoft.com/office/drawing/2014/main" id="{F05A9920-061A-1542-8747-FD9FA7C83558}"/>
              </a:ext>
            </a:extLst>
          </p:cNvPr>
          <p:cNvSpPr txBox="1"/>
          <p:nvPr/>
        </p:nvSpPr>
        <p:spPr>
          <a:xfrm>
            <a:off x="522478" y="1643861"/>
            <a:ext cx="11082728" cy="502766"/>
          </a:xfrm>
          <a:prstGeom prst="rect">
            <a:avLst/>
          </a:prstGeom>
          <a:noFill/>
        </p:spPr>
        <p:txBody>
          <a:bodyPr wrap="square" rtlCol="0">
            <a:spAutoFit/>
          </a:bodyPr>
          <a:lstStyle/>
          <a:p>
            <a:r>
              <a:rPr lang="en-US" sz="2400" dirty="0"/>
              <a:t>Scenario #2 – </a:t>
            </a:r>
            <a:r>
              <a:rPr lang="en-US" sz="2667" b="1" dirty="0">
                <a:solidFill>
                  <a:srgbClr val="FF0000"/>
                </a:solidFill>
              </a:rPr>
              <a:t>HIGH</a:t>
            </a:r>
            <a:r>
              <a:rPr lang="en-US" sz="2400" dirty="0"/>
              <a:t> </a:t>
            </a:r>
            <a:r>
              <a:rPr lang="en-US" sz="2400" dirty="0">
                <a:solidFill>
                  <a:srgbClr val="0432FF"/>
                </a:solidFill>
              </a:rPr>
              <a:t>Likelihood</a:t>
            </a:r>
            <a:r>
              <a:rPr lang="en-US" sz="2400" dirty="0"/>
              <a:t> and </a:t>
            </a:r>
            <a:r>
              <a:rPr lang="en-US" sz="2667" b="1" dirty="0">
                <a:solidFill>
                  <a:srgbClr val="00B050"/>
                </a:solidFill>
              </a:rPr>
              <a:t>LOW</a:t>
            </a:r>
            <a:r>
              <a:rPr lang="en-US" sz="2400" dirty="0"/>
              <a:t> </a:t>
            </a:r>
            <a:r>
              <a:rPr lang="en-US" sz="2400" dirty="0">
                <a:solidFill>
                  <a:srgbClr val="FF0000"/>
                </a:solidFill>
              </a:rPr>
              <a:t>Severity</a:t>
            </a:r>
            <a:r>
              <a:rPr lang="en-US" sz="2400" dirty="0"/>
              <a:t> = </a:t>
            </a:r>
            <a:r>
              <a:rPr lang="en-US" sz="2400" b="1" dirty="0">
                <a:highlight>
                  <a:srgbClr val="FFFF00"/>
                </a:highlight>
              </a:rPr>
              <a:t>MODERATE</a:t>
            </a:r>
            <a:r>
              <a:rPr lang="en-US" sz="2400" b="1" dirty="0"/>
              <a:t> RISK </a:t>
            </a:r>
          </a:p>
        </p:txBody>
      </p:sp>
      <p:cxnSp>
        <p:nvCxnSpPr>
          <p:cNvPr id="11" name="Straight Connector 10">
            <a:extLst>
              <a:ext uri="{FF2B5EF4-FFF2-40B4-BE49-F238E27FC236}">
                <a16:creationId xmlns:a16="http://schemas.microsoft.com/office/drawing/2014/main" id="{FA3FC65E-8F33-5146-911E-C2B5BEC3FACE}"/>
              </a:ext>
            </a:extLst>
          </p:cNvPr>
          <p:cNvCxnSpPr/>
          <p:nvPr/>
        </p:nvCxnSpPr>
        <p:spPr>
          <a:xfrm>
            <a:off x="607094" y="2532565"/>
            <a:ext cx="11163489"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EB4CE4E0-429E-884C-8554-4BE53752B029}"/>
              </a:ext>
            </a:extLst>
          </p:cNvPr>
          <p:cNvCxnSpPr/>
          <p:nvPr/>
        </p:nvCxnSpPr>
        <p:spPr>
          <a:xfrm>
            <a:off x="607094" y="3765089"/>
            <a:ext cx="11163489" cy="0"/>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7AA107A9-EF3A-C740-BA54-E9EA1067387C}"/>
              </a:ext>
            </a:extLst>
          </p:cNvPr>
          <p:cNvSpPr txBox="1"/>
          <p:nvPr/>
        </p:nvSpPr>
        <p:spPr>
          <a:xfrm>
            <a:off x="503020" y="1178313"/>
            <a:ext cx="3597640" cy="502766"/>
          </a:xfrm>
          <a:prstGeom prst="rect">
            <a:avLst/>
          </a:prstGeom>
          <a:noFill/>
        </p:spPr>
        <p:txBody>
          <a:bodyPr wrap="square" rtlCol="0">
            <a:spAutoFit/>
          </a:bodyPr>
          <a:lstStyle/>
          <a:p>
            <a:r>
              <a:rPr lang="en-US" sz="2667" b="1" dirty="0"/>
              <a:t>Crossing the Road</a:t>
            </a:r>
          </a:p>
        </p:txBody>
      </p:sp>
      <p:pic>
        <p:nvPicPr>
          <p:cNvPr id="19" name="Graphic 18" descr="Cycling with solid fill">
            <a:extLst>
              <a:ext uri="{FF2B5EF4-FFF2-40B4-BE49-F238E27FC236}">
                <a16:creationId xmlns:a16="http://schemas.microsoft.com/office/drawing/2014/main" id="{A05BC8DE-82FD-FA49-827C-AF3894ECFA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7756" y="2563795"/>
            <a:ext cx="1219200" cy="1219200"/>
          </a:xfrm>
          <a:prstGeom prst="rect">
            <a:avLst/>
          </a:prstGeom>
        </p:spPr>
      </p:pic>
      <p:pic>
        <p:nvPicPr>
          <p:cNvPr id="12" name="Graphic 11" descr="Cycling with solid fill">
            <a:extLst>
              <a:ext uri="{FF2B5EF4-FFF2-40B4-BE49-F238E27FC236}">
                <a16:creationId xmlns:a16="http://schemas.microsoft.com/office/drawing/2014/main" id="{EF03337A-4726-CB40-B8E3-8446BC2BA6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87556" y="2100325"/>
            <a:ext cx="1219200" cy="1219200"/>
          </a:xfrm>
          <a:prstGeom prst="rect">
            <a:avLst/>
          </a:prstGeom>
        </p:spPr>
      </p:pic>
      <p:pic>
        <p:nvPicPr>
          <p:cNvPr id="13" name="Graphic 12" descr="Cycling with solid fill">
            <a:extLst>
              <a:ext uri="{FF2B5EF4-FFF2-40B4-BE49-F238E27FC236}">
                <a16:creationId xmlns:a16="http://schemas.microsoft.com/office/drawing/2014/main" id="{3AF07102-8973-9E41-B662-80C813043F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51922" y="2563795"/>
            <a:ext cx="1219200" cy="1219200"/>
          </a:xfrm>
          <a:prstGeom prst="rect">
            <a:avLst/>
          </a:prstGeom>
        </p:spPr>
      </p:pic>
      <p:pic>
        <p:nvPicPr>
          <p:cNvPr id="17" name="Graphic 16" descr="Walk with solid fill">
            <a:extLst>
              <a:ext uri="{FF2B5EF4-FFF2-40B4-BE49-F238E27FC236}">
                <a16:creationId xmlns:a16="http://schemas.microsoft.com/office/drawing/2014/main" id="{CA36C3D0-8C15-274E-B490-227887DCBB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56818" y="2652727"/>
            <a:ext cx="1041335" cy="1041335"/>
          </a:xfrm>
          <a:prstGeom prst="rect">
            <a:avLst/>
          </a:prstGeom>
        </p:spPr>
      </p:pic>
      <p:sp>
        <p:nvSpPr>
          <p:cNvPr id="23" name="TextBox 22">
            <a:extLst>
              <a:ext uri="{FF2B5EF4-FFF2-40B4-BE49-F238E27FC236}">
                <a16:creationId xmlns:a16="http://schemas.microsoft.com/office/drawing/2014/main" id="{F6CCBE13-2662-7F49-8883-23AB70EC75F9}"/>
              </a:ext>
            </a:extLst>
          </p:cNvPr>
          <p:cNvSpPr txBox="1"/>
          <p:nvPr/>
        </p:nvSpPr>
        <p:spPr>
          <a:xfrm>
            <a:off x="4135593" y="2782344"/>
            <a:ext cx="3421224" cy="830997"/>
          </a:xfrm>
          <a:prstGeom prst="rect">
            <a:avLst/>
          </a:prstGeom>
          <a:noFill/>
        </p:spPr>
        <p:txBody>
          <a:bodyPr wrap="square" rtlCol="0">
            <a:spAutoFit/>
          </a:bodyPr>
          <a:lstStyle/>
          <a:p>
            <a:r>
              <a:rPr lang="en-US" sz="1600" dirty="0"/>
              <a:t>Multiple bike riders, traveling at 10 mph pass by every minute – </a:t>
            </a:r>
            <a:r>
              <a:rPr lang="en-US" sz="1600" b="1" dirty="0">
                <a:solidFill>
                  <a:srgbClr val="FF0000"/>
                </a:solidFill>
              </a:rPr>
              <a:t>HIGH</a:t>
            </a:r>
            <a:r>
              <a:rPr lang="en-US" sz="1600" b="1" dirty="0"/>
              <a:t> </a:t>
            </a:r>
            <a:r>
              <a:rPr lang="en-US" sz="1600" b="1" dirty="0">
                <a:solidFill>
                  <a:srgbClr val="0432FF"/>
                </a:solidFill>
              </a:rPr>
              <a:t>LIKELIHOOD</a:t>
            </a:r>
            <a:r>
              <a:rPr lang="en-US" sz="1600" dirty="0"/>
              <a:t> of an incident</a:t>
            </a:r>
          </a:p>
        </p:txBody>
      </p:sp>
      <p:sp>
        <p:nvSpPr>
          <p:cNvPr id="24" name="TextBox 23">
            <a:extLst>
              <a:ext uri="{FF2B5EF4-FFF2-40B4-BE49-F238E27FC236}">
                <a16:creationId xmlns:a16="http://schemas.microsoft.com/office/drawing/2014/main" id="{915CF5C0-204C-7F4C-B3A7-1ECB5F8CEFF3}"/>
              </a:ext>
            </a:extLst>
          </p:cNvPr>
          <p:cNvSpPr txBox="1"/>
          <p:nvPr/>
        </p:nvSpPr>
        <p:spPr>
          <a:xfrm>
            <a:off x="8322500" y="2717941"/>
            <a:ext cx="3421224" cy="830997"/>
          </a:xfrm>
          <a:prstGeom prst="rect">
            <a:avLst/>
          </a:prstGeom>
          <a:noFill/>
        </p:spPr>
        <p:txBody>
          <a:bodyPr wrap="square" rtlCol="0">
            <a:spAutoFit/>
          </a:bodyPr>
          <a:lstStyle/>
          <a:p>
            <a:r>
              <a:rPr lang="en-US" sz="1600" dirty="0"/>
              <a:t>Injury from a collision with bike traveling 10 mph would be – </a:t>
            </a:r>
            <a:r>
              <a:rPr lang="en-US" sz="1600" b="1" dirty="0">
                <a:solidFill>
                  <a:srgbClr val="008000"/>
                </a:solidFill>
              </a:rPr>
              <a:t>LOW</a:t>
            </a:r>
            <a:r>
              <a:rPr lang="en-US" sz="1600" b="1" dirty="0"/>
              <a:t> </a:t>
            </a:r>
            <a:r>
              <a:rPr lang="en-US" sz="1600" b="1" dirty="0">
                <a:solidFill>
                  <a:srgbClr val="FF0000"/>
                </a:solidFill>
              </a:rPr>
              <a:t>SEVERITY</a:t>
            </a:r>
            <a:r>
              <a:rPr lang="en-US" sz="1600" b="1" dirty="0"/>
              <a:t> </a:t>
            </a:r>
            <a:r>
              <a:rPr lang="en-US" sz="1600" dirty="0"/>
              <a:t>(comparable to truck)</a:t>
            </a:r>
          </a:p>
        </p:txBody>
      </p:sp>
      <p:pic>
        <p:nvPicPr>
          <p:cNvPr id="3" name="Picture 2" descr="Table, calendar&#10;&#10;Description automatically generated">
            <a:extLst>
              <a:ext uri="{FF2B5EF4-FFF2-40B4-BE49-F238E27FC236}">
                <a16:creationId xmlns:a16="http://schemas.microsoft.com/office/drawing/2014/main" id="{F943C925-8518-6547-BFB5-D638387BEF4D}"/>
              </a:ext>
            </a:extLst>
          </p:cNvPr>
          <p:cNvPicPr>
            <a:picLocks noChangeAspect="1"/>
          </p:cNvPicPr>
          <p:nvPr/>
        </p:nvPicPr>
        <p:blipFill>
          <a:blip r:embed="rId6"/>
          <a:stretch>
            <a:fillRect/>
          </a:stretch>
        </p:blipFill>
        <p:spPr>
          <a:xfrm>
            <a:off x="6493565" y="3778686"/>
            <a:ext cx="5698435" cy="3079314"/>
          </a:xfrm>
          <a:prstGeom prst="rect">
            <a:avLst/>
          </a:prstGeom>
        </p:spPr>
      </p:pic>
      <p:sp>
        <p:nvSpPr>
          <p:cNvPr id="21" name="Oval 20">
            <a:extLst>
              <a:ext uri="{FF2B5EF4-FFF2-40B4-BE49-F238E27FC236}">
                <a16:creationId xmlns:a16="http://schemas.microsoft.com/office/drawing/2014/main" id="{CD2C2479-987A-ED49-AE23-F820BD2A1644}"/>
              </a:ext>
            </a:extLst>
          </p:cNvPr>
          <p:cNvSpPr/>
          <p:nvPr/>
        </p:nvSpPr>
        <p:spPr bwMode="auto">
          <a:xfrm>
            <a:off x="8598153" y="4544099"/>
            <a:ext cx="738507" cy="250959"/>
          </a:xfrm>
          <a:prstGeom prst="ellipse">
            <a:avLst/>
          </a:prstGeom>
          <a:noFill/>
          <a:ln w="38100" cap="flat" cmpd="sng" algn="ctr">
            <a:solidFill>
              <a:schemeClr val="tx1"/>
            </a:solidFill>
            <a:prstDash val="solid"/>
            <a:round/>
            <a:headEnd type="none" w="med" len="med"/>
            <a:tailEnd type="stealth" w="med" len="med"/>
          </a:ln>
          <a:effectLst/>
        </p:spPr>
        <p:txBody>
          <a:bodyPr vert="horz" wrap="square" lIns="121920" tIns="60960" rIns="121920" bIns="60960" numCol="1" rtlCol="0" anchor="t" anchorCtr="0" compatLnSpc="1">
            <a:prstTxWarp prst="textNoShape">
              <a:avLst/>
            </a:prstTxWarp>
          </a:bodyPr>
          <a:lstStyle/>
          <a:p>
            <a:pPr algn="ctr"/>
            <a:endParaRPr lang="en-US" sz="2400" dirty="0">
              <a:solidFill>
                <a:srgbClr val="000000"/>
              </a:solidFill>
              <a:latin typeface="Arial" charset="0"/>
            </a:endParaRPr>
          </a:p>
        </p:txBody>
      </p:sp>
    </p:spTree>
    <p:extLst>
      <p:ext uri="{BB962C8B-B14F-4D97-AF65-F5344CB8AC3E}">
        <p14:creationId xmlns:p14="http://schemas.microsoft.com/office/powerpoint/2010/main" val="265722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826523-1388-4845-A7DE-E1460DEC4D89}"/>
              </a:ext>
            </a:extLst>
          </p:cNvPr>
          <p:cNvSpPr>
            <a:spLocks noGrp="1"/>
          </p:cNvSpPr>
          <p:nvPr>
            <p:ph type="title"/>
          </p:nvPr>
        </p:nvSpPr>
        <p:spPr>
          <a:xfrm>
            <a:off x="608615" y="198054"/>
            <a:ext cx="10304395" cy="975504"/>
          </a:xfrm>
        </p:spPr>
        <p:txBody>
          <a:bodyPr>
            <a:noAutofit/>
          </a:bodyPr>
          <a:lstStyle/>
          <a:p>
            <a:r>
              <a:rPr lang="en-US" b="1" dirty="0">
                <a:latin typeface="+mn-lt"/>
              </a:rPr>
              <a:t>RISK Matrix (9-Block)</a:t>
            </a:r>
          </a:p>
        </p:txBody>
      </p:sp>
      <p:sp>
        <p:nvSpPr>
          <p:cNvPr id="7" name="TextBox 6">
            <a:extLst>
              <a:ext uri="{FF2B5EF4-FFF2-40B4-BE49-F238E27FC236}">
                <a16:creationId xmlns:a16="http://schemas.microsoft.com/office/drawing/2014/main" id="{F05A9920-061A-1542-8747-FD9FA7C83558}"/>
              </a:ext>
            </a:extLst>
          </p:cNvPr>
          <p:cNvSpPr txBox="1"/>
          <p:nvPr/>
        </p:nvSpPr>
        <p:spPr>
          <a:xfrm>
            <a:off x="521285" y="1700000"/>
            <a:ext cx="11163488" cy="502766"/>
          </a:xfrm>
          <a:prstGeom prst="rect">
            <a:avLst/>
          </a:prstGeom>
          <a:noFill/>
        </p:spPr>
        <p:txBody>
          <a:bodyPr wrap="square" rtlCol="0">
            <a:spAutoFit/>
          </a:bodyPr>
          <a:lstStyle/>
          <a:p>
            <a:r>
              <a:rPr lang="en-US" sz="2400" dirty="0"/>
              <a:t>Scenario #3 – </a:t>
            </a:r>
            <a:r>
              <a:rPr lang="en-US" sz="2667" b="1" dirty="0">
                <a:solidFill>
                  <a:srgbClr val="008000"/>
                </a:solidFill>
              </a:rPr>
              <a:t>LOW</a:t>
            </a:r>
            <a:r>
              <a:rPr lang="en-US" sz="2400" b="1" dirty="0"/>
              <a:t> </a:t>
            </a:r>
            <a:r>
              <a:rPr lang="en-US" sz="2400" dirty="0">
                <a:solidFill>
                  <a:srgbClr val="0432FF"/>
                </a:solidFill>
              </a:rPr>
              <a:t>Likelihood</a:t>
            </a:r>
            <a:r>
              <a:rPr lang="en-US" sz="2400" dirty="0"/>
              <a:t> and </a:t>
            </a:r>
            <a:r>
              <a:rPr lang="en-US" sz="2667" b="1" dirty="0">
                <a:solidFill>
                  <a:srgbClr val="FF0000"/>
                </a:solidFill>
              </a:rPr>
              <a:t>HIGH</a:t>
            </a:r>
            <a:r>
              <a:rPr lang="en-US" sz="2400" dirty="0"/>
              <a:t> </a:t>
            </a:r>
            <a:r>
              <a:rPr lang="en-US" sz="2400" dirty="0">
                <a:solidFill>
                  <a:srgbClr val="FF0000"/>
                </a:solidFill>
              </a:rPr>
              <a:t>Severity</a:t>
            </a:r>
            <a:r>
              <a:rPr lang="en-US" sz="2400" dirty="0"/>
              <a:t> = </a:t>
            </a:r>
            <a:r>
              <a:rPr lang="en-US" sz="2667" b="1" dirty="0">
                <a:highlight>
                  <a:srgbClr val="FFFF00"/>
                </a:highlight>
              </a:rPr>
              <a:t>MODERATE</a:t>
            </a:r>
            <a:r>
              <a:rPr lang="en-US" sz="2667" b="1" dirty="0"/>
              <a:t> Risk</a:t>
            </a:r>
            <a:endParaRPr lang="en-US" sz="2400" b="1" dirty="0"/>
          </a:p>
        </p:txBody>
      </p:sp>
      <p:cxnSp>
        <p:nvCxnSpPr>
          <p:cNvPr id="11" name="Straight Connector 10">
            <a:extLst>
              <a:ext uri="{FF2B5EF4-FFF2-40B4-BE49-F238E27FC236}">
                <a16:creationId xmlns:a16="http://schemas.microsoft.com/office/drawing/2014/main" id="{FA3FC65E-8F33-5146-911E-C2B5BEC3FACE}"/>
              </a:ext>
            </a:extLst>
          </p:cNvPr>
          <p:cNvCxnSpPr/>
          <p:nvPr/>
        </p:nvCxnSpPr>
        <p:spPr>
          <a:xfrm>
            <a:off x="636277" y="2306268"/>
            <a:ext cx="11163489"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EB4CE4E0-429E-884C-8554-4BE53752B029}"/>
              </a:ext>
            </a:extLst>
          </p:cNvPr>
          <p:cNvCxnSpPr/>
          <p:nvPr/>
        </p:nvCxnSpPr>
        <p:spPr>
          <a:xfrm>
            <a:off x="636277" y="3538792"/>
            <a:ext cx="11163489" cy="0"/>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7AA107A9-EF3A-C740-BA54-E9EA1067387C}"/>
              </a:ext>
            </a:extLst>
          </p:cNvPr>
          <p:cNvSpPr txBox="1"/>
          <p:nvPr/>
        </p:nvSpPr>
        <p:spPr>
          <a:xfrm>
            <a:off x="515565" y="1186881"/>
            <a:ext cx="3341903" cy="502766"/>
          </a:xfrm>
          <a:prstGeom prst="rect">
            <a:avLst/>
          </a:prstGeom>
          <a:noFill/>
        </p:spPr>
        <p:txBody>
          <a:bodyPr wrap="square" rtlCol="0">
            <a:spAutoFit/>
          </a:bodyPr>
          <a:lstStyle/>
          <a:p>
            <a:r>
              <a:rPr lang="en-US" sz="2667" b="1" dirty="0"/>
              <a:t>Crossing the Road</a:t>
            </a:r>
          </a:p>
        </p:txBody>
      </p:sp>
      <p:pic>
        <p:nvPicPr>
          <p:cNvPr id="3" name="Graphic 2" descr="Cement truck with solid fill">
            <a:extLst>
              <a:ext uri="{FF2B5EF4-FFF2-40B4-BE49-F238E27FC236}">
                <a16:creationId xmlns:a16="http://schemas.microsoft.com/office/drawing/2014/main" id="{89D8BDC0-EFC8-6145-8748-6E395FC0F1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4485" y="2319592"/>
            <a:ext cx="1219200" cy="1219200"/>
          </a:xfrm>
          <a:prstGeom prst="rect">
            <a:avLst/>
          </a:prstGeom>
        </p:spPr>
      </p:pic>
      <p:pic>
        <p:nvPicPr>
          <p:cNvPr id="17" name="Graphic 16" descr="Walk with solid fill">
            <a:extLst>
              <a:ext uri="{FF2B5EF4-FFF2-40B4-BE49-F238E27FC236}">
                <a16:creationId xmlns:a16="http://schemas.microsoft.com/office/drawing/2014/main" id="{A9D2E357-66A6-BD44-A580-DE8ED5522C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41409" y="2629315"/>
            <a:ext cx="632340" cy="632340"/>
          </a:xfrm>
          <a:prstGeom prst="rect">
            <a:avLst/>
          </a:prstGeom>
        </p:spPr>
      </p:pic>
      <p:sp>
        <p:nvSpPr>
          <p:cNvPr id="24" name="TextBox 23">
            <a:extLst>
              <a:ext uri="{FF2B5EF4-FFF2-40B4-BE49-F238E27FC236}">
                <a16:creationId xmlns:a16="http://schemas.microsoft.com/office/drawing/2014/main" id="{F321FCEC-B922-1C4F-B62D-49B9D701E5E4}"/>
              </a:ext>
            </a:extLst>
          </p:cNvPr>
          <p:cNvSpPr txBox="1"/>
          <p:nvPr/>
        </p:nvSpPr>
        <p:spPr>
          <a:xfrm>
            <a:off x="2086138" y="2498305"/>
            <a:ext cx="4198071" cy="830997"/>
          </a:xfrm>
          <a:prstGeom prst="rect">
            <a:avLst/>
          </a:prstGeom>
          <a:noFill/>
        </p:spPr>
        <p:txBody>
          <a:bodyPr wrap="square" rtlCol="0">
            <a:spAutoFit/>
          </a:bodyPr>
          <a:lstStyle/>
          <a:p>
            <a:r>
              <a:rPr lang="en-US" sz="1600" dirty="0"/>
              <a:t>One 66,000 pounds Cement Truck traveling at 45 mph passes by every 10 minutes – </a:t>
            </a:r>
            <a:r>
              <a:rPr lang="en-US" sz="1600" b="1" dirty="0">
                <a:solidFill>
                  <a:srgbClr val="008000"/>
                </a:solidFill>
              </a:rPr>
              <a:t>LOW</a:t>
            </a:r>
            <a:r>
              <a:rPr lang="en-US" sz="1600" b="1" dirty="0">
                <a:solidFill>
                  <a:srgbClr val="0432FF"/>
                </a:solidFill>
              </a:rPr>
              <a:t> LIKELIHOOD </a:t>
            </a:r>
            <a:r>
              <a:rPr lang="en-US" sz="1600" dirty="0"/>
              <a:t>of an incident</a:t>
            </a:r>
          </a:p>
        </p:txBody>
      </p:sp>
      <p:sp>
        <p:nvSpPr>
          <p:cNvPr id="25" name="TextBox 24">
            <a:extLst>
              <a:ext uri="{FF2B5EF4-FFF2-40B4-BE49-F238E27FC236}">
                <a16:creationId xmlns:a16="http://schemas.microsoft.com/office/drawing/2014/main" id="{3BE4EBD7-DB95-EA43-9D21-C90919D9D950}"/>
              </a:ext>
            </a:extLst>
          </p:cNvPr>
          <p:cNvSpPr txBox="1"/>
          <p:nvPr/>
        </p:nvSpPr>
        <p:spPr>
          <a:xfrm>
            <a:off x="7585308" y="2549293"/>
            <a:ext cx="4101053" cy="830997"/>
          </a:xfrm>
          <a:prstGeom prst="rect">
            <a:avLst/>
          </a:prstGeom>
          <a:noFill/>
        </p:spPr>
        <p:txBody>
          <a:bodyPr wrap="square" rtlCol="0">
            <a:spAutoFit/>
          </a:bodyPr>
          <a:lstStyle/>
          <a:p>
            <a:r>
              <a:rPr lang="en-US" sz="1600" dirty="0"/>
              <a:t>Injury from a collision with 66,000 pounds Cement Truck traveling at 45 mph would be – </a:t>
            </a:r>
            <a:r>
              <a:rPr lang="en-US" sz="1600" b="1" dirty="0">
                <a:solidFill>
                  <a:srgbClr val="FF0000"/>
                </a:solidFill>
              </a:rPr>
              <a:t>HIGH SEVERITY</a:t>
            </a:r>
          </a:p>
        </p:txBody>
      </p:sp>
      <p:pic>
        <p:nvPicPr>
          <p:cNvPr id="5" name="Picture 4" descr="Table, calendar&#10;&#10;Description automatically generated">
            <a:extLst>
              <a:ext uri="{FF2B5EF4-FFF2-40B4-BE49-F238E27FC236}">
                <a16:creationId xmlns:a16="http://schemas.microsoft.com/office/drawing/2014/main" id="{44DE66E8-6245-7E49-BEA0-C5E5FA400C99}"/>
              </a:ext>
            </a:extLst>
          </p:cNvPr>
          <p:cNvPicPr>
            <a:picLocks noChangeAspect="1"/>
          </p:cNvPicPr>
          <p:nvPr/>
        </p:nvPicPr>
        <p:blipFill>
          <a:blip r:embed="rId6"/>
          <a:stretch>
            <a:fillRect/>
          </a:stretch>
        </p:blipFill>
        <p:spPr>
          <a:xfrm>
            <a:off x="6096000" y="3612502"/>
            <a:ext cx="6096000" cy="3294150"/>
          </a:xfrm>
          <a:prstGeom prst="rect">
            <a:avLst/>
          </a:prstGeom>
        </p:spPr>
      </p:pic>
      <p:sp>
        <p:nvSpPr>
          <p:cNvPr id="18" name="Oval 17">
            <a:extLst>
              <a:ext uri="{FF2B5EF4-FFF2-40B4-BE49-F238E27FC236}">
                <a16:creationId xmlns:a16="http://schemas.microsoft.com/office/drawing/2014/main" id="{EC7B3659-7F3C-2B48-A157-5DFCF1528C70}"/>
              </a:ext>
            </a:extLst>
          </p:cNvPr>
          <p:cNvSpPr/>
          <p:nvPr/>
        </p:nvSpPr>
        <p:spPr bwMode="auto">
          <a:xfrm>
            <a:off x="11141663" y="5433302"/>
            <a:ext cx="765821" cy="252240"/>
          </a:xfrm>
          <a:prstGeom prst="ellipse">
            <a:avLst/>
          </a:prstGeom>
          <a:noFill/>
          <a:ln w="38100" cap="flat" cmpd="sng" algn="ctr">
            <a:solidFill>
              <a:schemeClr val="tx1"/>
            </a:solidFill>
            <a:prstDash val="solid"/>
            <a:round/>
            <a:headEnd type="none" w="med" len="med"/>
            <a:tailEnd type="stealth" w="med" len="med"/>
          </a:ln>
          <a:effectLst/>
        </p:spPr>
        <p:txBody>
          <a:bodyPr vert="horz" wrap="square" lIns="121920" tIns="60960" rIns="121920" bIns="60960" numCol="1" rtlCol="0" anchor="t" anchorCtr="0" compatLnSpc="1">
            <a:prstTxWarp prst="textNoShape">
              <a:avLst/>
            </a:prstTxWarp>
          </a:bodyPr>
          <a:lstStyle/>
          <a:p>
            <a:pPr algn="ctr"/>
            <a:endParaRPr lang="en-US" sz="2400" dirty="0">
              <a:solidFill>
                <a:srgbClr val="000000"/>
              </a:solidFill>
              <a:latin typeface="Arial" charset="0"/>
            </a:endParaRPr>
          </a:p>
        </p:txBody>
      </p:sp>
    </p:spTree>
    <p:extLst>
      <p:ext uri="{BB962C8B-B14F-4D97-AF65-F5344CB8AC3E}">
        <p14:creationId xmlns:p14="http://schemas.microsoft.com/office/powerpoint/2010/main" val="279826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4134</TotalTime>
  <Words>775</Words>
  <Application>Microsoft Macintosh PowerPoint</Application>
  <PresentationFormat>Widescreen</PresentationFormat>
  <Paragraphs>63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Quantifying Risk (Risk = L X S)</vt:lpstr>
      <vt:lpstr>What is a Risk Matrix?</vt:lpstr>
      <vt:lpstr>Why use a Risk Matrix?</vt:lpstr>
      <vt:lpstr>Likelihood</vt:lpstr>
      <vt:lpstr>Severity</vt:lpstr>
      <vt:lpstr>PowerPoint Presentation</vt:lpstr>
      <vt:lpstr>RISK Matrix (9-Block)</vt:lpstr>
      <vt:lpstr>RISK Matrix (9-Block)</vt:lpstr>
      <vt:lpstr>RISK Matrix (9-Block)</vt:lpstr>
      <vt:lpstr>RISK Matrix (9-Block)</vt:lpstr>
      <vt:lpstr>RISK Matrix (9-Block)</vt:lpstr>
      <vt:lpstr>RISK Matrix (9-Block)</vt:lpstr>
      <vt:lpstr>RISK IS EVERYWHERE!</vt:lpstr>
      <vt:lpstr>Behavioral aspects to controlling risks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Quantifying Risk (Risk = L X S)</dc:title>
  <dc:creator>Bryan Haywood</dc:creator>
  <cp:lastModifiedBy>Bryan Haywood</cp:lastModifiedBy>
  <cp:revision>17</cp:revision>
  <dcterms:created xsi:type="dcterms:W3CDTF">2022-07-20T18:28:18Z</dcterms:created>
  <dcterms:modified xsi:type="dcterms:W3CDTF">2022-07-26T01:56:24Z</dcterms:modified>
</cp:coreProperties>
</file>