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8" r:id="rId8"/>
    <p:sldId id="269" r:id="rId9"/>
    <p:sldId id="270" r:id="rId10"/>
    <p:sldId id="271" r:id="rId11"/>
    <p:sldId id="272" r:id="rId12"/>
    <p:sldId id="261" r:id="rId13"/>
    <p:sldId id="263" r:id="rId14"/>
    <p:sldId id="264" r:id="rId15"/>
    <p:sldId id="265" r:id="rId16"/>
    <p:sldId id="266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C000"/>
    <a:srgbClr val="FF9300"/>
    <a:srgbClr val="FF26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1"/>
    <p:restoredTop sz="94666"/>
  </p:normalViewPr>
  <p:slideViewPr>
    <p:cSldViewPr snapToGrid="0">
      <p:cViewPr varScale="1">
        <p:scale>
          <a:sx n="105" d="100"/>
          <a:sy n="105" d="100"/>
        </p:scale>
        <p:origin x="20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224E3-E9AB-851B-9343-1B177C330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4B1270-F0EA-118E-A02B-47BF42ABA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B720B-D2FB-9556-7023-A4B96029C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76D00-445E-7F47-E562-651EE9AD2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202EC-BF88-4802-5429-49998AC3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CC07E-15BF-B094-61F9-F0423881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06C6-D748-BE27-1C5D-68302A388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38317-4FB6-25A6-BDFE-150644385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167A5-A512-88BC-BD7C-E5EAC269C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97B78-85ED-A450-27DB-C63782010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8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0E494F-89FC-672A-3A8B-D478B3E18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6196B-4634-8DFB-60ED-08F1C4ED5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C821E-35BD-6688-5A9B-D4818325B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78DC5-6EA0-E365-DB83-66D4EE1F4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555023-AFEC-AEBF-851C-6351A19E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7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EEB46-E6EC-291E-8B6E-85A7C9D5D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C7B17-2425-2C41-0468-DF7130176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45ED1-F9C7-DE52-013B-320058491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AF12A-BBF9-A747-01DB-70A27C20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416F1-CDB5-285A-6718-E5B4C6EE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9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DC857-4DD3-8D20-E0D2-94918301E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ACED7-D1C2-8A82-BDE3-9C31FB49A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1230E-77CD-5B7E-2C69-897BE3D4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B3DF7-492A-AFD4-4C2D-C573BFDBF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BBFB1-8810-4984-2BF8-D3698CE6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2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CBE52-8936-5274-4C52-044ECD62F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7865E-C605-E4C1-831B-07B077AD8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1EBC21-045E-C43B-5ECA-DFC81D1EE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7C5EA-F5B3-6E08-FAD3-5BF6E7E6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3841BB-51A7-B668-64A1-45AE32626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182BF3-DA84-0449-5FC7-CE8043DF3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61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17E09-A4E1-55E7-1EF9-2DE1274A9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5C4C2-2DD2-5DBE-393F-D837D8A29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A816B-8BE9-164F-DDCA-0EEFA5142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2B638-7555-28DE-91DE-19C906F49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220D8C-7CD8-EB2B-81A6-E7536E757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C5DC2B-F126-2BA1-15A7-19AB4CB4B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865C1E-12F2-1657-1C4B-1F8565BA4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284646-CF59-20CF-F326-8C0687F3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568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71168-CB95-EE76-8C2C-3439408BB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E94607-9543-63CE-9095-F551FA77E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E6E814-22DB-0341-FF58-BC859193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FE007A-E213-5F62-5049-19FB6B0BF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0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BD6AA6-0F92-B7BE-900F-F982CDAEA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BB8C7A-0924-8CC4-B339-2A3041119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B9EB36-E004-C928-5A57-349496B2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55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CCF8B-4F99-AC95-A3B0-BCBA759D9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5DA5F-07DE-DFDF-D765-F18487A9B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85666F-FD81-20B4-465D-EBC9E5141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D62972-E35A-5A57-5FFA-F296B551E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2B2A2C-678B-55B6-BBCD-492A7FF36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052CC-806A-8552-AEBE-E07B4A02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9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21EE1-0855-DF6D-8A5A-A35C8E32A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E50FE1-AE44-2D89-F4CE-71E77A1A1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25F43-AABB-6190-E8B5-2852A02C2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D2629A-5BB8-FB1D-48CD-67300544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01766-836D-1146-E722-2F4788174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D2F43-0F2F-27F0-A8FE-545446B19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5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B3990-3E63-6A01-3068-5903F3DFF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999BA1-60B0-8171-81EC-66D399FF1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4902C-F2B3-69EF-B2F5-3ADE0AF884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4C94A-38B8-F048-B80A-056BC86D4FF4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7DE55-A0BA-F320-8657-C19EBCF74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A46BD-2817-944A-E77F-4C10FD425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58FA0-6B5B-6B47-996C-413E95104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46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A6823E-A87B-9A3D-B58C-2A66FF1003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b="1">
                <a:latin typeface="Calibri" panose="020F0502020204030204" pitchFamily="34" charset="0"/>
                <a:cs typeface="Calibri" panose="020F0502020204030204" pitchFamily="34" charset="0"/>
              </a:rPr>
              <a:t>Safety Management System (SMS)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87B0ED-1ECA-39BC-9B0B-090941D11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sz="1500">
                <a:latin typeface="Calibri" panose="020F0502020204030204" pitchFamily="34" charset="0"/>
                <a:cs typeface="Calibri" panose="020F0502020204030204" pitchFamily="34" charset="0"/>
              </a:rPr>
              <a:t>Leading Indicators</a:t>
            </a:r>
            <a:endParaRPr lang="en-US" sz="1500"/>
          </a:p>
          <a:p>
            <a:r>
              <a:rPr lang="en-US" sz="1500"/>
              <a:t>Variability is the Enemy!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393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able, calendar&#10;&#10;Description automatically generated">
            <a:extLst>
              <a:ext uri="{FF2B5EF4-FFF2-40B4-BE49-F238E27FC236}">
                <a16:creationId xmlns:a16="http://schemas.microsoft.com/office/drawing/2014/main" id="{88283B4D-F5CE-DB0C-C63E-DBAE2C905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402" y="547891"/>
            <a:ext cx="10685198" cy="57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821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C8A506-8971-D5F4-74F0-1E4B42007171}"/>
              </a:ext>
            </a:extLst>
          </p:cNvPr>
          <p:cNvSpPr txBox="1"/>
          <p:nvPr/>
        </p:nvSpPr>
        <p:spPr>
          <a:xfrm>
            <a:off x="988004" y="368301"/>
            <a:ext cx="10275743" cy="5552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900" b="1" dirty="0"/>
              <a:t>Severity: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Minor: The hazard may either be controlled, or would commonly result in less than minor, illness, injury or system damage.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Reportable: The hazard may commonly cause severe injury or illness or major system damage, requiring immediate corrective action.</a:t>
            </a:r>
          </a:p>
          <a:p>
            <a:pPr marL="4572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Life Altering: The hazard may commonly cause death or major system loss, requiring immediate cessation of the unsafe activity or operation.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900" b="1" dirty="0"/>
              <a:t>Likelihood:</a:t>
            </a:r>
          </a:p>
          <a:p>
            <a:pPr marL="2286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Unlikely: Unlikely but possible to occur during standard operations</a:t>
            </a:r>
          </a:p>
          <a:p>
            <a:pPr marL="2286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Possible: Likely to occur some time during standard operations</a:t>
            </a:r>
          </a:p>
          <a:p>
            <a:pPr marL="228600" indent="-4572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800" dirty="0"/>
              <a:t>Certain: Likely to occur often during standard operations</a:t>
            </a:r>
          </a:p>
        </p:txBody>
      </p:sp>
    </p:spTree>
    <p:extLst>
      <p:ext uri="{BB962C8B-B14F-4D97-AF65-F5344CB8AC3E}">
        <p14:creationId xmlns:p14="http://schemas.microsoft.com/office/powerpoint/2010/main" val="131051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AE64C9-46F3-A6EF-594B-3502C2A1D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Leading Indicators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76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531CEB-9BBE-EC40-3764-7D8045EB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618" y="1239927"/>
            <a:ext cx="4008586" cy="4680583"/>
          </a:xfrm>
        </p:spPr>
        <p:txBody>
          <a:bodyPr anchor="ctr">
            <a:normAutofit/>
          </a:bodyPr>
          <a:lstStyle/>
          <a:p>
            <a:r>
              <a:rPr lang="en-US" sz="5200" b="1" dirty="0">
                <a:latin typeface="+mn-lt"/>
              </a:rPr>
              <a:t>Lagging Metric </a:t>
            </a:r>
            <a:br>
              <a:rPr lang="en-US" sz="5200" b="1" dirty="0">
                <a:latin typeface="+mn-lt"/>
              </a:rPr>
            </a:br>
            <a:r>
              <a:rPr lang="en-US" sz="5200" b="1" dirty="0">
                <a:latin typeface="+mn-lt"/>
              </a:rPr>
              <a:t>&amp;</a:t>
            </a:r>
            <a:br>
              <a:rPr lang="en-US" sz="5200" b="1" dirty="0">
                <a:latin typeface="+mn-lt"/>
              </a:rPr>
            </a:br>
            <a:r>
              <a:rPr lang="en-US" sz="5200" b="1" dirty="0">
                <a:latin typeface="+mn-lt"/>
              </a:rPr>
              <a:t>Leading Metric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1D5B7-B5F7-050A-3339-1CE709D01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8623" y="700583"/>
            <a:ext cx="7952633" cy="5595100"/>
          </a:xfrm>
        </p:spPr>
        <p:txBody>
          <a:bodyPr anchor="ctr">
            <a:normAutofit/>
          </a:bodyPr>
          <a:lstStyle/>
          <a:p>
            <a:r>
              <a:rPr lang="en-US" dirty="0"/>
              <a:t>Lagging Metric - Performance measure that represents the </a:t>
            </a:r>
            <a:r>
              <a:rPr lang="en-US" b="1" i="1" dirty="0"/>
              <a:t>consequences of actions previously taken or not taken </a:t>
            </a:r>
            <a:r>
              <a:rPr lang="en-US" dirty="0"/>
              <a:t>(sometimes referred to as an outcome or trailing metric). Lagging metrics frequently focus on results at the end of a time period and characterize historical performance.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endParaRPr lang="en-US" sz="800" dirty="0"/>
          </a:p>
          <a:p>
            <a:r>
              <a:rPr lang="en-US" dirty="0"/>
              <a:t>Leading Metric - Performance measure that is capable of </a:t>
            </a:r>
            <a:r>
              <a:rPr lang="en-US" b="1" i="1" dirty="0"/>
              <a:t>influencing and/or predicting results </a:t>
            </a:r>
            <a:r>
              <a:rPr lang="en-US" dirty="0"/>
              <a:t>(outcome/lagging and/or business impact metrics) and is often aimed at the prevention and control of future events or results.</a:t>
            </a:r>
          </a:p>
        </p:txBody>
      </p:sp>
    </p:spTree>
    <p:extLst>
      <p:ext uri="{BB962C8B-B14F-4D97-AF65-F5344CB8AC3E}">
        <p14:creationId xmlns:p14="http://schemas.microsoft.com/office/powerpoint/2010/main" val="147237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144B6C36-7289-ED58-150C-09914C415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283969"/>
            <a:ext cx="10905066" cy="229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959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pie chart&#10;&#10;Description automatically generated">
            <a:extLst>
              <a:ext uri="{FF2B5EF4-FFF2-40B4-BE49-F238E27FC236}">
                <a16:creationId xmlns:a16="http://schemas.microsoft.com/office/drawing/2014/main" id="{7EAF3999-7D47-4280-D1E3-376F9710D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61" y="1043241"/>
            <a:ext cx="5466209" cy="56280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60046E-E536-B011-A16D-B509AC6FEA1F}"/>
              </a:ext>
            </a:extLst>
          </p:cNvPr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                MEASURE THIS         in order to             Produce this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38FC18-EEAB-C390-D907-28F7AE646F01}"/>
              </a:ext>
            </a:extLst>
          </p:cNvPr>
          <p:cNvCxnSpPr>
            <a:cxnSpLocks/>
          </p:cNvCxnSpPr>
          <p:nvPr/>
        </p:nvCxnSpPr>
        <p:spPr>
          <a:xfrm>
            <a:off x="2928395" y="497712"/>
            <a:ext cx="0" cy="68290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BBA7212-F995-9B41-27AE-DB92E31E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099" y="2487815"/>
            <a:ext cx="5652225" cy="2366398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B6C1CC-82C7-CD80-DC9E-FE2AC4812971}"/>
              </a:ext>
            </a:extLst>
          </p:cNvPr>
          <p:cNvCxnSpPr>
            <a:cxnSpLocks/>
          </p:cNvCxnSpPr>
          <p:nvPr/>
        </p:nvCxnSpPr>
        <p:spPr>
          <a:xfrm>
            <a:off x="8995458" y="584775"/>
            <a:ext cx="0" cy="68290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647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pie chart&#10;&#10;Description automatically generated">
            <a:extLst>
              <a:ext uri="{FF2B5EF4-FFF2-40B4-BE49-F238E27FC236}">
                <a16:creationId xmlns:a16="http://schemas.microsoft.com/office/drawing/2014/main" id="{7EAF3999-7D47-4280-D1E3-376F9710D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93" y="0"/>
            <a:ext cx="5466209" cy="56280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BA7212-F995-9B41-27AE-DB92E31E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099" y="2245801"/>
            <a:ext cx="5652225" cy="23663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F41043-35C5-CA8D-31A3-9C037A100A24}"/>
              </a:ext>
            </a:extLst>
          </p:cNvPr>
          <p:cNvSpPr txBox="1"/>
          <p:nvPr/>
        </p:nvSpPr>
        <p:spPr>
          <a:xfrm>
            <a:off x="370390" y="5833640"/>
            <a:ext cx="537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B050"/>
                </a:solidFill>
              </a:rPr>
              <a:t>This is 100% in our control!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F5FFEC-A444-79C0-E58E-91107BA305A9}"/>
              </a:ext>
            </a:extLst>
          </p:cNvPr>
          <p:cNvSpPr txBox="1"/>
          <p:nvPr/>
        </p:nvSpPr>
        <p:spPr>
          <a:xfrm>
            <a:off x="6447098" y="5833640"/>
            <a:ext cx="537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         This is NOT!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9666976-D1B6-F204-F36E-E04663CDE816}"/>
              </a:ext>
            </a:extLst>
          </p:cNvPr>
          <p:cNvCxnSpPr/>
          <p:nvPr/>
        </p:nvCxnSpPr>
        <p:spPr>
          <a:xfrm flipV="1">
            <a:off x="3044142" y="5628044"/>
            <a:ext cx="0" cy="367642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8A68979-FEE0-E753-15BD-6332A7D4F37A}"/>
              </a:ext>
            </a:extLst>
          </p:cNvPr>
          <p:cNvCxnSpPr>
            <a:cxnSpLocks/>
          </p:cNvCxnSpPr>
          <p:nvPr/>
        </p:nvCxnSpPr>
        <p:spPr>
          <a:xfrm flipV="1">
            <a:off x="9504744" y="3773347"/>
            <a:ext cx="0" cy="222233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033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2D123E9-6599-D25F-CE77-C382DC678F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en-US" sz="7200" b="1" dirty="0"/>
              <a:t>Variability is the enemy!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259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0AED851-54B9-4765-92D2-F0BE443BE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0CECF7-E9DB-ABEB-2FC8-6BB90A0B6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2944090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Example of Variability in a Safety Process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DF96F891-08A5-5029-12C8-72EC25A85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23" y="391251"/>
            <a:ext cx="6009368" cy="601707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8845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4E7F4A93-9595-A95E-F6C2-D2CBB04EA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723" r="4026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39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E1D22-B207-63EB-9F41-FB652D422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Autofit/>
          </a:bodyPr>
          <a:lstStyle/>
          <a:p>
            <a:r>
              <a:rPr lang="en-US" sz="3200" b="1" dirty="0">
                <a:latin typeface="+mn-lt"/>
              </a:rPr>
              <a:t>What is a Safety Management System (SMS)?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CEF61-9F19-24C1-11D8-381B3D785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895681" cy="3979585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A SMS is a set of interrelated elements that establish and/or support OHS policy and objectives and mechanisms to achieve those objectives in order to </a:t>
            </a:r>
            <a:r>
              <a:rPr lang="en-US" sz="3200" b="1" dirty="0">
                <a:solidFill>
                  <a:srgbClr val="0432FF"/>
                </a:solidFill>
              </a:rPr>
              <a:t>continually improve</a:t>
            </a:r>
            <a:r>
              <a:rPr lang="en-US" sz="3200" dirty="0"/>
              <a:t> occupational health and safety.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hart, pie chart&#10;&#10;Description automatically generated">
            <a:extLst>
              <a:ext uri="{FF2B5EF4-FFF2-40B4-BE49-F238E27FC236}">
                <a16:creationId xmlns:a16="http://schemas.microsoft.com/office/drawing/2014/main" id="{D248D81F-D53B-D4E1-EC3B-11664FA13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072" y="614660"/>
            <a:ext cx="5466209" cy="562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64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6E2B13B5-B66B-BCD4-9C68-332A6FF2C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842856" cy="686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41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E1D22-B207-63EB-9F41-FB652D422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282983" cy="1200361"/>
          </a:xfrm>
        </p:spPr>
        <p:txBody>
          <a:bodyPr anchor="b">
            <a:noAutofit/>
          </a:bodyPr>
          <a:lstStyle/>
          <a:p>
            <a:r>
              <a:rPr lang="en-US" sz="3200" b="1" dirty="0">
                <a:latin typeface="+mn-lt"/>
              </a:rPr>
              <a:t>Safety Management System (SMS)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CEF61-9F19-24C1-11D8-381B3D785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066" y="2031101"/>
            <a:ext cx="4282984" cy="3511943"/>
          </a:xfrm>
        </p:spPr>
        <p:txBody>
          <a:bodyPr anchor="ctr">
            <a:normAutofit/>
          </a:bodyPr>
          <a:lstStyle/>
          <a:p>
            <a:r>
              <a:rPr lang="en-US" sz="3200" dirty="0"/>
              <a:t>UP has adopted a Hybrid SMS that mostly comes from:</a:t>
            </a:r>
          </a:p>
          <a:p>
            <a:pPr lvl="1"/>
            <a:r>
              <a:rPr lang="en-US" sz="3200" dirty="0"/>
              <a:t>ISO 45001</a:t>
            </a:r>
          </a:p>
          <a:p>
            <a:pPr marL="457200" lvl="1" indent="0">
              <a:buNone/>
            </a:pPr>
            <a:r>
              <a:rPr lang="en-US" sz="3200" dirty="0"/>
              <a:t>and</a:t>
            </a:r>
          </a:p>
          <a:p>
            <a:pPr lvl="1"/>
            <a:r>
              <a:rPr lang="en-US" sz="3200" dirty="0"/>
              <a:t>ANSI Z10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NSI/ASSP Z10.0-2019 - Occupational Health and Safety Management Systems">
            <a:extLst>
              <a:ext uri="{FF2B5EF4-FFF2-40B4-BE49-F238E27FC236}">
                <a16:creationId xmlns:a16="http://schemas.microsoft.com/office/drawing/2014/main" id="{256A08C7-AEA2-4FF1-2DC7-9596667E7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6790" y="2038301"/>
            <a:ext cx="3267853" cy="423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uy Standards - ISO 45001 Store">
            <a:extLst>
              <a:ext uri="{FF2B5EF4-FFF2-40B4-BE49-F238E27FC236}">
                <a16:creationId xmlns:a16="http://schemas.microsoft.com/office/drawing/2014/main" id="{552F9276-A579-8976-6DA8-90BC2ABFB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8855" y="-92765"/>
            <a:ext cx="3248028" cy="441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440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E1D22-B207-63EB-9F41-FB652D422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529102" cy="1200361"/>
          </a:xfrm>
        </p:spPr>
        <p:txBody>
          <a:bodyPr anchor="b">
            <a:noAutofit/>
          </a:bodyPr>
          <a:lstStyle/>
          <a:p>
            <a:r>
              <a:rPr lang="en-US" sz="3200" b="1" dirty="0">
                <a:latin typeface="+mn-lt"/>
              </a:rPr>
              <a:t>Safety Management System (SMS)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CEF61-9F19-24C1-11D8-381B3D785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033" y="2031101"/>
            <a:ext cx="5117758" cy="3511943"/>
          </a:xfrm>
        </p:spPr>
        <p:txBody>
          <a:bodyPr anchor="ctr">
            <a:normAutofit/>
          </a:bodyPr>
          <a:lstStyle/>
          <a:p>
            <a:r>
              <a:rPr lang="en-US" sz="3200" dirty="0"/>
              <a:t>BOTH SMS models function on the same management principle of </a:t>
            </a:r>
            <a:r>
              <a:rPr lang="en-US" sz="3200" b="1" dirty="0"/>
              <a:t>CONTINOUS IMPROVEMENT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F4FFF59-086C-E85C-4246-712973468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950" y="866042"/>
            <a:ext cx="5628018" cy="454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13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E1D22-B207-63EB-9F41-FB652D422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4" y="525982"/>
            <a:ext cx="4529102" cy="1200361"/>
          </a:xfrm>
        </p:spPr>
        <p:txBody>
          <a:bodyPr anchor="b">
            <a:noAutofit/>
          </a:bodyPr>
          <a:lstStyle/>
          <a:p>
            <a:r>
              <a:rPr lang="en-US" sz="3200" b="1" dirty="0">
                <a:latin typeface="+mn-lt"/>
              </a:rPr>
              <a:t>Safety Management System (SMS)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CEF61-9F19-24C1-11D8-381B3D785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033" y="2031101"/>
            <a:ext cx="5117758" cy="3511943"/>
          </a:xfrm>
        </p:spPr>
        <p:txBody>
          <a:bodyPr anchor="ctr">
            <a:normAutofit/>
          </a:bodyPr>
          <a:lstStyle/>
          <a:p>
            <a:r>
              <a:rPr lang="en-US" sz="3200" dirty="0"/>
              <a:t>The UP Regional Safety Action Plans are an off-chute of the PDCA model</a:t>
            </a:r>
            <a:endParaRPr lang="en-US" sz="3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F4FFF59-086C-E85C-4246-712973468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950" y="866042"/>
            <a:ext cx="5628018" cy="454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5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Diagram&#10;&#10;Description automatically generated with low confidence">
            <a:extLst>
              <a:ext uri="{FF2B5EF4-FFF2-40B4-BE49-F238E27FC236}">
                <a16:creationId xmlns:a16="http://schemas.microsoft.com/office/drawing/2014/main" id="{95F798D4-7D61-6349-A7C4-BBCB0D89F3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57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900DF-C449-861C-9F37-738E95E81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5"/>
            <a:ext cx="4036334" cy="30581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SMS is based on Safety Engineering Principles such as </a:t>
            </a:r>
            <a:r>
              <a:rPr lang="en-US" sz="3600" b="1" dirty="0">
                <a:solidFill>
                  <a:schemeClr val="tx1"/>
                </a:solidFill>
                <a:latin typeface="+mn-lt"/>
              </a:rPr>
              <a:t>Hierarchy of Hazard Control Measures</a:t>
            </a:r>
            <a:r>
              <a:rPr lang="en-US" sz="36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</a:p>
        </p:txBody>
      </p:sp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82" name="Rectangle 308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3" name="Rectangle 308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4" name="Rectangle 308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86" name="Rectangle 308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8" name="Rectangle 308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2DBA587-8AA0-74A3-5B34-2CBC5B5F07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961978"/>
              </p:ext>
            </p:extLst>
          </p:nvPr>
        </p:nvGraphicFramePr>
        <p:xfrm>
          <a:off x="5951115" y="503045"/>
          <a:ext cx="5652819" cy="5845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5515">
                  <a:extLst>
                    <a:ext uri="{9D8B030D-6E8A-4147-A177-3AD203B41FA5}">
                      <a16:colId xmlns:a16="http://schemas.microsoft.com/office/drawing/2014/main" val="2067092400"/>
                    </a:ext>
                  </a:extLst>
                </a:gridCol>
                <a:gridCol w="4236334">
                  <a:extLst>
                    <a:ext uri="{9D8B030D-6E8A-4147-A177-3AD203B41FA5}">
                      <a16:colId xmlns:a16="http://schemas.microsoft.com/office/drawing/2014/main" val="435284978"/>
                    </a:ext>
                  </a:extLst>
                </a:gridCol>
                <a:gridCol w="1070970">
                  <a:extLst>
                    <a:ext uri="{9D8B030D-6E8A-4147-A177-3AD203B41FA5}">
                      <a16:colId xmlns:a16="http://schemas.microsoft.com/office/drawing/2014/main" val="3125888992"/>
                    </a:ext>
                  </a:extLst>
                </a:gridCol>
              </a:tblGrid>
              <a:tr h="318754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Hierarchy of Hazard Control Measures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047534"/>
                  </a:ext>
                </a:extLst>
              </a:tr>
              <a:tr h="336752">
                <a:tc rowSpan="14"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HAZARD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3899712"/>
                  </a:ext>
                </a:extLst>
              </a:tr>
              <a:tr h="4377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ELIMINATION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REMOVE HAZARDS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9304043"/>
                  </a:ext>
                </a:extLst>
              </a:tr>
              <a:tr h="2778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Eliminate the hazard during design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7775540"/>
                  </a:ext>
                </a:extLst>
              </a:tr>
              <a:tr h="4377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SUBSTITUTION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REPLACE HAZARDS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6646249"/>
                  </a:ext>
                </a:extLst>
              </a:tr>
              <a:tr h="2778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Substitution of less hazardous equipment, system, or energy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7719335"/>
                  </a:ext>
                </a:extLst>
              </a:tr>
              <a:tr h="4377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ENGINEERING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ISOLATE HAZARDS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888089"/>
                  </a:ext>
                </a:extLst>
              </a:tr>
              <a:tr h="2778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Design options that automatically reduce risks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708103"/>
                  </a:ext>
                </a:extLst>
              </a:tr>
              <a:tr h="33675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EXPOSURE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1338"/>
                  </a:ext>
                </a:extLst>
              </a:tr>
              <a:tr h="4377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WARNINGS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51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PROMOTE AWARENESS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7527512"/>
                  </a:ext>
                </a:extLst>
              </a:tr>
              <a:tr h="4546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Automatic or manual, permanent or temporary, visible or audible warning systems, signs, barriers, and labels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7914055"/>
                  </a:ext>
                </a:extLst>
              </a:tr>
              <a:tr h="43777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ADMINISTRATIVE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MANAGE BEHAVIORS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346890"/>
                  </a:ext>
                </a:extLst>
              </a:tr>
              <a:tr h="4546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Planning Processes, training, work permits, safe work practices, maintenance systems, communications, and work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900639"/>
                  </a:ext>
                </a:extLst>
              </a:tr>
              <a:tr h="51684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Personal Protective Equipment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WEAR PROTECTION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619"/>
                  </a:ext>
                </a:extLst>
              </a:tr>
              <a:tr h="2862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Available, effective, easy to 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3203379"/>
                  </a:ext>
                </a:extLst>
              </a:tr>
            </a:tbl>
          </a:graphicData>
        </a:graphic>
      </p:graphicFrame>
      <p:sp>
        <p:nvSpPr>
          <p:cNvPr id="5" name="Up Arrow 4">
            <a:extLst>
              <a:ext uri="{FF2B5EF4-FFF2-40B4-BE49-F238E27FC236}">
                <a16:creationId xmlns:a16="http://schemas.microsoft.com/office/drawing/2014/main" id="{062AEEEB-7349-D8F0-4717-7AC4225BB6E6}"/>
              </a:ext>
            </a:extLst>
          </p:cNvPr>
          <p:cNvSpPr/>
          <p:nvPr/>
        </p:nvSpPr>
        <p:spPr>
          <a:xfrm>
            <a:off x="5720973" y="1120212"/>
            <a:ext cx="510830" cy="4560426"/>
          </a:xfrm>
          <a:prstGeom prst="upArrow">
            <a:avLst/>
          </a:prstGeom>
          <a:solidFill>
            <a:srgbClr val="0432FF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2FDD46-9376-A0A9-F9E5-77B90AFB2600}"/>
              </a:ext>
            </a:extLst>
          </p:cNvPr>
          <p:cNvSpPr txBox="1"/>
          <p:nvPr/>
        </p:nvSpPr>
        <p:spPr>
          <a:xfrm>
            <a:off x="5668611" y="1978754"/>
            <a:ext cx="615553" cy="295368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EFFECTIVENESS</a:t>
            </a:r>
          </a:p>
        </p:txBody>
      </p:sp>
    </p:spTree>
    <p:extLst>
      <p:ext uri="{BB962C8B-B14F-4D97-AF65-F5344CB8AC3E}">
        <p14:creationId xmlns:p14="http://schemas.microsoft.com/office/powerpoint/2010/main" val="2909069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Arrow 2">
            <a:extLst>
              <a:ext uri="{FF2B5EF4-FFF2-40B4-BE49-F238E27FC236}">
                <a16:creationId xmlns:a16="http://schemas.microsoft.com/office/drawing/2014/main" id="{693A8BB7-7641-A9ED-D8CD-9A7E8C49D1BB}"/>
              </a:ext>
            </a:extLst>
          </p:cNvPr>
          <p:cNvSpPr/>
          <p:nvPr/>
        </p:nvSpPr>
        <p:spPr>
          <a:xfrm>
            <a:off x="40297" y="921686"/>
            <a:ext cx="543341" cy="5264832"/>
          </a:xfrm>
          <a:prstGeom prst="upArrow">
            <a:avLst/>
          </a:prstGeom>
          <a:gradFill>
            <a:gsLst>
              <a:gs pos="66000">
                <a:srgbClr val="FF8000"/>
              </a:gs>
              <a:gs pos="34000">
                <a:srgbClr val="FFFF00"/>
              </a:gs>
              <a:gs pos="10000">
                <a:srgbClr val="00B050"/>
              </a:gs>
              <a:gs pos="94000">
                <a:srgbClr val="FF0000"/>
              </a:gs>
            </a:gsLst>
            <a:lin ang="3600000" scaled="0"/>
          </a:gra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7474233-4A55-72B8-0E1A-FC603C42EF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181984"/>
              </p:ext>
            </p:extLst>
          </p:nvPr>
        </p:nvGraphicFramePr>
        <p:xfrm>
          <a:off x="1" y="106679"/>
          <a:ext cx="6273477" cy="6492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7910">
                  <a:extLst>
                    <a:ext uri="{9D8B030D-6E8A-4147-A177-3AD203B41FA5}">
                      <a16:colId xmlns:a16="http://schemas.microsoft.com/office/drawing/2014/main" val="2067092400"/>
                    </a:ext>
                  </a:extLst>
                </a:gridCol>
                <a:gridCol w="4702922">
                  <a:extLst>
                    <a:ext uri="{9D8B030D-6E8A-4147-A177-3AD203B41FA5}">
                      <a16:colId xmlns:a16="http://schemas.microsoft.com/office/drawing/2014/main" val="435284978"/>
                    </a:ext>
                  </a:extLst>
                </a:gridCol>
                <a:gridCol w="1042645">
                  <a:extLst>
                    <a:ext uri="{9D8B030D-6E8A-4147-A177-3AD203B41FA5}">
                      <a16:colId xmlns:a16="http://schemas.microsoft.com/office/drawing/2014/main" val="3125888992"/>
                    </a:ext>
                  </a:extLst>
                </a:gridCol>
              </a:tblGrid>
              <a:tr h="41701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Hierarchy of Hazard Control Measures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7047534"/>
                  </a:ext>
                </a:extLst>
              </a:tr>
              <a:tr h="364934">
                <a:tc rowSpan="14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HAZARD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3899712"/>
                  </a:ext>
                </a:extLst>
              </a:tr>
              <a:tr h="3678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ELIMINATION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REMOVE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9304043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Eliminate the hazard during design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97775540"/>
                  </a:ext>
                </a:extLst>
              </a:tr>
              <a:tr h="35538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SUBSTITUTION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REPLACE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664624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Substitution of less hazardous equipment, system, or energy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37719335"/>
                  </a:ext>
                </a:extLst>
              </a:tr>
              <a:tr h="31981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ENGINEERING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ISOLATE HAZARDS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88808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Design options that automatically reduce risks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708103"/>
                  </a:ext>
                </a:extLst>
              </a:tr>
              <a:tr h="36493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EXPOSURE CONTROLS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05133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WARNINGS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7451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PROMOTE AWARENESS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7527512"/>
                  </a:ext>
                </a:extLst>
              </a:tr>
              <a:tr h="51090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Automatic or manual, permanent or temporary, visible or audible warning systems, signs, barriers, and labels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7914055"/>
                  </a:ext>
                </a:extLst>
              </a:tr>
              <a:tr h="28570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ADMINISTRATIVE CONTROLS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MANAGE BEHAVIORS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346890"/>
                  </a:ext>
                </a:extLst>
              </a:tr>
              <a:tr h="48926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Planning Processes, training, work permits, safe work practices, maintenance systems, communications, and work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46900639"/>
                  </a:ext>
                </a:extLst>
              </a:tr>
              <a:tr h="25364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Personal Protective Equipment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WEAR PROTECTION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9619"/>
                  </a:ext>
                </a:extLst>
              </a:tr>
              <a:tr h="296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Available, effective, easy to use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320337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43E1416-6B17-4C58-61F7-A71811E76A34}"/>
              </a:ext>
            </a:extLst>
          </p:cNvPr>
          <p:cNvSpPr txBox="1"/>
          <p:nvPr/>
        </p:nvSpPr>
        <p:spPr>
          <a:xfrm>
            <a:off x="16382" y="1078373"/>
            <a:ext cx="615553" cy="454885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2800" b="1" dirty="0"/>
              <a:t>EFFECTIVENESS</a:t>
            </a:r>
          </a:p>
        </p:txBody>
      </p:sp>
      <p:pic>
        <p:nvPicPr>
          <p:cNvPr id="4106" name="Picture 10" descr="Hierarchy of Controls | NIOSH | CDC">
            <a:extLst>
              <a:ext uri="{FF2B5EF4-FFF2-40B4-BE49-F238E27FC236}">
                <a16:creationId xmlns:a16="http://schemas.microsoft.com/office/drawing/2014/main" id="{E1434DF1-792D-4256-42E4-9397F95E5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390" y="509286"/>
            <a:ext cx="5315313" cy="608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CA6B12-07E7-42D7-E36F-CECEB4DEE579}"/>
              </a:ext>
            </a:extLst>
          </p:cNvPr>
          <p:cNvCxnSpPr/>
          <p:nvPr/>
        </p:nvCxnSpPr>
        <p:spPr>
          <a:xfrm>
            <a:off x="6609144" y="106679"/>
            <a:ext cx="0" cy="6858000"/>
          </a:xfrm>
          <a:prstGeom prst="line">
            <a:avLst/>
          </a:prstGeom>
          <a:ln w="1270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85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D39A7E26-FD43-3C62-DEFA-E28A5D251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76199"/>
            <a:ext cx="11842750" cy="6716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24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560</Words>
  <Application>Microsoft Macintosh PowerPoint</Application>
  <PresentationFormat>Widescreen</PresentationFormat>
  <Paragraphs>80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Safety Management System (SMS)</vt:lpstr>
      <vt:lpstr>What is a Safety Management System (SMS)?</vt:lpstr>
      <vt:lpstr>Safety Management System (SMS)</vt:lpstr>
      <vt:lpstr>Safety Management System (SMS)</vt:lpstr>
      <vt:lpstr>Safety Management System (SMS)</vt:lpstr>
      <vt:lpstr>PowerPoint Presentation</vt:lpstr>
      <vt:lpstr>SMS is based on Safety Engineering Principles such as Hierarchy of Hazard Control Measures </vt:lpstr>
      <vt:lpstr>PowerPoint Presentation</vt:lpstr>
      <vt:lpstr>PowerPoint Presentation</vt:lpstr>
      <vt:lpstr>PowerPoint Presentation</vt:lpstr>
      <vt:lpstr>PowerPoint Presentation</vt:lpstr>
      <vt:lpstr>Leading Indicators</vt:lpstr>
      <vt:lpstr>Lagging Metric  &amp; Leading Metric</vt:lpstr>
      <vt:lpstr>PowerPoint Presentation</vt:lpstr>
      <vt:lpstr>PowerPoint Presentation</vt:lpstr>
      <vt:lpstr>PowerPoint Presentation</vt:lpstr>
      <vt:lpstr>Variability is the enemy!</vt:lpstr>
      <vt:lpstr>Example of Variability in a Safety Process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Management System (SMS)</dc:title>
  <dc:creator>Bryan Haywood</dc:creator>
  <cp:lastModifiedBy>Bryan Haywood</cp:lastModifiedBy>
  <cp:revision>17</cp:revision>
  <dcterms:created xsi:type="dcterms:W3CDTF">2022-07-18T15:38:45Z</dcterms:created>
  <dcterms:modified xsi:type="dcterms:W3CDTF">2022-07-20T17:25:12Z</dcterms:modified>
</cp:coreProperties>
</file>