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580" r:id="rId3"/>
    <p:sldId id="588" r:id="rId4"/>
    <p:sldId id="585" r:id="rId5"/>
    <p:sldId id="591" r:id="rId6"/>
    <p:sldId id="593" r:id="rId7"/>
    <p:sldId id="592" r:id="rId8"/>
    <p:sldId id="594" r:id="rId9"/>
    <p:sldId id="582" r:id="rId10"/>
    <p:sldId id="583" r:id="rId11"/>
    <p:sldId id="58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6159"/>
  </p:normalViewPr>
  <p:slideViewPr>
    <p:cSldViewPr snapToGrid="0">
      <p:cViewPr varScale="1">
        <p:scale>
          <a:sx n="122" d="100"/>
          <a:sy n="122" d="100"/>
        </p:scale>
        <p:origin x="4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93B811-E17B-431A-B708-158A8E3483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F881818-A83B-4ABD-A631-BF9C2506CC8E}">
      <dgm:prSet custT="1"/>
      <dgm:spPr/>
      <dgm:t>
        <a:bodyPr/>
        <a:lstStyle/>
        <a:p>
          <a:r>
            <a:rPr lang="en-US" sz="3600" dirty="0"/>
            <a:t>One of the most frequently cited models of </a:t>
          </a:r>
          <a:r>
            <a:rPr lang="en-US" sz="3600" b="1" dirty="0"/>
            <a:t>TRUST</a:t>
          </a:r>
          <a:r>
            <a:rPr lang="en-US" sz="3600" dirty="0"/>
            <a:t> suggest that trust is based on a worker's </a:t>
          </a:r>
          <a:r>
            <a:rPr lang="en-US" sz="3600" b="1" u="sng" dirty="0"/>
            <a:t>perceptions</a:t>
          </a:r>
          <a:r>
            <a:rPr lang="en-US" sz="3600" dirty="0"/>
            <a:t> about THREE (3) key factors:</a:t>
          </a:r>
        </a:p>
      </dgm:t>
    </dgm:pt>
    <dgm:pt modelId="{76BCA3A0-4260-4976-A127-470A0BB40E6C}" type="parTrans" cxnId="{B73B8AB9-0DCD-4DD8-B30E-FCF498BB6338}">
      <dgm:prSet/>
      <dgm:spPr/>
      <dgm:t>
        <a:bodyPr/>
        <a:lstStyle/>
        <a:p>
          <a:endParaRPr lang="en-US"/>
        </a:p>
      </dgm:t>
    </dgm:pt>
    <dgm:pt modelId="{5193A7D0-D8F1-4C1D-A786-744E08C0E448}" type="sibTrans" cxnId="{B73B8AB9-0DCD-4DD8-B30E-FCF498BB6338}">
      <dgm:prSet/>
      <dgm:spPr/>
      <dgm:t>
        <a:bodyPr/>
        <a:lstStyle/>
        <a:p>
          <a:endParaRPr lang="en-US"/>
        </a:p>
      </dgm:t>
    </dgm:pt>
    <dgm:pt modelId="{136CD310-709A-4393-B732-A3625E29B8CA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3600" b="1" dirty="0"/>
            <a:t>ABILITY</a:t>
          </a:r>
          <a:r>
            <a:rPr lang="en-US" sz="3600" dirty="0"/>
            <a:t> (perceived competence)</a:t>
          </a:r>
        </a:p>
      </dgm:t>
    </dgm:pt>
    <dgm:pt modelId="{78EEB5FF-A8CB-4AE1-84B9-792B6F934358}" type="parTrans" cxnId="{E9CC5922-F0A0-414F-823D-D6F0356DA710}">
      <dgm:prSet/>
      <dgm:spPr/>
      <dgm:t>
        <a:bodyPr/>
        <a:lstStyle/>
        <a:p>
          <a:endParaRPr lang="en-US"/>
        </a:p>
      </dgm:t>
    </dgm:pt>
    <dgm:pt modelId="{38BC3D43-2C47-4DCA-A316-07994485BE87}" type="sibTrans" cxnId="{E9CC5922-F0A0-414F-823D-D6F0356DA710}">
      <dgm:prSet/>
      <dgm:spPr/>
      <dgm:t>
        <a:bodyPr/>
        <a:lstStyle/>
        <a:p>
          <a:endParaRPr lang="en-US"/>
        </a:p>
      </dgm:t>
    </dgm:pt>
    <dgm:pt modelId="{6E7CC848-B1AD-4635-8D78-FCB74CCFA13A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3600" b="1" dirty="0"/>
            <a:t>INTEGRITY</a:t>
          </a:r>
          <a:r>
            <a:rPr lang="en-US" sz="3600" dirty="0"/>
            <a:t> (perceived honesty and openness)</a:t>
          </a:r>
        </a:p>
      </dgm:t>
    </dgm:pt>
    <dgm:pt modelId="{84B188FF-4034-42C6-B511-34A24B4FD44D}" type="parTrans" cxnId="{C1A2440E-0F9E-47D4-A00B-9904BEA0ACF3}">
      <dgm:prSet/>
      <dgm:spPr/>
      <dgm:t>
        <a:bodyPr/>
        <a:lstStyle/>
        <a:p>
          <a:endParaRPr lang="en-US"/>
        </a:p>
      </dgm:t>
    </dgm:pt>
    <dgm:pt modelId="{B790AB4B-97D4-4AA6-9CE6-5AE03288BFD5}" type="sibTrans" cxnId="{C1A2440E-0F9E-47D4-A00B-9904BEA0ACF3}">
      <dgm:prSet/>
      <dgm:spPr/>
      <dgm:t>
        <a:bodyPr/>
        <a:lstStyle/>
        <a:p>
          <a:endParaRPr lang="en-US"/>
        </a:p>
      </dgm:t>
    </dgm:pt>
    <dgm:pt modelId="{43F6D040-07A5-4F2A-94BD-7BFD3D4FC0A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3600" b="1" dirty="0"/>
            <a:t>BENEVOLENCE</a:t>
          </a:r>
          <a:r>
            <a:rPr lang="en-US" sz="3600" dirty="0"/>
            <a:t> (perceived degree of care shown)</a:t>
          </a:r>
        </a:p>
      </dgm:t>
    </dgm:pt>
    <dgm:pt modelId="{70E5765B-A43A-4A4B-AA97-FE383F842C9F}" type="parTrans" cxnId="{EFD0DF23-CB86-47CA-B026-BECCA4F10FFD}">
      <dgm:prSet/>
      <dgm:spPr/>
      <dgm:t>
        <a:bodyPr/>
        <a:lstStyle/>
        <a:p>
          <a:endParaRPr lang="en-US"/>
        </a:p>
      </dgm:t>
    </dgm:pt>
    <dgm:pt modelId="{BE6CAD3A-CAA3-4388-B6E9-2296CB6A239D}" type="sibTrans" cxnId="{EFD0DF23-CB86-47CA-B026-BECCA4F10FFD}">
      <dgm:prSet/>
      <dgm:spPr/>
      <dgm:t>
        <a:bodyPr/>
        <a:lstStyle/>
        <a:p>
          <a:endParaRPr lang="en-US"/>
        </a:p>
      </dgm:t>
    </dgm:pt>
    <dgm:pt modelId="{6FBA9169-2687-594B-B11A-786D6F02427B}" type="pres">
      <dgm:prSet presAssocID="{AA93B811-E17B-431A-B708-158A8E3483BF}" presName="linear" presStyleCnt="0">
        <dgm:presLayoutVars>
          <dgm:animLvl val="lvl"/>
          <dgm:resizeHandles val="exact"/>
        </dgm:presLayoutVars>
      </dgm:prSet>
      <dgm:spPr/>
    </dgm:pt>
    <dgm:pt modelId="{54F9BB6B-36DE-5549-B966-D826B767343F}" type="pres">
      <dgm:prSet presAssocID="{AF881818-A83B-4ABD-A631-BF9C2506CC8E}" presName="parentText" presStyleLbl="node1" presStyleIdx="0" presStyleCnt="1" custLinFactNeighborY="-23134">
        <dgm:presLayoutVars>
          <dgm:chMax val="0"/>
          <dgm:bulletEnabled val="1"/>
        </dgm:presLayoutVars>
      </dgm:prSet>
      <dgm:spPr/>
    </dgm:pt>
    <dgm:pt modelId="{9409DAEB-DB2B-1B49-9C28-D1DF08E31A5D}" type="pres">
      <dgm:prSet presAssocID="{AF881818-A83B-4ABD-A631-BF9C2506CC8E}" presName="childText" presStyleLbl="revTx" presStyleIdx="0" presStyleCnt="1" custLinFactNeighborY="-28172">
        <dgm:presLayoutVars>
          <dgm:bulletEnabled val="1"/>
        </dgm:presLayoutVars>
      </dgm:prSet>
      <dgm:spPr/>
    </dgm:pt>
  </dgm:ptLst>
  <dgm:cxnLst>
    <dgm:cxn modelId="{C1A2440E-0F9E-47D4-A00B-9904BEA0ACF3}" srcId="{AF881818-A83B-4ABD-A631-BF9C2506CC8E}" destId="{6E7CC848-B1AD-4635-8D78-FCB74CCFA13A}" srcOrd="1" destOrd="0" parTransId="{84B188FF-4034-42C6-B511-34A24B4FD44D}" sibTransId="{B790AB4B-97D4-4AA6-9CE6-5AE03288BFD5}"/>
    <dgm:cxn modelId="{3A9D731C-0C2F-5645-A55C-9563B9302496}" type="presOf" srcId="{6E7CC848-B1AD-4635-8D78-FCB74CCFA13A}" destId="{9409DAEB-DB2B-1B49-9C28-D1DF08E31A5D}" srcOrd="0" destOrd="1" presId="urn:microsoft.com/office/officeart/2005/8/layout/vList2"/>
    <dgm:cxn modelId="{19072120-F513-BE46-A570-D5E1AE9580D5}" type="presOf" srcId="{AF881818-A83B-4ABD-A631-BF9C2506CC8E}" destId="{54F9BB6B-36DE-5549-B966-D826B767343F}" srcOrd="0" destOrd="0" presId="urn:microsoft.com/office/officeart/2005/8/layout/vList2"/>
    <dgm:cxn modelId="{E9CC5922-F0A0-414F-823D-D6F0356DA710}" srcId="{AF881818-A83B-4ABD-A631-BF9C2506CC8E}" destId="{136CD310-709A-4393-B732-A3625E29B8CA}" srcOrd="0" destOrd="0" parTransId="{78EEB5FF-A8CB-4AE1-84B9-792B6F934358}" sibTransId="{38BC3D43-2C47-4DCA-A316-07994485BE87}"/>
    <dgm:cxn modelId="{EFD0DF23-CB86-47CA-B026-BECCA4F10FFD}" srcId="{AF881818-A83B-4ABD-A631-BF9C2506CC8E}" destId="{43F6D040-07A5-4F2A-94BD-7BFD3D4FC0A6}" srcOrd="2" destOrd="0" parTransId="{70E5765B-A43A-4A4B-AA97-FE383F842C9F}" sibTransId="{BE6CAD3A-CAA3-4388-B6E9-2296CB6A239D}"/>
    <dgm:cxn modelId="{C32918AD-BD40-FF43-9C34-1CF8C965B4A8}" type="presOf" srcId="{AA93B811-E17B-431A-B708-158A8E3483BF}" destId="{6FBA9169-2687-594B-B11A-786D6F02427B}" srcOrd="0" destOrd="0" presId="urn:microsoft.com/office/officeart/2005/8/layout/vList2"/>
    <dgm:cxn modelId="{B73B8AB9-0DCD-4DD8-B30E-FCF498BB6338}" srcId="{AA93B811-E17B-431A-B708-158A8E3483BF}" destId="{AF881818-A83B-4ABD-A631-BF9C2506CC8E}" srcOrd="0" destOrd="0" parTransId="{76BCA3A0-4260-4976-A127-470A0BB40E6C}" sibTransId="{5193A7D0-D8F1-4C1D-A786-744E08C0E448}"/>
    <dgm:cxn modelId="{B3F4DCC4-DF75-FC4B-BC42-52A545026364}" type="presOf" srcId="{43F6D040-07A5-4F2A-94BD-7BFD3D4FC0A6}" destId="{9409DAEB-DB2B-1B49-9C28-D1DF08E31A5D}" srcOrd="0" destOrd="2" presId="urn:microsoft.com/office/officeart/2005/8/layout/vList2"/>
    <dgm:cxn modelId="{A7BF53D7-8D15-5840-9E99-9C239C1DBF9A}" type="presOf" srcId="{136CD310-709A-4393-B732-A3625E29B8CA}" destId="{9409DAEB-DB2B-1B49-9C28-D1DF08E31A5D}" srcOrd="0" destOrd="0" presId="urn:microsoft.com/office/officeart/2005/8/layout/vList2"/>
    <dgm:cxn modelId="{00B3E9C9-D13E-9F43-9652-0C3F58C7998B}" type="presParOf" srcId="{6FBA9169-2687-594B-B11A-786D6F02427B}" destId="{54F9BB6B-36DE-5549-B966-D826B767343F}" srcOrd="0" destOrd="0" presId="urn:microsoft.com/office/officeart/2005/8/layout/vList2"/>
    <dgm:cxn modelId="{DBAE8FFD-2910-0648-9212-AD7349DB90FA}" type="presParOf" srcId="{6FBA9169-2687-594B-B11A-786D6F02427B}" destId="{9409DAEB-DB2B-1B49-9C28-D1DF08E31A5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F9BB6B-36DE-5549-B966-D826B767343F}">
      <dsp:nvSpPr>
        <dsp:cNvPr id="0" name=""/>
        <dsp:cNvSpPr/>
      </dsp:nvSpPr>
      <dsp:spPr>
        <a:xfrm>
          <a:off x="0" y="0"/>
          <a:ext cx="9409043" cy="1977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One of the most frequently cited models of </a:t>
          </a:r>
          <a:r>
            <a:rPr lang="en-US" sz="3600" b="1" kern="1200" dirty="0"/>
            <a:t>TRUST</a:t>
          </a:r>
          <a:r>
            <a:rPr lang="en-US" sz="3600" kern="1200" dirty="0"/>
            <a:t> suggest that trust is based on a worker's </a:t>
          </a:r>
          <a:r>
            <a:rPr lang="en-US" sz="3600" b="1" u="sng" kern="1200" dirty="0"/>
            <a:t>perceptions</a:t>
          </a:r>
          <a:r>
            <a:rPr lang="en-US" sz="3600" kern="1200" dirty="0"/>
            <a:t> about THREE (3) key factors:</a:t>
          </a:r>
        </a:p>
      </dsp:txBody>
      <dsp:txXfrm>
        <a:off x="96524" y="96524"/>
        <a:ext cx="9215995" cy="1784252"/>
      </dsp:txXfrm>
    </dsp:sp>
    <dsp:sp modelId="{9409DAEB-DB2B-1B49-9C28-D1DF08E31A5D}">
      <dsp:nvSpPr>
        <dsp:cNvPr id="0" name=""/>
        <dsp:cNvSpPr/>
      </dsp:nvSpPr>
      <dsp:spPr>
        <a:xfrm>
          <a:off x="0" y="1877609"/>
          <a:ext cx="9409043" cy="2354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37" tIns="45720" rIns="256032" bIns="4572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US" sz="3600" b="1" kern="1200" dirty="0"/>
            <a:t>ABILITY</a:t>
          </a:r>
          <a:r>
            <a:rPr lang="en-US" sz="3600" kern="1200" dirty="0"/>
            <a:t> (perceived competence)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US" sz="3600" b="1" kern="1200" dirty="0"/>
            <a:t>INTEGRITY</a:t>
          </a:r>
          <a:r>
            <a:rPr lang="en-US" sz="3600" kern="1200" dirty="0"/>
            <a:t> (perceived honesty and openness)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US" sz="3600" b="1" kern="1200" dirty="0"/>
            <a:t>BENEVOLENCE</a:t>
          </a:r>
          <a:r>
            <a:rPr lang="en-US" sz="3600" kern="1200" dirty="0"/>
            <a:t> (perceived degree of care shown)</a:t>
          </a:r>
        </a:p>
      </dsp:txBody>
      <dsp:txXfrm>
        <a:off x="0" y="1877609"/>
        <a:ext cx="9409043" cy="2354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0EF29-9203-D4E7-BDAB-033218A61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869C1B-D31D-5D26-BD15-843E0F0BA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6AE3F-3514-8DCC-72BC-C3FA7224E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FCA5B-74CC-F435-7FC9-B517F5962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615013-6521-67F1-7C9F-2C05647413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2875" y="5953293"/>
            <a:ext cx="1579125" cy="90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D0270-99A6-2513-8271-C5BCCF992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5754B2-C5DA-9CDB-4564-E5EDA65E7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FA981-1D5F-7192-BA59-2E359515A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2C16A-1F97-15A1-3967-904909C93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75755-35E5-D21F-E9B6-DB42C373A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05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5C4816-A781-97F8-DBD0-77ADCC1E66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8E41FC-4324-2E50-7768-4D913C774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8642-50B1-6A11-9C64-CF8E8CAFE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565F6-DBF5-B82A-21B1-46583134B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FC19D-ECE5-68F0-ED26-52DF3969A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283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Column+Section_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772274-5A40-4DBA-B6D2-5FBB5694E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57350"/>
            <a:ext cx="9086850" cy="462915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65769CF-2E48-4191-9F7F-DDA1173BC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" y="6457950"/>
            <a:ext cx="514350" cy="2286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1FB5DEEA-EF8C-4311-9DB6-FA9AE28D4A5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Straight Connector 25">
            <a:extLst>
              <a:ext uri="{FF2B5EF4-FFF2-40B4-BE49-F238E27FC236}">
                <a16:creationId xmlns:a16="http://schemas.microsoft.com/office/drawing/2014/main" id="{8ACA58E1-0529-480C-A429-D0570F2602B1}"/>
              </a:ext>
            </a:extLst>
          </p:cNvPr>
          <p:cNvSpPr/>
          <p:nvPr userDrawn="1"/>
        </p:nvSpPr>
        <p:spPr>
          <a:xfrm>
            <a:off x="611186" y="1198510"/>
            <a:ext cx="398463" cy="0"/>
          </a:xfrm>
          <a:prstGeom prst="line">
            <a:avLst/>
          </a:prstGeom>
          <a:ln w="50800">
            <a:solidFill>
              <a:srgbClr val="0032A0"/>
            </a:solidFill>
            <a:miter/>
          </a:ln>
        </p:spPr>
        <p:txBody>
          <a:bodyPr lIns="45719" tIns="45719" rIns="45719" bIns="45719"/>
          <a:lstStyle/>
          <a:p>
            <a:pPr lvl="0" algn="l" defTabSz="914400"/>
            <a:endParaRPr sz="1800" b="0" dirty="0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2190B9-5B9C-4BA9-9A04-1C7A3A956A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0"/>
            <a:ext cx="5314950" cy="274320"/>
          </a:xfrm>
        </p:spPr>
        <p:txBody>
          <a:bodyPr lIns="18288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spc="1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SECTION NAME</a:t>
            </a:r>
            <a:endParaRPr lang="en-GB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D266CEBB-6915-43BF-9788-6E9A74EA5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2900"/>
            <a:ext cx="10972800" cy="7429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AC71B1-5345-BBC6-AC42-21971D12A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2875" y="5953293"/>
            <a:ext cx="1579125" cy="90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26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65769CF-2E48-4191-9F7F-DDA1173BC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" y="6457950"/>
            <a:ext cx="514350" cy="2286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1FB5DEEA-EF8C-4311-9DB6-FA9AE28D4A5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Straight Connector 25">
            <a:extLst>
              <a:ext uri="{FF2B5EF4-FFF2-40B4-BE49-F238E27FC236}">
                <a16:creationId xmlns:a16="http://schemas.microsoft.com/office/drawing/2014/main" id="{8ACA58E1-0529-480C-A429-D0570F2602B1}"/>
              </a:ext>
            </a:extLst>
          </p:cNvPr>
          <p:cNvSpPr/>
          <p:nvPr userDrawn="1"/>
        </p:nvSpPr>
        <p:spPr>
          <a:xfrm>
            <a:off x="611186" y="1198510"/>
            <a:ext cx="398463" cy="0"/>
          </a:xfrm>
          <a:prstGeom prst="line">
            <a:avLst/>
          </a:prstGeom>
          <a:ln w="50800">
            <a:solidFill>
              <a:srgbClr val="0032A0"/>
            </a:solidFill>
            <a:miter/>
          </a:ln>
        </p:spPr>
        <p:txBody>
          <a:bodyPr lIns="45719" tIns="45719" rIns="45719" bIns="45719"/>
          <a:lstStyle/>
          <a:p>
            <a:pPr lvl="0" algn="l" defTabSz="914400"/>
            <a:endParaRPr sz="1800" b="0" dirty="0">
              <a:latin typeface="Arial"/>
              <a:cs typeface="Arial"/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266CEBB-6915-43BF-9788-6E9A74EA5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2900"/>
            <a:ext cx="10972800" cy="7429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C5275AC-4C1E-404B-8213-5264FA8439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3950" y="6457950"/>
            <a:ext cx="9944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69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Blank+Section_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65769CF-2E48-4191-9F7F-DDA1173BC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" y="6457950"/>
            <a:ext cx="514350" cy="2286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1FB5DEEA-EF8C-4311-9DB6-FA9AE28D4A5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Straight Connector 25">
            <a:extLst>
              <a:ext uri="{FF2B5EF4-FFF2-40B4-BE49-F238E27FC236}">
                <a16:creationId xmlns:a16="http://schemas.microsoft.com/office/drawing/2014/main" id="{8ACA58E1-0529-480C-A429-D0570F2602B1}"/>
              </a:ext>
            </a:extLst>
          </p:cNvPr>
          <p:cNvSpPr/>
          <p:nvPr userDrawn="1"/>
        </p:nvSpPr>
        <p:spPr>
          <a:xfrm>
            <a:off x="611186" y="1198510"/>
            <a:ext cx="398463" cy="0"/>
          </a:xfrm>
          <a:prstGeom prst="line">
            <a:avLst/>
          </a:prstGeom>
          <a:ln w="50800">
            <a:solidFill>
              <a:srgbClr val="0032A0"/>
            </a:solidFill>
            <a:miter/>
          </a:ln>
        </p:spPr>
        <p:txBody>
          <a:bodyPr lIns="45719" tIns="45719" rIns="45719" bIns="45719"/>
          <a:lstStyle/>
          <a:p>
            <a:pPr lvl="0" algn="l" defTabSz="914400"/>
            <a:endParaRPr sz="1800" b="0" dirty="0">
              <a:latin typeface="Arial"/>
              <a:cs typeface="Arial"/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266CEBB-6915-43BF-9788-6E9A74EA5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2900"/>
            <a:ext cx="10972800" cy="7429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3F2190B9-5B9C-4BA9-9A04-1C7A3A956A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0"/>
            <a:ext cx="5314950" cy="274320"/>
          </a:xfrm>
        </p:spPr>
        <p:txBody>
          <a:bodyPr lIns="18288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spc="1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ADD SECTION NAME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C5275AC-4C1E-404B-8213-5264FA8439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3950" y="6457950"/>
            <a:ext cx="9944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B25FE4-FEC3-5999-7293-838997439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0385" y="6221137"/>
            <a:ext cx="1111615" cy="63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34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Column+Section_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72274-5A40-4DBA-B6D2-5FBB5694E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57350"/>
            <a:ext cx="5314950" cy="462915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65769CF-2E48-4191-9F7F-DDA1173BC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" y="6457950"/>
            <a:ext cx="514350" cy="2286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1FB5DEEA-EF8C-4311-9DB6-FA9AE28D4A5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Straight Connector 25">
            <a:extLst>
              <a:ext uri="{FF2B5EF4-FFF2-40B4-BE49-F238E27FC236}">
                <a16:creationId xmlns:a16="http://schemas.microsoft.com/office/drawing/2014/main" id="{8ACA58E1-0529-480C-A429-D0570F2602B1}"/>
              </a:ext>
            </a:extLst>
          </p:cNvPr>
          <p:cNvSpPr/>
          <p:nvPr userDrawn="1"/>
        </p:nvSpPr>
        <p:spPr>
          <a:xfrm>
            <a:off x="611186" y="1198510"/>
            <a:ext cx="398463" cy="0"/>
          </a:xfrm>
          <a:prstGeom prst="line">
            <a:avLst/>
          </a:prstGeom>
          <a:ln w="50800">
            <a:solidFill>
              <a:srgbClr val="0032A0"/>
            </a:solidFill>
            <a:miter/>
          </a:ln>
        </p:spPr>
        <p:txBody>
          <a:bodyPr lIns="45719" tIns="45719" rIns="45719" bIns="45719"/>
          <a:lstStyle/>
          <a:p>
            <a:pPr lvl="0" algn="l" defTabSz="914400"/>
            <a:endParaRPr sz="1800" b="0" dirty="0">
              <a:latin typeface="Arial"/>
              <a:cs typeface="Arial"/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266CEBB-6915-43BF-9788-6E9A74EA5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2900"/>
            <a:ext cx="10972800" cy="7429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4772274-5A40-4DBA-B6D2-5FBB5694E70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67450" y="1657350"/>
            <a:ext cx="5314950" cy="462915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F2190B9-5B9C-4BA9-9A04-1C7A3A956A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0"/>
            <a:ext cx="5314950" cy="274320"/>
          </a:xfrm>
        </p:spPr>
        <p:txBody>
          <a:bodyPr lIns="18288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spc="1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ADD SECTION NAME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C5275AC-4C1E-404B-8213-5264FA8439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3950" y="6457950"/>
            <a:ext cx="9944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4ADA28-D629-7293-92B2-786C9EDD87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68050" y="24468"/>
            <a:ext cx="1111615" cy="63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9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Column_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E116D-2466-44F2-AB01-C93F885A5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73E9E-AF57-4A9D-9399-FBE7C8069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1FB5DEEA-EF8C-4311-9DB6-FA9AE28D4A5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D266CEBB-6915-43BF-9788-6E9A74EA5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2900"/>
            <a:ext cx="10972800" cy="7429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4772274-5A40-4DBA-B6D2-5FBB5694E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57350"/>
            <a:ext cx="7200900" cy="462915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772274-5A40-4DBA-B6D2-5FBB5694E70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53400" y="1657350"/>
            <a:ext cx="3429000" cy="462915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686A79-64B4-1356-9037-375EE56E2B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0385" y="6221137"/>
            <a:ext cx="1111615" cy="63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8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6F9F0-516A-0544-5171-914AFFE4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6DF23-670A-0FE2-EECF-4279F15C3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E9949-207F-54EF-8A35-ABD98E040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CC103-AB10-7072-633D-43C2A3073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77674-1AD4-FBB5-27F7-BC1CDE3A4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81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CBE7D-241B-9BEC-F7D9-AF6DC3E6F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A4C88-5B28-1884-899E-6D274E79B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D5F91-AC67-1E9F-BACC-C13E0C0F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84636-D859-99A5-65C3-EC2329F6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20371-6FED-06D4-1FB8-6FCC7201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27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AC830-CC9A-F4EE-2BFE-822FF29F5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34F71-CE0A-C8CB-F88B-4D2F6DC66D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4992F4-8923-BDB6-B56D-43B954E4D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5DF690-AB8C-16F8-CE9D-341178376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64F6A-72BB-4BCB-0E4A-3CC6BCBE2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2A4767-D7AB-08EA-D608-DE2DAD8FE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38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EF-5D69-F9EA-F929-114EF30BE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DC269-87DD-7A5D-2D63-DBFEBE1AC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6B8E42-C005-8B8B-CA93-3164EC111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91E480-1261-18E8-EBD0-25D8FB2BE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C584DE-A356-8F86-5E40-193AD61A4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8B981E-4D92-93A0-090F-9F64A4756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3C021A-13B5-AD25-9563-0F55BC519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D95EFD-9A80-9FBD-3064-289664E1E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63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17DC3-5DE4-A514-43BE-3C8AAAE2D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BF2DF1-5461-E760-33C6-C73816F7E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37D62D-16A0-9300-13E1-BDD25EBDB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97B26-EB98-13F2-CEA5-01598F257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629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A2B606-BA75-CEEB-A84E-573512A9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D0A3E3-6D6D-19FD-6303-32500D5A1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B37261-B1E2-55A2-763F-5072C7515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35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F545A-629A-CA59-5154-098E747A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9C1ED-6F80-DB12-01F8-DAB0FA300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D545CF-293B-5642-B007-154A93291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D0FB2-0B41-CB58-8CE6-5D1EC1870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3A768-469C-92C1-91CE-0DE75A30B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89C3F1-9542-E086-5422-EA9036F94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7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0500D-1FAF-25E2-4C5E-F3EDCF267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A3578B-6B6B-031B-FDCB-E0B1AD99CA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8EDFC1-13C6-41F1-5A6D-49BF9759F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545AC-76A3-0242-C71F-26507A23A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0B8003-35AD-AAED-CC03-63DA1D8F3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2E80F3-811A-83F4-9310-64A1B768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485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B691B3-E8BD-490B-A300-0E0B993A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40CDE-9255-0F02-C9BD-46F42CD52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1ACF1-47CF-836D-1167-8C5076AE6C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BB1A8-6C49-FF48-8A60-8E5B38E56FFE}" type="datetimeFigureOut">
              <a:rPr lang="en-US" smtClean="0"/>
              <a:t>7/28/22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ACE1A-90E9-6A70-638C-9DBCA664F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61B84-3F6D-813B-9763-FFD5D06F3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6104B-0C6D-4E4E-8D1F-907B5D015E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94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7729E22B-30FA-7BD1-F5C1-E6106B5A50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9C1EAA-8F12-FB56-930F-CF51550FD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3751" y="2772432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FFFF"/>
                </a:solidFill>
                <a:latin typeface="+mn-lt"/>
              </a:rPr>
              <a:t>The Journey to a </a:t>
            </a:r>
            <a:br>
              <a:rPr lang="en-US" sz="7200" b="1" dirty="0">
                <a:solidFill>
                  <a:srgbClr val="FFFFFF"/>
                </a:solidFill>
                <a:latin typeface="+mn-lt"/>
              </a:rPr>
            </a:br>
            <a:r>
              <a:rPr lang="en-US" sz="7200" b="1" dirty="0">
                <a:solidFill>
                  <a:srgbClr val="FFFFFF"/>
                </a:solidFill>
                <a:latin typeface="+mn-lt"/>
              </a:rPr>
              <a:t>“Culture of Safety”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62FDE-1140-5E4B-BE03-E59E3A794ADB}"/>
              </a:ext>
            </a:extLst>
          </p:cNvPr>
          <p:cNvSpPr txBox="1"/>
          <p:nvPr/>
        </p:nvSpPr>
        <p:spPr>
          <a:xfrm>
            <a:off x="5822731" y="336331"/>
            <a:ext cx="6001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Safety is no longer a </a:t>
            </a:r>
            <a:r>
              <a:rPr lang="en-US" b="1" i="1" dirty="0">
                <a:solidFill>
                  <a:srgbClr val="FF0000"/>
                </a:solidFill>
              </a:rPr>
              <a:t>Priority</a:t>
            </a:r>
            <a:r>
              <a:rPr lang="en-US" b="1" i="1" dirty="0"/>
              <a:t>; it has become a personal </a:t>
            </a:r>
            <a:r>
              <a:rPr lang="en-US" b="1" i="1" dirty="0">
                <a:solidFill>
                  <a:srgbClr val="0432FF"/>
                </a:solidFill>
              </a:rPr>
              <a:t>Value</a:t>
            </a:r>
            <a:r>
              <a:rPr lang="en-US" b="1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0729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ontent Placeholder 4">
            <a:extLst>
              <a:ext uri="{FF2B5EF4-FFF2-40B4-BE49-F238E27FC236}">
                <a16:creationId xmlns:a16="http://schemas.microsoft.com/office/drawing/2014/main" id="{45FCB23E-E474-014F-3E2A-9B4A7B188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16764"/>
            <a:ext cx="11067394" cy="4898335"/>
          </a:xfrm>
        </p:spPr>
        <p:txBody>
          <a:bodyPr/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Although errors and mistakes tend to receive more attention, </a:t>
            </a:r>
            <a:r>
              <a:rPr lang="en-US" sz="32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SUPPORTIVE FEEDBACK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is more effective at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motivating desirable behaviors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Slide Number Placeholder 2">
            <a:extLst>
              <a:ext uri="{FF2B5EF4-FFF2-40B4-BE49-F238E27FC236}">
                <a16:creationId xmlns:a16="http://schemas.microsoft.com/office/drawing/2014/main" id="{A7C297F8-DA24-E80D-6381-A12C469EC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FB5DEEA-EF8C-4311-9DB6-FA9AE28D4A5A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spcAft>
                  <a:spcPts val="600"/>
                </a:spcAft>
              </a:pPr>
              <a:t>10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826523-1388-4845-A7DE-E1460DEC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95451"/>
            <a:ext cx="10972800" cy="742950"/>
          </a:xfrm>
        </p:spPr>
        <p:txBody>
          <a:bodyPr anchor="b">
            <a:normAutofit fontScale="90000"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Give more Supportive than Corrective Feedback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3DE42C-A78C-DDF6-529C-948C83A4C297}"/>
              </a:ext>
            </a:extLst>
          </p:cNvPr>
          <p:cNvSpPr txBox="1"/>
          <p:nvPr/>
        </p:nvSpPr>
        <p:spPr>
          <a:xfrm>
            <a:off x="2091558" y="3778798"/>
            <a:ext cx="9080025" cy="1881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Positive Reinforcement </a:t>
            </a:r>
            <a:r>
              <a:rPr lang="en-US" sz="2800" b="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SAFE Behaviors is 3-5x’s more effective at sustaining SAFE Behaviors than is correcting unsafe behaviors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E. Scott Geller</a:t>
            </a:r>
            <a:endParaRPr lang="en-US" sz="2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187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 Placeholder 2">
            <a:extLst>
              <a:ext uri="{FF2B5EF4-FFF2-40B4-BE49-F238E27FC236}">
                <a16:creationId xmlns:a16="http://schemas.microsoft.com/office/drawing/2014/main" id="{A7C297F8-DA24-E80D-6381-A12C469EC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FB5DEEA-EF8C-4311-9DB6-FA9AE28D4A5A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spcAft>
                  <a:spcPts val="600"/>
                </a:spcAft>
              </a:pPr>
              <a:t>11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826523-1388-4845-A7DE-E1460DEC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3513"/>
            <a:ext cx="10972800" cy="742950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latin typeface="+mn-lt"/>
              </a:rPr>
              <a:t>Engagement MUST be Adult-to-Adult model</a:t>
            </a:r>
            <a:endParaRPr lang="en-US" sz="4000" b="1" dirty="0">
              <a:solidFill>
                <a:srgbClr val="FF40FF"/>
              </a:solidFill>
              <a:latin typeface="+mn-lt"/>
            </a:endParaRPr>
          </a:p>
        </p:txBody>
      </p:sp>
      <p:pic>
        <p:nvPicPr>
          <p:cNvPr id="2" name="Picture 2" descr="Use transactional analysis and adult/parent/child to figure out yourself,  your spouse, your family, your in-laws, etc. (Honestly.) – The Context Of  Things">
            <a:extLst>
              <a:ext uri="{FF2B5EF4-FFF2-40B4-BE49-F238E27FC236}">
                <a16:creationId xmlns:a16="http://schemas.microsoft.com/office/drawing/2014/main" id="{0ED1145E-78B8-DB42-2336-E1DF34E1B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75288"/>
            <a:ext cx="5015023" cy="462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E76AC48-4B3C-E233-9D3F-7FCB3BB86A21}"/>
              </a:ext>
            </a:extLst>
          </p:cNvPr>
          <p:cNvSpPr/>
          <p:nvPr/>
        </p:nvSpPr>
        <p:spPr>
          <a:xfrm>
            <a:off x="318977" y="2977116"/>
            <a:ext cx="5571460" cy="1690577"/>
          </a:xfrm>
          <a:prstGeom prst="roundRect">
            <a:avLst/>
          </a:prstGeom>
          <a:solidFill>
            <a:schemeClr val="bg1">
              <a:lumMod val="75000"/>
              <a:alpha val="3963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D542F9-9912-C681-74A1-71801925FFE6}"/>
              </a:ext>
            </a:extLst>
          </p:cNvPr>
          <p:cNvSpPr txBox="1"/>
          <p:nvPr/>
        </p:nvSpPr>
        <p:spPr>
          <a:xfrm>
            <a:off x="6951005" y="3204375"/>
            <a:ext cx="4631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Transactional Analysis (TA)</a:t>
            </a:r>
          </a:p>
        </p:txBody>
      </p:sp>
    </p:spTree>
    <p:extLst>
      <p:ext uri="{BB962C8B-B14F-4D97-AF65-F5344CB8AC3E}">
        <p14:creationId xmlns:p14="http://schemas.microsoft.com/office/powerpoint/2010/main" val="119471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 Placeholder 2">
            <a:extLst>
              <a:ext uri="{FF2B5EF4-FFF2-40B4-BE49-F238E27FC236}">
                <a16:creationId xmlns:a16="http://schemas.microsoft.com/office/drawing/2014/main" id="{A7C297F8-DA24-E80D-6381-A12C469EC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FB5DEEA-EF8C-4311-9DB6-FA9AE28D4A5A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826523-1388-4845-A7DE-E1460DEC4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Historical approach to managing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D0D73-A0B4-EF21-F258-9899D22EA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9710"/>
            <a:ext cx="11335406" cy="508438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Safety Management has long been heavy on compliance enforcement and light on POSITIVE REINFORCEMENT via employee ENGAGEMENT</a:t>
            </a:r>
          </a:p>
          <a:p>
            <a:pPr marL="0" indent="0">
              <a:spcBef>
                <a:spcPts val="0"/>
              </a:spcBef>
              <a:buNone/>
            </a:pPr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One could say the “</a:t>
            </a:r>
            <a:r>
              <a:rPr lang="en-US" sz="3600" i="1" dirty="0">
                <a:latin typeface="Calibri" panose="020F0502020204030204" pitchFamily="34" charset="0"/>
                <a:cs typeface="Calibri" panose="020F0502020204030204" pitchFamily="34" charset="0"/>
              </a:rPr>
              <a:t>police state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” has thrived in this profession</a:t>
            </a:r>
          </a:p>
          <a:p>
            <a:pPr marL="0" indent="0">
              <a:spcBef>
                <a:spcPts val="0"/>
              </a:spcBef>
              <a:buNone/>
            </a:pPr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BALANCE between </a:t>
            </a:r>
            <a:r>
              <a:rPr lang="en-US" sz="36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POSTIVE ENGAGEMENT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3600" b="1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ACCOUNTABILITY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is a MUST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3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Discipline has NEVER changed a culture;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a culture will NEVER change without it!</a:t>
            </a:r>
          </a:p>
        </p:txBody>
      </p:sp>
    </p:spTree>
    <p:extLst>
      <p:ext uri="{BB962C8B-B14F-4D97-AF65-F5344CB8AC3E}">
        <p14:creationId xmlns:p14="http://schemas.microsoft.com/office/powerpoint/2010/main" val="1583644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ontent Placeholder 4">
            <a:extLst>
              <a:ext uri="{FF2B5EF4-FFF2-40B4-BE49-F238E27FC236}">
                <a16:creationId xmlns:a16="http://schemas.microsoft.com/office/drawing/2014/main" id="{45FCB23E-E474-014F-3E2A-9B4A7B188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22732"/>
            <a:ext cx="11067394" cy="536381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Safety Culture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is about people and how management and crews work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TOGETHER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There is no standard definition of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safety culture,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but there are TWO (2) main things that are common to all definitions: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1550" lvl="1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It is about people’s </a:t>
            </a:r>
            <a:r>
              <a:rPr lang="en-US" sz="28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ATTITUDES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>
                <a:solidFill>
                  <a:srgbClr val="FF4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BELIEFS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BEHAVIORS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28750" lvl="2" indent="-514350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In organizations with a good safety culture, these are geared towards safety which is considered a company </a:t>
            </a:r>
            <a:r>
              <a:rPr lang="en-US" sz="2600" b="1" u="sng" dirty="0">
                <a:solidFill>
                  <a:srgbClr val="FF9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NOT a priority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1550" lvl="1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It is about the spread of these </a:t>
            </a:r>
            <a:r>
              <a:rPr lang="en-US" sz="32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ATTITUDES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>
                <a:solidFill>
                  <a:srgbClr val="FF4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BELIEFS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BEHAVIORS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28750" lvl="2" indent="-514350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In Organizations with a good safety culture these have spread throughout</a:t>
            </a:r>
          </a:p>
        </p:txBody>
      </p:sp>
      <p:sp>
        <p:nvSpPr>
          <p:cNvPr id="71" name="Slide Number Placeholder 2">
            <a:extLst>
              <a:ext uri="{FF2B5EF4-FFF2-40B4-BE49-F238E27FC236}">
                <a16:creationId xmlns:a16="http://schemas.microsoft.com/office/drawing/2014/main" id="{A7C297F8-DA24-E80D-6381-A12C469EC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FB5DEEA-EF8C-4311-9DB6-FA9AE28D4A5A}" type="slidenum">
              <a:rPr lang="en-GB" smtClean="0"/>
              <a:pPr>
                <a:spcAft>
                  <a:spcPts val="600"/>
                </a:spcAft>
              </a:pPr>
              <a:t>3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826523-1388-4845-A7DE-E1460DEC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1450"/>
            <a:ext cx="10972800" cy="742950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What is a “Safety Culture”?</a:t>
            </a:r>
          </a:p>
        </p:txBody>
      </p:sp>
    </p:spTree>
    <p:extLst>
      <p:ext uri="{BB962C8B-B14F-4D97-AF65-F5344CB8AC3E}">
        <p14:creationId xmlns:p14="http://schemas.microsoft.com/office/powerpoint/2010/main" val="423383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53A669-516D-6EE9-FD37-298678088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FB5DEEA-EF8C-4311-9DB6-FA9AE28D4A5A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4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DFA2C8-E7ED-F4D4-6E5C-A9387171C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What makes up a “Safety Culture”?</a:t>
            </a: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E0946BDE-D97D-561D-B863-E3538C078C85}"/>
              </a:ext>
            </a:extLst>
          </p:cNvPr>
          <p:cNvSpPr/>
          <p:nvPr/>
        </p:nvSpPr>
        <p:spPr>
          <a:xfrm>
            <a:off x="2688120" y="1257879"/>
            <a:ext cx="6390290" cy="4401628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Safety Culture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9E0C86-9B60-5D94-04BC-E3D598E81220}"/>
              </a:ext>
            </a:extLst>
          </p:cNvPr>
          <p:cNvSpPr txBox="1"/>
          <p:nvPr/>
        </p:nvSpPr>
        <p:spPr>
          <a:xfrm>
            <a:off x="1980614" y="1969689"/>
            <a:ext cx="2554014" cy="1456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Knowledge, Skills, Abilities, Intelligence, Motives, Personalities</a:t>
            </a:r>
            <a:endParaRPr lang="en-US" sz="16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6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766D7F-1D76-6A51-32D2-B06F2A8B4C07}"/>
              </a:ext>
            </a:extLst>
          </p:cNvPr>
          <p:cNvSpPr txBox="1"/>
          <p:nvPr/>
        </p:nvSpPr>
        <p:spPr>
          <a:xfrm>
            <a:off x="7231902" y="1943430"/>
            <a:ext cx="3210911" cy="1456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ENVIRONMENT</a:t>
            </a:r>
          </a:p>
          <a:p>
            <a:pPr algn="ctr"/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Equipment, Tools, Machines, Housekeeping, Heat/Cold, Engineering Standards, SOPs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15F184-FAAD-A2C5-22BF-067D62014506}"/>
              </a:ext>
            </a:extLst>
          </p:cNvPr>
          <p:cNvSpPr txBox="1"/>
          <p:nvPr/>
        </p:nvSpPr>
        <p:spPr>
          <a:xfrm>
            <a:off x="4534628" y="5659507"/>
            <a:ext cx="2697274" cy="1027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BEHAVIORS</a:t>
            </a:r>
          </a:p>
          <a:p>
            <a:pPr algn="ctr"/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Complying, Coaching, Recognizing, Communicating</a:t>
            </a:r>
          </a:p>
        </p:txBody>
      </p:sp>
    </p:spTree>
    <p:extLst>
      <p:ext uri="{BB962C8B-B14F-4D97-AF65-F5344CB8AC3E}">
        <p14:creationId xmlns:p14="http://schemas.microsoft.com/office/powerpoint/2010/main" val="175334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5470F8-B554-5C76-50B1-F38605569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0324" y="6539568"/>
            <a:ext cx="514350" cy="228600"/>
          </a:xfrm>
        </p:spPr>
        <p:txBody>
          <a:bodyPr/>
          <a:lstStyle/>
          <a:p>
            <a:fld id="{1FB5DEEA-EF8C-4311-9DB6-FA9AE28D4A5A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10" name="Picture 9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9F41EC32-EAE0-C0B8-6042-8980DB610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26" y="301734"/>
            <a:ext cx="2781300" cy="1041400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44F14E1-9B30-D260-D065-641B7C986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636784"/>
              </p:ext>
            </p:extLst>
          </p:nvPr>
        </p:nvGraphicFramePr>
        <p:xfrm>
          <a:off x="215460" y="2075"/>
          <a:ext cx="11761075" cy="5222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2215">
                  <a:extLst>
                    <a:ext uri="{9D8B030D-6E8A-4147-A177-3AD203B41FA5}">
                      <a16:colId xmlns:a16="http://schemas.microsoft.com/office/drawing/2014/main" val="3318601701"/>
                    </a:ext>
                  </a:extLst>
                </a:gridCol>
                <a:gridCol w="2352215">
                  <a:extLst>
                    <a:ext uri="{9D8B030D-6E8A-4147-A177-3AD203B41FA5}">
                      <a16:colId xmlns:a16="http://schemas.microsoft.com/office/drawing/2014/main" val="360708483"/>
                    </a:ext>
                  </a:extLst>
                </a:gridCol>
                <a:gridCol w="2352215">
                  <a:extLst>
                    <a:ext uri="{9D8B030D-6E8A-4147-A177-3AD203B41FA5}">
                      <a16:colId xmlns:a16="http://schemas.microsoft.com/office/drawing/2014/main" val="3652391102"/>
                    </a:ext>
                  </a:extLst>
                </a:gridCol>
                <a:gridCol w="2352215">
                  <a:extLst>
                    <a:ext uri="{9D8B030D-6E8A-4147-A177-3AD203B41FA5}">
                      <a16:colId xmlns:a16="http://schemas.microsoft.com/office/drawing/2014/main" val="3846453978"/>
                    </a:ext>
                  </a:extLst>
                </a:gridCol>
                <a:gridCol w="2352215">
                  <a:extLst>
                    <a:ext uri="{9D8B030D-6E8A-4147-A177-3AD203B41FA5}">
                      <a16:colId xmlns:a16="http://schemas.microsoft.com/office/drawing/2014/main" val="4070016330"/>
                    </a:ext>
                  </a:extLst>
                </a:gridCol>
              </a:tblGrid>
              <a:tr h="205974">
                <a:tc gridSpan="5">
                  <a:txBody>
                    <a:bodyPr/>
                    <a:lstStyle/>
                    <a:p>
                      <a:pPr mar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3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 Journey to World-Class Safety – </a:t>
                      </a:r>
                      <a:r>
                        <a:rPr lang="en-US" sz="36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 best of the best</a:t>
                      </a:r>
                      <a:r>
                        <a:rPr lang="en-US" sz="3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!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32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802075"/>
                  </a:ext>
                </a:extLst>
              </a:tr>
              <a:tr h="3208515">
                <a:tc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Individuals look out for themselves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 workforce involvement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Production always takes priority over health and safety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Poor EHS compliance 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Safety Performance is not monitored or measured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Accidents are seen as part of the job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Company only concerned about safety immediately after an accident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Production usually takes priority over safety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Safety is a Condition of Employment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Safety is managed by discipline &amp; fear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Generic Safety Rules &amp; Procedures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focus on lagging indicators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Safety essentials are in place and working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Production sometimes takes priority over safety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Compliance is driven by campaigns and supervisory control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Some workforce involvement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Monitoring is primarily focused on accident statistics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Most incidents are reported/investigated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Ongoing commitment to safety is highly visible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Safety usually takes priority over productivity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 workforce are proactively engaged in improving safety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Monitoring is focused on leading, current, &amp; lagging indicators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Root Cause Analyses are conducted for ALL types of Incidents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32FF"/>
                    </a:solidFill>
                  </a:tcPr>
                </a:tc>
                <a:tc>
                  <a:txBody>
                    <a:bodyPr/>
                    <a:lstStyle/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Safety is a 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VALUE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safety 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PARTNERSHIP</a:t>
                      </a: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has been established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SAFE PRODUCTION </a:t>
                      </a: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is the number one priority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LESSONS LEARNT </a:t>
                      </a: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are applied on a day-today basis</a:t>
                      </a:r>
                    </a:p>
                    <a:p>
                      <a:pPr marL="91440" indent="-9144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Leading Safety Indicators are linked to Business Performance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738665"/>
                  </a:ext>
                </a:extLst>
              </a:tr>
              <a:tr h="71784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Beginning</a:t>
                      </a:r>
                    </a:p>
                    <a:p>
                      <a:pPr algn="ctr"/>
                      <a:r>
                        <a:rPr lang="en-US" sz="14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 don’t care about safety as long as I don’t get caught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Developing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We react a lot after an incident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Performing</a:t>
                      </a:r>
                    </a:p>
                    <a:p>
                      <a:pPr mar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4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We are compliant – doing all we must do to comply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High Performing</a:t>
                      </a:r>
                    </a:p>
                    <a:p>
                      <a:pPr algn="ctr"/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We work on </a:t>
                      </a:r>
                    </a:p>
                    <a:p>
                      <a:pPr algn="ctr"/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problems we find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Excelling</a:t>
                      </a:r>
                    </a:p>
                    <a:p>
                      <a:pPr algn="ctr"/>
                      <a:r>
                        <a:rPr lang="en-US" sz="140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SAFE PRODUCTION is our way of doing things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474769"/>
                  </a:ext>
                </a:extLst>
              </a:tr>
              <a:tr h="287136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COMPLIANCE CULTURES</a:t>
                      </a:r>
                    </a:p>
                    <a:p>
                      <a:pPr algn="ctr"/>
                      <a:r>
                        <a:rPr lang="en-US" sz="12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 follow the rules because I have to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6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endParaRPr lang="en-US" sz="16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COMMITMENT CULTURES</a:t>
                      </a:r>
                    </a:p>
                    <a:p>
                      <a:pPr algn="ctr"/>
                      <a:r>
                        <a:rPr lang="en-US" sz="1200" b="1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WE follow the rules because WE want to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07849"/>
                  </a:ext>
                </a:extLst>
              </a:tr>
            </a:tbl>
          </a:graphicData>
        </a:graphic>
      </p:graphicFrame>
      <p:sp>
        <p:nvSpPr>
          <p:cNvPr id="11" name="Left-Right Arrow 10">
            <a:extLst>
              <a:ext uri="{FF2B5EF4-FFF2-40B4-BE49-F238E27FC236}">
                <a16:creationId xmlns:a16="http://schemas.microsoft.com/office/drawing/2014/main" id="{75174BFE-BD0F-8314-FB8B-E9BD4C690AA9}"/>
              </a:ext>
            </a:extLst>
          </p:cNvPr>
          <p:cNvSpPr/>
          <p:nvPr/>
        </p:nvSpPr>
        <p:spPr>
          <a:xfrm>
            <a:off x="186903" y="5406526"/>
            <a:ext cx="11889666" cy="383547"/>
          </a:xfrm>
          <a:prstGeom prst="left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8806A3-86CC-CB01-FA17-74A3F35B005B}"/>
              </a:ext>
            </a:extLst>
          </p:cNvPr>
          <p:cNvSpPr txBox="1"/>
          <p:nvPr/>
        </p:nvSpPr>
        <p:spPr>
          <a:xfrm>
            <a:off x="4334867" y="5423083"/>
            <a:ext cx="2696554" cy="325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</a:rPr>
              <a:t>LEADERSHIP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78AC69-89AC-6F89-9CB3-BF2F9D9A4CA0}"/>
              </a:ext>
            </a:extLst>
          </p:cNvPr>
          <p:cNvSpPr txBox="1"/>
          <p:nvPr/>
        </p:nvSpPr>
        <p:spPr>
          <a:xfrm>
            <a:off x="10422213" y="5426978"/>
            <a:ext cx="1769788" cy="325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COACHING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4B3599-C5A7-82C4-71B2-E2DA418FC1CE}"/>
              </a:ext>
            </a:extLst>
          </p:cNvPr>
          <p:cNvSpPr txBox="1"/>
          <p:nvPr/>
        </p:nvSpPr>
        <p:spPr>
          <a:xfrm>
            <a:off x="186902" y="5433593"/>
            <a:ext cx="1791640" cy="325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AUTHORITARIAN</a:t>
            </a:r>
          </a:p>
        </p:txBody>
      </p:sp>
      <p:sp>
        <p:nvSpPr>
          <p:cNvPr id="15" name="Left-Right Arrow 14">
            <a:extLst>
              <a:ext uri="{FF2B5EF4-FFF2-40B4-BE49-F238E27FC236}">
                <a16:creationId xmlns:a16="http://schemas.microsoft.com/office/drawing/2014/main" id="{0601CA72-5826-E308-2BAF-23642E5135F7}"/>
              </a:ext>
            </a:extLst>
          </p:cNvPr>
          <p:cNvSpPr/>
          <p:nvPr/>
        </p:nvSpPr>
        <p:spPr>
          <a:xfrm>
            <a:off x="186902" y="5817091"/>
            <a:ext cx="11889666" cy="404046"/>
          </a:xfrm>
          <a:prstGeom prst="left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91799A-A36B-FE3D-7F54-8142B668CFA1}"/>
              </a:ext>
            </a:extLst>
          </p:cNvPr>
          <p:cNvSpPr txBox="1"/>
          <p:nvPr/>
        </p:nvSpPr>
        <p:spPr>
          <a:xfrm>
            <a:off x="4334870" y="5847881"/>
            <a:ext cx="2696551" cy="325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</a:rPr>
              <a:t>WORKING STYLE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3AAEBE-C089-6FD0-7FF8-A1C8D57381F0}"/>
              </a:ext>
            </a:extLst>
          </p:cNvPr>
          <p:cNvSpPr txBox="1"/>
          <p:nvPr/>
        </p:nvSpPr>
        <p:spPr>
          <a:xfrm>
            <a:off x="10357955" y="5858042"/>
            <a:ext cx="1834045" cy="325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PROACTIVE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7908E7-D231-F966-EEA3-F9279C059F2B}"/>
              </a:ext>
            </a:extLst>
          </p:cNvPr>
          <p:cNvSpPr txBox="1"/>
          <p:nvPr/>
        </p:nvSpPr>
        <p:spPr>
          <a:xfrm>
            <a:off x="177537" y="5851661"/>
            <a:ext cx="1221164" cy="325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REACTIVE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4E3DA6-A11F-97E6-2A3E-015F9A3A1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385" y="6221137"/>
            <a:ext cx="1111615" cy="63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9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C244B8-0CFB-F205-519C-BDABD29A7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FB5DEEA-EF8C-4311-9DB6-FA9AE28D4A5A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6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Title 66">
            <a:extLst>
              <a:ext uri="{FF2B5EF4-FFF2-40B4-BE49-F238E27FC236}">
                <a16:creationId xmlns:a16="http://schemas.microsoft.com/office/drawing/2014/main" id="{A8AE05C9-FFF7-4EE2-4349-9BA5AC9CC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Comparing the Maturity of a Culture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6202580-E5AE-4DCD-A274-00C26A0482A4}"/>
              </a:ext>
            </a:extLst>
          </p:cNvPr>
          <p:cNvGrpSpPr/>
          <p:nvPr/>
        </p:nvGrpSpPr>
        <p:grpSpPr>
          <a:xfrm>
            <a:off x="6416568" y="1366283"/>
            <a:ext cx="5642344" cy="4125433"/>
            <a:chOff x="2016644" y="191386"/>
            <a:chExt cx="7332919" cy="563525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6DFFD-8954-18BB-FEB9-B843F6330484}"/>
                </a:ext>
              </a:extLst>
            </p:cNvPr>
            <p:cNvSpPr/>
            <p:nvPr/>
          </p:nvSpPr>
          <p:spPr>
            <a:xfrm>
              <a:off x="4497572" y="191386"/>
              <a:ext cx="2317898" cy="200955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1547FE-0174-5C95-9651-2003B04044C5}"/>
                </a:ext>
              </a:extLst>
            </p:cNvPr>
            <p:cNvSpPr txBox="1"/>
            <p:nvPr/>
          </p:nvSpPr>
          <p:spPr>
            <a:xfrm>
              <a:off x="4718938" y="764919"/>
              <a:ext cx="1868101" cy="8718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People are </a:t>
              </a:r>
            </a:p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</a:t>
              </a:r>
              <a:r>
                <a:rPr lang="en-US" sz="1400" b="1" dirty="0">
                  <a:solidFill>
                    <a:srgbClr val="0432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SOLUTION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3677FC6-85F3-C196-AABE-CE56052DE90E}"/>
                </a:ext>
              </a:extLst>
            </p:cNvPr>
            <p:cNvSpPr/>
            <p:nvPr/>
          </p:nvSpPr>
          <p:spPr>
            <a:xfrm>
              <a:off x="7031665" y="1419446"/>
              <a:ext cx="2317898" cy="200955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5BDD7B-E965-CB9D-30DC-E6070CB8FD05}"/>
                </a:ext>
              </a:extLst>
            </p:cNvPr>
            <p:cNvSpPr txBox="1"/>
            <p:nvPr/>
          </p:nvSpPr>
          <p:spPr>
            <a:xfrm>
              <a:off x="7102106" y="1881962"/>
              <a:ext cx="2177015" cy="10845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Focus is on </a:t>
              </a:r>
              <a:r>
                <a:rPr lang="en-US" sz="1400" b="1" dirty="0">
                  <a:solidFill>
                    <a:srgbClr val="0432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RELATIONSHIPS </a:t>
              </a:r>
            </a:p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and </a:t>
              </a:r>
              <a:r>
                <a:rPr lang="en-US" sz="1400" b="1" dirty="0">
                  <a:solidFill>
                    <a:srgbClr val="0432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INQUIRY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9C83BF6-C600-2E52-B15C-A4D82F81F390}"/>
                </a:ext>
              </a:extLst>
            </p:cNvPr>
            <p:cNvSpPr/>
            <p:nvPr/>
          </p:nvSpPr>
          <p:spPr>
            <a:xfrm>
              <a:off x="6096000" y="3817084"/>
              <a:ext cx="2317898" cy="200955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138974-F77C-42A8-FE9C-A9A96E5E70DF}"/>
                </a:ext>
              </a:extLst>
            </p:cNvPr>
            <p:cNvSpPr txBox="1"/>
            <p:nvPr/>
          </p:nvSpPr>
          <p:spPr>
            <a:xfrm>
              <a:off x="6496498" y="4314186"/>
              <a:ext cx="1562986" cy="10845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Increased </a:t>
              </a:r>
              <a:r>
                <a:rPr lang="en-US" sz="1400" b="1" dirty="0">
                  <a:solidFill>
                    <a:srgbClr val="0432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TRUST &amp; LEARNING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0DE18BB-9B4C-17A7-A904-8BEA49128AFF}"/>
                </a:ext>
              </a:extLst>
            </p:cNvPr>
            <p:cNvSpPr/>
            <p:nvPr/>
          </p:nvSpPr>
          <p:spPr>
            <a:xfrm>
              <a:off x="3338623" y="3795819"/>
              <a:ext cx="2317898" cy="200955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53A983-13B5-1A38-B3CA-013D5E3FBDA2}"/>
                </a:ext>
              </a:extLst>
            </p:cNvPr>
            <p:cNvSpPr txBox="1"/>
            <p:nvPr/>
          </p:nvSpPr>
          <p:spPr>
            <a:xfrm>
              <a:off x="3338620" y="4258335"/>
              <a:ext cx="2317897" cy="10845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High </a:t>
              </a:r>
            </a:p>
            <a:p>
              <a:pPr algn="ctr"/>
              <a:r>
                <a:rPr lang="en-US" sz="1400" b="1" dirty="0">
                  <a:solidFill>
                    <a:srgbClr val="0432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PSYCHOLOGICAL</a:t>
              </a:r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SAFETY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9991DA2-7DC0-0752-9F6C-7C6668FC8C2B}"/>
                </a:ext>
              </a:extLst>
            </p:cNvPr>
            <p:cNvSpPr/>
            <p:nvPr/>
          </p:nvSpPr>
          <p:spPr>
            <a:xfrm>
              <a:off x="2016644" y="1525776"/>
              <a:ext cx="2317898" cy="200955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AEDFF1-51D0-DB0F-F43E-D6F737037DE1}"/>
                </a:ext>
              </a:extLst>
            </p:cNvPr>
            <p:cNvSpPr txBox="1"/>
            <p:nvPr/>
          </p:nvSpPr>
          <p:spPr>
            <a:xfrm>
              <a:off x="2394100" y="1988292"/>
              <a:ext cx="1562986" cy="10845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Intrinsic “</a:t>
              </a:r>
              <a:r>
                <a:rPr lang="en-US" sz="1400" b="1" dirty="0">
                  <a:solidFill>
                    <a:srgbClr val="0432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Speak Up</a:t>
              </a:r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</a:t>
              </a:r>
              <a:r>
                <a:rPr lang="en-US" sz="1400" b="1" dirty="0">
                  <a:solidFill>
                    <a:srgbClr val="0432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Culture</a:t>
              </a:r>
            </a:p>
          </p:txBody>
        </p:sp>
        <p:sp>
          <p:nvSpPr>
            <p:cNvPr id="24" name="Down Arrow 23">
              <a:extLst>
                <a:ext uri="{FF2B5EF4-FFF2-40B4-BE49-F238E27FC236}">
                  <a16:creationId xmlns:a16="http://schemas.microsoft.com/office/drawing/2014/main" id="{2F412967-91CE-2212-3667-53D0EEF6BDEE}"/>
                </a:ext>
              </a:extLst>
            </p:cNvPr>
            <p:cNvSpPr/>
            <p:nvPr/>
          </p:nvSpPr>
          <p:spPr>
            <a:xfrm rot="18248102">
              <a:off x="6730497" y="1520399"/>
              <a:ext cx="404037" cy="574158"/>
            </a:xfrm>
            <a:prstGeom prst="downArrow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Down Arrow 24">
              <a:extLst>
                <a:ext uri="{FF2B5EF4-FFF2-40B4-BE49-F238E27FC236}">
                  <a16:creationId xmlns:a16="http://schemas.microsoft.com/office/drawing/2014/main" id="{0FF080A3-1B5E-2326-E852-948B7CEF060F}"/>
                </a:ext>
              </a:extLst>
            </p:cNvPr>
            <p:cNvSpPr/>
            <p:nvPr/>
          </p:nvSpPr>
          <p:spPr>
            <a:xfrm rot="1232835">
              <a:off x="7483992" y="3335964"/>
              <a:ext cx="404037" cy="574158"/>
            </a:xfrm>
            <a:prstGeom prst="downArrow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Down Arrow 26">
              <a:extLst>
                <a:ext uri="{FF2B5EF4-FFF2-40B4-BE49-F238E27FC236}">
                  <a16:creationId xmlns:a16="http://schemas.microsoft.com/office/drawing/2014/main" id="{CA381C6A-16E7-CB84-3069-3477E3409458}"/>
                </a:ext>
              </a:extLst>
            </p:cNvPr>
            <p:cNvSpPr/>
            <p:nvPr/>
          </p:nvSpPr>
          <p:spPr>
            <a:xfrm rot="5400000">
              <a:off x="5665087" y="4562691"/>
              <a:ext cx="404037" cy="475806"/>
            </a:xfrm>
            <a:prstGeom prst="downArrow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Down Arrow 27">
              <a:extLst>
                <a:ext uri="{FF2B5EF4-FFF2-40B4-BE49-F238E27FC236}">
                  <a16:creationId xmlns:a16="http://schemas.microsoft.com/office/drawing/2014/main" id="{D70D6BBD-6751-BCEC-4900-3FEF3C298914}"/>
                </a:ext>
              </a:extLst>
            </p:cNvPr>
            <p:cNvSpPr/>
            <p:nvPr/>
          </p:nvSpPr>
          <p:spPr>
            <a:xfrm rot="9168050">
              <a:off x="3676512" y="3343917"/>
              <a:ext cx="404037" cy="574158"/>
            </a:xfrm>
            <a:prstGeom prst="downArrow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Down Arrow 28">
              <a:extLst>
                <a:ext uri="{FF2B5EF4-FFF2-40B4-BE49-F238E27FC236}">
                  <a16:creationId xmlns:a16="http://schemas.microsoft.com/office/drawing/2014/main" id="{8739C9B9-E595-58E8-326A-2A20D43E4D44}"/>
                </a:ext>
              </a:extLst>
            </p:cNvPr>
            <p:cNvSpPr/>
            <p:nvPr/>
          </p:nvSpPr>
          <p:spPr>
            <a:xfrm rot="13809748">
              <a:off x="4135994" y="1475005"/>
              <a:ext cx="404037" cy="574158"/>
            </a:xfrm>
            <a:prstGeom prst="downArrow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US" sz="1600" b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0B6A956C-11BD-5AC4-1691-9E2B7F05D982}"/>
              </a:ext>
            </a:extLst>
          </p:cNvPr>
          <p:cNvSpPr/>
          <p:nvPr/>
        </p:nvSpPr>
        <p:spPr>
          <a:xfrm>
            <a:off x="2201851" y="1366283"/>
            <a:ext cx="1783516" cy="147114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5668118-86C2-C637-BA22-6B58AE844203}"/>
              </a:ext>
            </a:extLst>
          </p:cNvPr>
          <p:cNvSpPr txBox="1"/>
          <p:nvPr/>
        </p:nvSpPr>
        <p:spPr>
          <a:xfrm>
            <a:off x="2492286" y="1704880"/>
            <a:ext cx="1202646" cy="793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People are the </a:t>
            </a: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DEAFC6E-4090-5433-5EEE-8BBDAE4E1380}"/>
              </a:ext>
            </a:extLst>
          </p:cNvPr>
          <p:cNvSpPr/>
          <p:nvPr/>
        </p:nvSpPr>
        <p:spPr>
          <a:xfrm>
            <a:off x="4151719" y="2265316"/>
            <a:ext cx="1783516" cy="147114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B0A413-EE3D-DEAF-E3C7-D99C90E8179C}"/>
              </a:ext>
            </a:extLst>
          </p:cNvPr>
          <p:cNvSpPr txBox="1"/>
          <p:nvPr/>
        </p:nvSpPr>
        <p:spPr>
          <a:xfrm>
            <a:off x="4346596" y="2677091"/>
            <a:ext cx="1365266" cy="793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Focus is on </a:t>
            </a: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BEHAVIORS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1DBEDA5-A063-6EF7-9609-AC707512EF5C}"/>
              </a:ext>
            </a:extLst>
          </p:cNvPr>
          <p:cNvSpPr/>
          <p:nvPr/>
        </p:nvSpPr>
        <p:spPr>
          <a:xfrm>
            <a:off x="3431768" y="4020570"/>
            <a:ext cx="1783516" cy="147114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8D2C82E-EC8E-0FDE-7FD8-F25040FD9AF6}"/>
              </a:ext>
            </a:extLst>
          </p:cNvPr>
          <p:cNvSpPr txBox="1"/>
          <p:nvPr/>
        </p:nvSpPr>
        <p:spPr>
          <a:xfrm>
            <a:off x="3561907" y="4418339"/>
            <a:ext cx="1570445" cy="793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REWARD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</a:p>
          <a:p>
            <a:pPr algn="ctr"/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PUNISHMENT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3493833-A0EF-3ABF-9B54-E6955D7A19A8}"/>
              </a:ext>
            </a:extLst>
          </p:cNvPr>
          <p:cNvSpPr/>
          <p:nvPr/>
        </p:nvSpPr>
        <p:spPr>
          <a:xfrm>
            <a:off x="1310093" y="4005002"/>
            <a:ext cx="1783516" cy="147114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92F5A91-58BD-C53A-73C5-9217D36FD1CD}"/>
              </a:ext>
            </a:extLst>
          </p:cNvPr>
          <p:cNvSpPr txBox="1"/>
          <p:nvPr/>
        </p:nvSpPr>
        <p:spPr>
          <a:xfrm>
            <a:off x="1464676" y="4343598"/>
            <a:ext cx="1449190" cy="793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FEAR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EXTRINSIC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motivation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A8275BC-CEB1-B757-CDF7-3F3B998D0C5C}"/>
              </a:ext>
            </a:extLst>
          </p:cNvPr>
          <p:cNvSpPr/>
          <p:nvPr/>
        </p:nvSpPr>
        <p:spPr>
          <a:xfrm>
            <a:off x="292891" y="2343158"/>
            <a:ext cx="1783516" cy="147114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8FD3C3C-3BF9-80F3-114E-107737F1D29F}"/>
              </a:ext>
            </a:extLst>
          </p:cNvPr>
          <p:cNvSpPr txBox="1"/>
          <p:nvPr/>
        </p:nvSpPr>
        <p:spPr>
          <a:xfrm>
            <a:off x="416602" y="2681755"/>
            <a:ext cx="1520122" cy="793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&amp; SPEAKING UP is </a:t>
            </a: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INHIBITED</a:t>
            </a:r>
          </a:p>
        </p:txBody>
      </p:sp>
      <p:sp>
        <p:nvSpPr>
          <p:cNvPr id="58" name="Down Arrow 57">
            <a:extLst>
              <a:ext uri="{FF2B5EF4-FFF2-40B4-BE49-F238E27FC236}">
                <a16:creationId xmlns:a16="http://schemas.microsoft.com/office/drawing/2014/main" id="{5A749456-8D64-5B7D-2684-88175EFAD833}"/>
              </a:ext>
            </a:extLst>
          </p:cNvPr>
          <p:cNvSpPr/>
          <p:nvPr/>
        </p:nvSpPr>
        <p:spPr>
          <a:xfrm rot="18248102">
            <a:off x="3927535" y="2328491"/>
            <a:ext cx="295786" cy="441788"/>
          </a:xfrm>
          <a:prstGeom prst="down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Down Arrow 58">
            <a:extLst>
              <a:ext uri="{FF2B5EF4-FFF2-40B4-BE49-F238E27FC236}">
                <a16:creationId xmlns:a16="http://schemas.microsoft.com/office/drawing/2014/main" id="{0CBED8B5-CBB3-A5DF-E833-959F3437A795}"/>
              </a:ext>
            </a:extLst>
          </p:cNvPr>
          <p:cNvSpPr/>
          <p:nvPr/>
        </p:nvSpPr>
        <p:spPr>
          <a:xfrm rot="1232835">
            <a:off x="4499764" y="3668353"/>
            <a:ext cx="310888" cy="420327"/>
          </a:xfrm>
          <a:prstGeom prst="down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Down Arrow 59">
            <a:extLst>
              <a:ext uri="{FF2B5EF4-FFF2-40B4-BE49-F238E27FC236}">
                <a16:creationId xmlns:a16="http://schemas.microsoft.com/office/drawing/2014/main" id="{3192B9AC-2B2D-7EE5-905F-54ED2ECCFA33}"/>
              </a:ext>
            </a:extLst>
          </p:cNvPr>
          <p:cNvSpPr/>
          <p:nvPr/>
        </p:nvSpPr>
        <p:spPr>
          <a:xfrm rot="5400000">
            <a:off x="3107751" y="4557518"/>
            <a:ext cx="295786" cy="366111"/>
          </a:xfrm>
          <a:prstGeom prst="down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Down Arrow 60">
            <a:extLst>
              <a:ext uri="{FF2B5EF4-FFF2-40B4-BE49-F238E27FC236}">
                <a16:creationId xmlns:a16="http://schemas.microsoft.com/office/drawing/2014/main" id="{690A1DCC-ED13-DA0F-A450-059816BD47F2}"/>
              </a:ext>
            </a:extLst>
          </p:cNvPr>
          <p:cNvSpPr/>
          <p:nvPr/>
        </p:nvSpPr>
        <p:spPr>
          <a:xfrm rot="9168050">
            <a:off x="1570083" y="3674175"/>
            <a:ext cx="310888" cy="420327"/>
          </a:xfrm>
          <a:prstGeom prst="down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Down Arrow 61">
            <a:extLst>
              <a:ext uri="{FF2B5EF4-FFF2-40B4-BE49-F238E27FC236}">
                <a16:creationId xmlns:a16="http://schemas.microsoft.com/office/drawing/2014/main" id="{DC5BA5DB-1006-9424-3EF9-4E24FE85BF75}"/>
              </a:ext>
            </a:extLst>
          </p:cNvPr>
          <p:cNvSpPr/>
          <p:nvPr/>
        </p:nvSpPr>
        <p:spPr>
          <a:xfrm rot="13809748">
            <a:off x="1931184" y="2295259"/>
            <a:ext cx="295786" cy="441788"/>
          </a:xfrm>
          <a:prstGeom prst="down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A69F155-242D-C07A-3B8A-A41CFEFE16B6}"/>
              </a:ext>
            </a:extLst>
          </p:cNvPr>
          <p:cNvSpPr/>
          <p:nvPr/>
        </p:nvSpPr>
        <p:spPr>
          <a:xfrm>
            <a:off x="2101086" y="2913846"/>
            <a:ext cx="208114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Immature</a:t>
            </a:r>
          </a:p>
          <a:p>
            <a:pPr algn="ctr"/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Culture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7427275-8F9B-7F3F-3566-5B7CD0F2126D}"/>
              </a:ext>
            </a:extLst>
          </p:cNvPr>
          <p:cNvSpPr/>
          <p:nvPr/>
        </p:nvSpPr>
        <p:spPr>
          <a:xfrm>
            <a:off x="8537503" y="2870879"/>
            <a:ext cx="161146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ature</a:t>
            </a:r>
          </a:p>
          <a:p>
            <a:pPr algn="ctr"/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Culture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535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87F85B38-0CD3-A028-1D1B-00C3BC72A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11" y="4507887"/>
            <a:ext cx="2732690" cy="2350113"/>
          </a:xfrm>
          <a:prstGeom prst="rect">
            <a:avLst/>
          </a:prstGeom>
          <a:noFill/>
        </p:spPr>
      </p:pic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27A405A3-8929-9964-E913-EA87F14EC2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" y="6457950"/>
            <a:ext cx="514350" cy="228600"/>
          </a:xfrm>
        </p:spPr>
        <p:txBody>
          <a:bodyPr/>
          <a:lstStyle/>
          <a:p>
            <a:pPr>
              <a:spcAft>
                <a:spcPts val="600"/>
              </a:spcAft>
            </a:pPr>
            <a:fld id="{1FB5DEEA-EF8C-4311-9DB6-FA9AE28D4A5A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spcAft>
                  <a:spcPts val="600"/>
                </a:spcAft>
              </a:pPr>
              <a:t>7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1A35633-4D3D-E42F-010A-BCEA6560E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2900"/>
            <a:ext cx="10972800" cy="655583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sz="4400" b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Building Trust</a:t>
            </a:r>
          </a:p>
        </p:txBody>
      </p:sp>
      <p:graphicFrame>
        <p:nvGraphicFramePr>
          <p:cNvPr id="20" name="TextBox 11">
            <a:extLst>
              <a:ext uri="{FF2B5EF4-FFF2-40B4-BE49-F238E27FC236}">
                <a16:creationId xmlns:a16="http://schemas.microsoft.com/office/drawing/2014/main" id="{847785B9-A058-3109-6EE7-6E22FDB97C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1616355"/>
              </p:ext>
            </p:extLst>
          </p:nvPr>
        </p:nvGraphicFramePr>
        <p:xfrm>
          <a:off x="609600" y="1268466"/>
          <a:ext cx="9409043" cy="5246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9795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ontent Placeholder 4">
            <a:extLst>
              <a:ext uri="{FF2B5EF4-FFF2-40B4-BE49-F238E27FC236}">
                <a16:creationId xmlns:a16="http://schemas.microsoft.com/office/drawing/2014/main" id="{45FCB23E-E474-014F-3E2A-9B4A7B188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22732"/>
            <a:ext cx="11067394" cy="5192368"/>
          </a:xfrm>
        </p:spPr>
        <p:txBody>
          <a:bodyPr/>
          <a:lstStyle/>
          <a:p>
            <a:r>
              <a:rPr lang="en-US" sz="2800" dirty="0"/>
              <a:t>In many cultures, </a:t>
            </a:r>
            <a:r>
              <a:rPr lang="en-US" sz="2800" b="1" dirty="0"/>
              <a:t>discipline takes a leading role</a:t>
            </a:r>
            <a:r>
              <a:rPr lang="en-US" sz="2800" dirty="0"/>
              <a:t> in enforcing safety rules</a:t>
            </a:r>
          </a:p>
          <a:p>
            <a:pPr lvl="1"/>
            <a:r>
              <a:rPr lang="en-US" sz="2800" dirty="0"/>
              <a:t>psychological research shows that </a:t>
            </a:r>
            <a:r>
              <a:rPr lang="en-US" sz="2800" b="1" dirty="0"/>
              <a:t>negative consequences </a:t>
            </a:r>
            <a:r>
              <a:rPr lang="en-US" sz="2800" dirty="0"/>
              <a:t>do </a:t>
            </a:r>
            <a:r>
              <a:rPr lang="en-US" sz="2800" b="1" u="sng" dirty="0"/>
              <a:t>NOT</a:t>
            </a:r>
            <a:r>
              <a:rPr lang="en-US" sz="2800" dirty="0"/>
              <a:t> motivate </a:t>
            </a:r>
            <a:r>
              <a:rPr lang="en-US" sz="2800" u="sng" dirty="0"/>
              <a:t>lasting behavior change</a:t>
            </a:r>
            <a:r>
              <a:rPr lang="en-US" sz="2800" dirty="0"/>
              <a:t> </a:t>
            </a:r>
            <a:r>
              <a:rPr lang="en-US" sz="1800" dirty="0"/>
              <a:t>(did getting that speeding ticket ensure you never exceed the posted speed limit ever again)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800" dirty="0"/>
              <a:t>A behavior may change temporarily to </a:t>
            </a:r>
            <a:r>
              <a:rPr lang="en-US" sz="2800" b="1" dirty="0"/>
              <a:t>AVOID</a:t>
            </a:r>
            <a:r>
              <a:rPr lang="en-US" sz="2800" dirty="0"/>
              <a:t> a negative consequence, but the </a:t>
            </a:r>
            <a:r>
              <a:rPr lang="en-US" sz="2800" u="sng" dirty="0"/>
              <a:t>change will not be sustained</a:t>
            </a:r>
          </a:p>
          <a:p>
            <a:pPr lvl="1"/>
            <a:r>
              <a:rPr lang="en-US" sz="2800" dirty="0"/>
              <a:t>employee is likely to perform the desired behavior </a:t>
            </a:r>
            <a:r>
              <a:rPr lang="en-US" sz="2800" b="1" u="sng" dirty="0"/>
              <a:t>only when threatened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800" dirty="0"/>
              <a:t>Negative consequences lead to </a:t>
            </a:r>
            <a:r>
              <a:rPr lang="en-US" sz="2800" b="1" dirty="0">
                <a:solidFill>
                  <a:srgbClr val="FF0000"/>
                </a:solidFill>
              </a:rPr>
              <a:t>FAILURE AVOIDANCE</a:t>
            </a:r>
            <a:r>
              <a:rPr lang="en-US" sz="2800" dirty="0"/>
              <a:t>, not </a:t>
            </a:r>
            <a:r>
              <a:rPr lang="en-US" sz="2800" b="1" dirty="0">
                <a:solidFill>
                  <a:srgbClr val="0432FF"/>
                </a:solidFill>
              </a:rPr>
              <a:t>SUCCESS SEEKING</a:t>
            </a:r>
            <a:r>
              <a:rPr lang="en-US" sz="2800" dirty="0"/>
              <a:t>, which hinders safety goals that seek to exceed compliance</a:t>
            </a:r>
          </a:p>
        </p:txBody>
      </p:sp>
      <p:sp>
        <p:nvSpPr>
          <p:cNvPr id="71" name="Slide Number Placeholder 2">
            <a:extLst>
              <a:ext uri="{FF2B5EF4-FFF2-40B4-BE49-F238E27FC236}">
                <a16:creationId xmlns:a16="http://schemas.microsoft.com/office/drawing/2014/main" id="{A7C297F8-DA24-E80D-6381-A12C469EC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FB5DEEA-EF8C-4311-9DB6-FA9AE28D4A5A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826523-1388-4845-A7DE-E1460DEC4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b="1" dirty="0">
                <a:latin typeface="+mn-lt"/>
              </a:rPr>
              <a:t>Employ more </a:t>
            </a:r>
            <a:r>
              <a:rPr lang="en-US" b="1" dirty="0">
                <a:solidFill>
                  <a:srgbClr val="00B050"/>
                </a:solidFill>
                <a:latin typeface="+mn-lt"/>
              </a:rPr>
              <a:t>POSITIVE</a:t>
            </a:r>
            <a:r>
              <a:rPr lang="en-US" b="1" dirty="0">
                <a:latin typeface="+mn-lt"/>
              </a:rPr>
              <a:t> consequences</a:t>
            </a:r>
          </a:p>
        </p:txBody>
      </p:sp>
    </p:spTree>
    <p:extLst>
      <p:ext uri="{BB962C8B-B14F-4D97-AF65-F5344CB8AC3E}">
        <p14:creationId xmlns:p14="http://schemas.microsoft.com/office/powerpoint/2010/main" val="629827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 Placeholder 2">
            <a:extLst>
              <a:ext uri="{FF2B5EF4-FFF2-40B4-BE49-F238E27FC236}">
                <a16:creationId xmlns:a16="http://schemas.microsoft.com/office/drawing/2014/main" id="{A7C297F8-DA24-E80D-6381-A12C469EC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457950"/>
            <a:ext cx="514350" cy="228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FB5DEEA-EF8C-4311-9DB6-FA9AE28D4A5A}" type="slidenum">
              <a:rPr lang="en-GB" sz="1000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826523-1388-4845-A7DE-E1460DEC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331" y="257739"/>
            <a:ext cx="10972800" cy="742950"/>
          </a:xfrm>
        </p:spPr>
        <p:txBody>
          <a:bodyPr anchor="b">
            <a:norm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Improve with Behavioral Feedback</a:t>
            </a:r>
          </a:p>
        </p:txBody>
      </p:sp>
      <p:pic>
        <p:nvPicPr>
          <p:cNvPr id="2" name="Picture 2" descr="feedforward ">
            <a:extLst>
              <a:ext uri="{FF2B5EF4-FFF2-40B4-BE49-F238E27FC236}">
                <a16:creationId xmlns:a16="http://schemas.microsoft.com/office/drawing/2014/main" id="{C7DE5488-428A-8FD7-5554-D5720000C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653051"/>
            <a:ext cx="4887310" cy="370696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3" name="Content Placeholder 4">
            <a:extLst>
              <a:ext uri="{FF2B5EF4-FFF2-40B4-BE49-F238E27FC236}">
                <a16:creationId xmlns:a16="http://schemas.microsoft.com/office/drawing/2014/main" id="{45FCB23E-E474-014F-3E2A-9B4A7B188C1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18538" y="1085850"/>
            <a:ext cx="7073463" cy="5772150"/>
          </a:xfrm>
        </p:spPr>
        <p:txBody>
          <a:bodyPr lIns="91440" tIns="91440">
            <a:normAutofit fontScale="92500" lnSpcReduction="10000"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Feedback must focus on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behavior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As a consequence (for motivation), feedback specifies: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what behavior to stop and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what behavior to keep performing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But as an activator (for direction), it’s not feedback but feedforward. Feedforward reminds an individual to perform a particular task in a certain way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 order to be most effective, feedback needs to be: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SINCERE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SIGNIFICANT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SOON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3EB483-F0F3-1ADD-9719-E275BEFC1B06}"/>
              </a:ext>
            </a:extLst>
          </p:cNvPr>
          <p:cNvSpPr txBox="1"/>
          <p:nvPr/>
        </p:nvSpPr>
        <p:spPr>
          <a:xfrm>
            <a:off x="102219" y="5175346"/>
            <a:ext cx="4682872" cy="36933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Activator-Behavior-Consequence (ABC) model</a:t>
            </a:r>
          </a:p>
        </p:txBody>
      </p:sp>
    </p:spTree>
    <p:extLst>
      <p:ext uri="{BB962C8B-B14F-4D97-AF65-F5344CB8AC3E}">
        <p14:creationId xmlns:p14="http://schemas.microsoft.com/office/powerpoint/2010/main" val="341654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857</Words>
  <Application>Microsoft Macintosh PowerPoint</Application>
  <PresentationFormat>Widescreen</PresentationFormat>
  <Paragraphs>142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The Journey to a  “Culture of Safety”</vt:lpstr>
      <vt:lpstr>Historical approach to managing Safety</vt:lpstr>
      <vt:lpstr>What is a “Safety Culture”?</vt:lpstr>
      <vt:lpstr>What makes up a “Safety Culture”?</vt:lpstr>
      <vt:lpstr>PowerPoint Presentation</vt:lpstr>
      <vt:lpstr>Comparing the Maturity of a Culture</vt:lpstr>
      <vt:lpstr>Building Trust</vt:lpstr>
      <vt:lpstr>Employ more POSITIVE consequences</vt:lpstr>
      <vt:lpstr>Improve with Behavioral Feedback</vt:lpstr>
      <vt:lpstr>Give more Supportive than Corrective Feedback</vt:lpstr>
      <vt:lpstr>Engagement MUST be Adult-to-Adult 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Journey to a  “Culture of Safety”</dc:title>
  <dc:creator>Bryan Haywood</dc:creator>
  <cp:lastModifiedBy>Bryan Haywood</cp:lastModifiedBy>
  <cp:revision>5</cp:revision>
  <dcterms:created xsi:type="dcterms:W3CDTF">2022-07-28T19:31:56Z</dcterms:created>
  <dcterms:modified xsi:type="dcterms:W3CDTF">2022-07-28T19:59:33Z</dcterms:modified>
</cp:coreProperties>
</file>