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76" r:id="rId4"/>
    <p:sldId id="257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72" r:id="rId13"/>
    <p:sldId id="266" r:id="rId14"/>
    <p:sldId id="267" r:id="rId15"/>
    <p:sldId id="268" r:id="rId16"/>
    <p:sldId id="273" r:id="rId17"/>
    <p:sldId id="274" r:id="rId18"/>
    <p:sldId id="275" r:id="rId19"/>
    <p:sldId id="270" r:id="rId20"/>
    <p:sldId id="271" r:id="rId21"/>
    <p:sldId id="277" r:id="rId22"/>
    <p:sldId id="278" r:id="rId23"/>
    <p:sldId id="282" r:id="rId24"/>
    <p:sldId id="281" r:id="rId25"/>
    <p:sldId id="280" r:id="rId26"/>
    <p:sldId id="289" r:id="rId27"/>
    <p:sldId id="283" r:id="rId28"/>
    <p:sldId id="284" r:id="rId29"/>
    <p:sldId id="290" r:id="rId30"/>
    <p:sldId id="285" r:id="rId31"/>
    <p:sldId id="291" r:id="rId32"/>
    <p:sldId id="286" r:id="rId33"/>
    <p:sldId id="287" r:id="rId34"/>
    <p:sldId id="292" r:id="rId35"/>
    <p:sldId id="28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66"/>
  </p:normalViewPr>
  <p:slideViewPr>
    <p:cSldViewPr snapToGrid="0" snapToObjects="1">
      <p:cViewPr varScale="1">
        <p:scale>
          <a:sx n="115" d="100"/>
          <a:sy n="115" d="100"/>
        </p:scale>
        <p:origin x="7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B6C07-6649-CF36-24BD-7F19883AA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0A294-E0DC-6D6A-D05B-584BCB7F6C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3CFF2-E2F5-864C-0827-C437BD802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5C743-8908-013F-8919-AEB62E40D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D4D11-08D3-3CFF-73A5-956150904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01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8B077-F0EC-2384-181A-EDA791C5B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41B02-6DF5-9F57-112B-4ED8CAFFB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9F5F2-906F-29FD-BE6F-2F77B3AE3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CB154-5DCE-0B57-2128-CF314EBE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CC373-A37F-A70E-79D6-AEDC5016F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22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E9E022-5EAE-131D-CDCD-14BDF3678E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01782-D7E5-A63F-19FE-E9EFD1FDD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08C04-C2FC-00BD-A268-61534D395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CF73A-97AE-494E-CC66-96CFE4A38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B2060-DC6B-8D19-F93C-D10F93AF6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619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2D823-B775-9571-6FBF-CE6F9D1AA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95721-DE4F-09E8-0D84-008AF8CF3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982DF-AF28-335D-392C-6B0775323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DE1D1-E3FB-EBAB-ADCB-EBEAD051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A040D-2BB5-B0B9-08FA-16AF087F5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0BBC6-B456-F541-3915-87DE239EB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64019-A53B-DE00-C23F-AC69D966A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A6B00-A91A-9A56-AB34-EB72C03D6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86DF9-29CA-506C-EC99-0717D9675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DD8B-2027-6CCC-8FE5-8C3C02425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26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3086B-C206-BD3A-C8D7-A9FEE254D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22BD5-D39A-82E2-D03B-266CCEDC1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B6020-ADA4-B9E2-4D4A-091263F786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71C5B7-6A24-14D6-C49E-9C1026BD9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C3634A-25D2-84E1-871A-8B3A695BE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3CC08-B548-2152-64D5-3003534C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EC909-88D4-1F4C-44E6-B7E4D3E3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38921-6AC1-F7B0-A9DA-25968EF32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DC386B-1C14-0C1E-5598-86D448774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65D1E4-2203-AE8A-51E4-7DB60BFCA1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508FE5-3621-99EB-D389-9B24AA0D99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2A63F5-E727-50D0-AD37-2B938FDFF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D97810-3F91-9CED-3DE7-1BEDF697C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F0BDB9-BE32-E3C2-48A5-7868C10E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79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DCA4D-7FFF-036D-DC2F-02FA769B6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FFC9F0-794B-34A3-D285-29439D15F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A5626A-C30D-9C37-1EA3-86E3333F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8BB3F1-455F-F475-B569-FE06DA224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71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A52DB3-545B-A43A-C5B7-3EAF6FFE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B03877-39E7-3254-C21F-A0ADA4777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375EF-CBA2-8C41-E747-1E7AB741D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27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F96CD-5886-BDDA-C54C-DD63D94B3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61633-7534-0719-1030-F44870BF2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A8D17-52AF-E8F1-FB2C-94D899290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97761-B0A5-9C89-6869-DB63E6E99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6F5FD-3D0C-D4A2-B978-39F8E1B19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AB2775-A174-3A64-C2BB-802BE3ED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0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487D4-6FEA-1723-24ED-CB858951E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E3103B-E4FC-BA74-FA34-D588A208C6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23039-2A6F-F5C3-8BB4-19D84D55F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43483-9890-D16F-8144-C796CF046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06AA-23F9-E781-6E1F-7D9A2BE1B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71CC3-2985-E8C9-FE8C-508A227C0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9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DBD425-2513-82E9-36DF-3E13C9A6E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D99BF-A226-B186-0E45-91A9372AE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2BB00-FE79-F83D-6A7B-4AFA3A70EE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4AE8E-C457-8C46-BA56-BD3FB47DBDA2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F2D70-AAB9-FEF3-2814-43E6A71C46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AD0CB-2C6D-663D-9435-B6C5D724E4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5B463-E554-4344-99A2-F5D2171FB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97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7" Type="http://schemas.openxmlformats.org/officeDocument/2006/relationships/image" Target="../media/image18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7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6.png"/><Relationship Id="rId4" Type="http://schemas.openxmlformats.org/officeDocument/2006/relationships/image" Target="../media/image1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BFC67-1608-1F2E-4A24-B54DFB6F90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Human Factors Engineering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3DF4EE-C64E-CF2F-1258-3A7D8320F3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Using Roadway Signs Working Example</a:t>
            </a:r>
          </a:p>
        </p:txBody>
      </p:sp>
    </p:spTree>
    <p:extLst>
      <p:ext uri="{BB962C8B-B14F-4D97-AF65-F5344CB8AC3E}">
        <p14:creationId xmlns:p14="http://schemas.microsoft.com/office/powerpoint/2010/main" val="759692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332305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Pennant</a:t>
            </a:r>
          </a:p>
          <a:p>
            <a:r>
              <a:rPr lang="en-US" sz="4000" dirty="0"/>
              <a:t>These signs look somewhat like elongated, triangular flags</a:t>
            </a:r>
          </a:p>
          <a:p>
            <a:r>
              <a:rPr lang="en-US" sz="4000" dirty="0"/>
              <a:t>They mark the start of a “no passing zone”</a:t>
            </a:r>
            <a:endParaRPr lang="en-US" sz="3600" dirty="0"/>
          </a:p>
        </p:txBody>
      </p:sp>
      <p:pic>
        <p:nvPicPr>
          <p:cNvPr id="10242" name="Picture 2" descr="What Does a Pennant Sign on the Road Mean?">
            <a:extLst>
              <a:ext uri="{FF2B5EF4-FFF2-40B4-BE49-F238E27FC236}">
                <a16:creationId xmlns:a16="http://schemas.microsoft.com/office/drawing/2014/main" id="{E9A06168-6E74-B76F-6E09-800E68E1C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1928" y="36443"/>
            <a:ext cx="2457427" cy="204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276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332305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RED</a:t>
            </a:r>
          </a:p>
          <a:p>
            <a:r>
              <a:rPr lang="en-US" sz="4000" dirty="0"/>
              <a:t>All </a:t>
            </a:r>
            <a:r>
              <a:rPr lang="en-US" sz="4000" b="1" dirty="0">
                <a:solidFill>
                  <a:srgbClr val="FF0000"/>
                </a:solidFill>
              </a:rPr>
              <a:t>RED</a:t>
            </a:r>
            <a:r>
              <a:rPr lang="en-US" sz="4000" dirty="0"/>
              <a:t> road signs are important regulatory signs</a:t>
            </a:r>
          </a:p>
          <a:p>
            <a:r>
              <a:rPr lang="en-US" sz="4000" dirty="0"/>
              <a:t>They issue instructions which drivers </a:t>
            </a:r>
            <a:r>
              <a:rPr lang="en-US" sz="4000" b="1" dirty="0"/>
              <a:t>MUST OBEY</a:t>
            </a:r>
            <a:r>
              <a:rPr lang="en-US" sz="4000" dirty="0"/>
              <a:t>, for instance: </a:t>
            </a:r>
          </a:p>
          <a:p>
            <a:pPr lvl="1"/>
            <a:r>
              <a:rPr lang="en-US" sz="3600" dirty="0"/>
              <a:t>STOP, </a:t>
            </a:r>
          </a:p>
          <a:p>
            <a:pPr lvl="1"/>
            <a:r>
              <a:rPr lang="en-US" sz="3600" dirty="0"/>
              <a:t>YIELD, </a:t>
            </a:r>
          </a:p>
          <a:p>
            <a:pPr lvl="1"/>
            <a:r>
              <a:rPr lang="en-US" sz="3600" dirty="0"/>
              <a:t>DO NOT ENTER, and </a:t>
            </a:r>
          </a:p>
          <a:p>
            <a:pPr lvl="1"/>
            <a:r>
              <a:rPr lang="en-US" sz="3600" dirty="0"/>
              <a:t>WRONG WAY</a:t>
            </a:r>
            <a:endParaRPr lang="en-US" sz="3200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72D2EC9-6399-C2D1-00CA-85EC21EEE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0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red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BF6DD3E6-3049-7079-4F4C-029447645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3332" y="1673915"/>
            <a:ext cx="1398668" cy="1270000"/>
          </a:xfrm>
          <a:prstGeom prst="rect">
            <a:avLst/>
          </a:prstGeom>
        </p:spPr>
      </p:pic>
      <p:pic>
        <p:nvPicPr>
          <p:cNvPr id="7" name="Picture 2" descr="Traffic Signs | Yield Sign - R1-2 | Regulatory Signs | | Road Signs">
            <a:extLst>
              <a:ext uri="{FF2B5EF4-FFF2-40B4-BE49-F238E27FC236}">
                <a16:creationId xmlns:a16="http://schemas.microsoft.com/office/drawing/2014/main" id="{204DDF32-4BDC-016F-8C8E-5762EC862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1350" y="2996923"/>
            <a:ext cx="1350649" cy="116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Reflective Federal MUTCD R5-1 Do Not Enter Sign CS339861">
            <a:extLst>
              <a:ext uri="{FF2B5EF4-FFF2-40B4-BE49-F238E27FC236}">
                <a16:creationId xmlns:a16="http://schemas.microsoft.com/office/drawing/2014/main" id="{A3BE6DEA-B2C7-5747-9C86-1E60932A8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498" y="4213916"/>
            <a:ext cx="1378502" cy="137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NMC TM133J WRONG WAY Traffic Sign - 24 in. x 18 in. Heavy Duty Reflective  Aluminum Sign, White Text on Red Base: Industrial Warning Signs:  Amazon.com: Industrial &amp; Scientific">
            <a:extLst>
              <a:ext uri="{FF2B5EF4-FFF2-40B4-BE49-F238E27FC236}">
                <a16:creationId xmlns:a16="http://schemas.microsoft.com/office/drawing/2014/main" id="{92A82B12-3F54-BA2C-95B1-1CB0CD9C0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332" y="5816943"/>
            <a:ext cx="1417131" cy="107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358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332305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RED AND WHITE</a:t>
            </a:r>
          </a:p>
          <a:p>
            <a:r>
              <a:rPr lang="en-US" sz="4000" dirty="0"/>
              <a:t>Red and white signs signify that motorists must prepare to stop</a:t>
            </a:r>
          </a:p>
          <a:p>
            <a:r>
              <a:rPr lang="en-US" sz="4000" dirty="0"/>
              <a:t>The </a:t>
            </a:r>
            <a:r>
              <a:rPr lang="en-US" sz="4000" b="1" u="sng" dirty="0"/>
              <a:t>only</a:t>
            </a:r>
            <a:r>
              <a:rPr lang="en-US" sz="4000" dirty="0"/>
              <a:t> road signs that use red and white without any other colors are </a:t>
            </a:r>
          </a:p>
          <a:p>
            <a:pPr lvl="1"/>
            <a:r>
              <a:rPr lang="en-US" sz="3600" dirty="0"/>
              <a:t>STOP signs, </a:t>
            </a:r>
          </a:p>
          <a:p>
            <a:pPr lvl="1"/>
            <a:r>
              <a:rPr lang="en-US" sz="3600" dirty="0"/>
              <a:t>YIELD signs, </a:t>
            </a:r>
          </a:p>
          <a:p>
            <a:pPr lvl="1"/>
            <a:r>
              <a:rPr lang="en-US" sz="3600" dirty="0"/>
              <a:t>DO NOT ENTER signs, and </a:t>
            </a:r>
          </a:p>
          <a:p>
            <a:pPr lvl="1"/>
            <a:r>
              <a:rPr lang="en-US" sz="3600" dirty="0"/>
              <a:t>WRONG WAY signs</a:t>
            </a:r>
            <a:endParaRPr lang="en-US" sz="2800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72D2EC9-6399-C2D1-00CA-85EC21EEE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0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18C10FE-FED9-F734-34AF-09F1C3609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554383"/>
            <a:ext cx="1270000" cy="71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red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259CBBA2-F4C7-60C1-FAD1-AF4EBF631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3332" y="1673915"/>
            <a:ext cx="1398668" cy="1270000"/>
          </a:xfrm>
          <a:prstGeom prst="rect">
            <a:avLst/>
          </a:prstGeom>
        </p:spPr>
      </p:pic>
      <p:pic>
        <p:nvPicPr>
          <p:cNvPr id="7" name="Picture 2" descr="Traffic Signs | Yield Sign - R1-2 | Regulatory Signs | | Road Signs">
            <a:extLst>
              <a:ext uri="{FF2B5EF4-FFF2-40B4-BE49-F238E27FC236}">
                <a16:creationId xmlns:a16="http://schemas.microsoft.com/office/drawing/2014/main" id="{9ABE6412-0E18-7F19-BE19-C448732F5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1350" y="2996923"/>
            <a:ext cx="1350649" cy="116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flective Federal MUTCD R5-1 Do Not Enter Sign CS339861">
            <a:extLst>
              <a:ext uri="{FF2B5EF4-FFF2-40B4-BE49-F238E27FC236}">
                <a16:creationId xmlns:a16="http://schemas.microsoft.com/office/drawing/2014/main" id="{1E72BD05-EFBB-8B72-5A65-AB54B970C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498" y="4213916"/>
            <a:ext cx="1378502" cy="137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NMC TM133J WRONG WAY Traffic Sign - 24 in. x 18 in. Heavy Duty Reflective  Aluminum Sign, White Text on Red Base: Industrial Warning Signs:  Amazon.com: Industrial &amp; Scientific">
            <a:extLst>
              <a:ext uri="{FF2B5EF4-FFF2-40B4-BE49-F238E27FC236}">
                <a16:creationId xmlns:a16="http://schemas.microsoft.com/office/drawing/2014/main" id="{AEF1A365-46E6-9247-4F07-8B8CC7BC9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332" y="5816943"/>
            <a:ext cx="1417131" cy="107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442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332305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ORANGE</a:t>
            </a:r>
          </a:p>
          <a:p>
            <a:r>
              <a:rPr lang="en-US" sz="4000" dirty="0"/>
              <a:t>Warning signs used around construction or maintenance sites are all orange</a:t>
            </a:r>
            <a:endParaRPr lang="en-US" sz="4000" b="1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D44220C2-8B5E-7532-9E71-29755804C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31268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Owl's Nest Books on Twitter: &quot;ATTENTION! Starting Monday, May 30, the plaza  will be resurfacing the south parking lot. Limited customer parking will  still be available in the lot during construction. Want">
            <a:extLst>
              <a:ext uri="{FF2B5EF4-FFF2-40B4-BE49-F238E27FC236}">
                <a16:creationId xmlns:a16="http://schemas.microsoft.com/office/drawing/2014/main" id="{2AA228B4-FECD-14B8-C18D-E5BD5D56C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8012" y="1489352"/>
            <a:ext cx="1383988" cy="139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text, sky, sign, orange&#10;&#10;Description automatically generated">
            <a:extLst>
              <a:ext uri="{FF2B5EF4-FFF2-40B4-BE49-F238E27FC236}">
                <a16:creationId xmlns:a16="http://schemas.microsoft.com/office/drawing/2014/main" id="{BF021B12-A5AD-9A4C-C8C3-7962B2F0C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7274" y="2886108"/>
            <a:ext cx="1474548" cy="139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28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332305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YELLOW</a:t>
            </a:r>
          </a:p>
          <a:p>
            <a:r>
              <a:rPr lang="en-US" sz="4000" dirty="0"/>
              <a:t>Most </a:t>
            </a:r>
            <a:r>
              <a:rPr lang="en-US" sz="4000" b="1" dirty="0"/>
              <a:t>WARNING</a:t>
            </a:r>
            <a:r>
              <a:rPr lang="en-US" sz="4000" dirty="0"/>
              <a:t> signs are colored yellow </a:t>
            </a:r>
          </a:p>
          <a:p>
            <a:r>
              <a:rPr lang="en-US" sz="4000" dirty="0"/>
              <a:t>warn drivers about adverse conditions and hazards on the roadway</a:t>
            </a:r>
            <a:endParaRPr lang="en-US" sz="4000" b="1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38771B10-DA81-2451-6B7A-485CE8AA4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0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What Does a Pennant Sign on the Road Mean?">
            <a:extLst>
              <a:ext uri="{FF2B5EF4-FFF2-40B4-BE49-F238E27FC236}">
                <a16:creationId xmlns:a16="http://schemas.microsoft.com/office/drawing/2014/main" id="{45BC32A1-99B6-3B54-CF28-D7C6EBCA8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653" y="1489352"/>
            <a:ext cx="1524294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hat does a Round Road Sign Mean? - Learn Road Sign Shapes">
            <a:extLst>
              <a:ext uri="{FF2B5EF4-FFF2-40B4-BE49-F238E27FC236}">
                <a16:creationId xmlns:a16="http://schemas.microsoft.com/office/drawing/2014/main" id="{83EF2E74-44AB-B432-0D2D-BE9C43565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072" y="2823888"/>
            <a:ext cx="2296824" cy="113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226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9409772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BLACK AND WHITE</a:t>
            </a:r>
          </a:p>
          <a:p>
            <a:r>
              <a:rPr lang="en-US" sz="4000" dirty="0"/>
              <a:t>These are usually general regulatory signs, which prohibit certain actions, give instructions or state the road rules in that area</a:t>
            </a:r>
          </a:p>
          <a:p>
            <a:r>
              <a:rPr lang="en-US" sz="4000" dirty="0"/>
              <a:t>Certain route markers are also black and white</a:t>
            </a:r>
            <a:endParaRPr lang="en-US" sz="4000" b="1" dirty="0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6CE1B20D-5849-9DF2-A5B9-A587C5014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-16727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Speed Limit 60 Traffic Sign - R2-1-60, SKU: X-R2-1-60">
            <a:extLst>
              <a:ext uri="{FF2B5EF4-FFF2-40B4-BE49-F238E27FC236}">
                <a16:creationId xmlns:a16="http://schemas.microsoft.com/office/drawing/2014/main" id="{E3A4F92F-FBBF-95B5-22B0-BB59DEEFC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368" y="1677857"/>
            <a:ext cx="1301264" cy="161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AC86D88-976C-BB39-628B-93E907AAB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643936"/>
            <a:ext cx="1270000" cy="60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Signs">
            <a:extLst>
              <a:ext uri="{FF2B5EF4-FFF2-40B4-BE49-F238E27FC236}">
                <a16:creationId xmlns:a16="http://schemas.microsoft.com/office/drawing/2014/main" id="{75674FC8-F1F2-EF14-BC8F-2594BD49E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368" y="3632150"/>
            <a:ext cx="1285632" cy="128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Lyle R6-2R-18HA $41.81 One Way Traffic Sign, 24 in Height, 18 in Width,  Aluminum, Vertical Rectangle, English | Traffic signs, Signs, Road signs">
            <a:extLst>
              <a:ext uri="{FF2B5EF4-FFF2-40B4-BE49-F238E27FC236}">
                <a16:creationId xmlns:a16="http://schemas.microsoft.com/office/drawing/2014/main" id="{30F82EB6-5BC0-C779-32F3-DE8D28E60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605" y="5180143"/>
            <a:ext cx="1135158" cy="150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133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9409772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Green</a:t>
            </a:r>
          </a:p>
          <a:p>
            <a:r>
              <a:rPr lang="en-US" sz="4000" dirty="0"/>
              <a:t>Green guide signs tell drivers about location, often including directions and distances to upcoming destinations</a:t>
            </a:r>
            <a:endParaRPr lang="en-US" sz="4000" b="1" dirty="0"/>
          </a:p>
        </p:txBody>
      </p:sp>
      <p:pic>
        <p:nvPicPr>
          <p:cNvPr id="27652" name="Picture 4">
            <a:extLst>
              <a:ext uri="{FF2B5EF4-FFF2-40B4-BE49-F238E27FC236}">
                <a16:creationId xmlns:a16="http://schemas.microsoft.com/office/drawing/2014/main" id="{631ED150-5964-36E0-AA86-2B620C7F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0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Green Road Sign Images | Free Vectors, Stock Photos &amp; PSD">
            <a:extLst>
              <a:ext uri="{FF2B5EF4-FFF2-40B4-BE49-F238E27FC236}">
                <a16:creationId xmlns:a16="http://schemas.microsoft.com/office/drawing/2014/main" id="{E80B27AA-4182-8A51-8E96-AF24A6161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024" y="3669891"/>
            <a:ext cx="6121952" cy="318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194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9409772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Brown</a:t>
            </a:r>
          </a:p>
          <a:p>
            <a:r>
              <a:rPr lang="en-US" sz="4000" dirty="0"/>
              <a:t>Brown guide signs mark recreational facilities, parks, historical sites and other attractions</a:t>
            </a:r>
            <a:endParaRPr lang="en-US" sz="4000" b="1" dirty="0"/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BBA524DD-23C4-9F6D-965E-9AE9E57EF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0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>
            <a:extLst>
              <a:ext uri="{FF2B5EF4-FFF2-40B4-BE49-F238E27FC236}">
                <a16:creationId xmlns:a16="http://schemas.microsoft.com/office/drawing/2014/main" id="{F8787457-44C7-1D32-4962-2B20C6324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374" y="2120348"/>
            <a:ext cx="1281625" cy="166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ASSESSING KAZAKHSTAN'S TOURISM PROSPECTS – BROWN ROAD SIGNS –  viewkazakhstandotcom">
            <a:extLst>
              <a:ext uri="{FF2B5EF4-FFF2-40B4-BE49-F238E27FC236}">
                <a16:creationId xmlns:a16="http://schemas.microsoft.com/office/drawing/2014/main" id="{CCF73228-D3D0-7479-1D6D-0D3422AD7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373" y="5115434"/>
            <a:ext cx="1413595" cy="174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230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Colors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9409772" cy="57978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b="1" dirty="0"/>
              <a:t>Pink</a:t>
            </a:r>
          </a:p>
          <a:p>
            <a:r>
              <a:rPr lang="en-US" sz="4000" dirty="0"/>
              <a:t>Coral-colored signs are used around incident sites</a:t>
            </a:r>
          </a:p>
          <a:p>
            <a:r>
              <a:rPr lang="en-US" sz="4000" dirty="0"/>
              <a:t>These </a:t>
            </a:r>
            <a:r>
              <a:rPr lang="en-US" sz="4000" u="sng" dirty="0"/>
              <a:t>temporary</a:t>
            </a:r>
            <a:r>
              <a:rPr lang="en-US" sz="4000" dirty="0"/>
              <a:t> signs are used to direct motorists around </a:t>
            </a:r>
          </a:p>
          <a:p>
            <a:pPr lvl="1"/>
            <a:r>
              <a:rPr lang="en-US" sz="3600" dirty="0"/>
              <a:t>hazardous spills, </a:t>
            </a:r>
          </a:p>
          <a:p>
            <a:pPr lvl="1"/>
            <a:r>
              <a:rPr lang="en-US" sz="3600" dirty="0"/>
              <a:t>flooded roads, </a:t>
            </a:r>
          </a:p>
          <a:p>
            <a:pPr lvl="1"/>
            <a:r>
              <a:rPr lang="en-US" sz="3600" dirty="0"/>
              <a:t>fallen trees, </a:t>
            </a:r>
          </a:p>
          <a:p>
            <a:pPr lvl="1"/>
            <a:r>
              <a:rPr lang="en-US" sz="3600" dirty="0"/>
              <a:t>Mudslides, and </a:t>
            </a:r>
          </a:p>
          <a:p>
            <a:pPr lvl="1"/>
            <a:r>
              <a:rPr lang="en-US" sz="3600" dirty="0"/>
              <a:t>car accidents</a:t>
            </a:r>
            <a:endParaRPr lang="en-US" sz="3600" b="1" dirty="0"/>
          </a:p>
        </p:txBody>
      </p:sp>
      <p:pic>
        <p:nvPicPr>
          <p:cNvPr id="31746" name="Picture 2">
            <a:extLst>
              <a:ext uri="{FF2B5EF4-FFF2-40B4-BE49-F238E27FC236}">
                <a16:creationId xmlns:a16="http://schemas.microsoft.com/office/drawing/2014/main" id="{7961E66B-543A-7555-F4A9-C48E8183E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0" y="0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6F3C54-0120-9015-1BAB-65143DCB4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556" y="4452730"/>
            <a:ext cx="6352380" cy="238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83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Variability is our ENEMY!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3365"/>
            <a:ext cx="9409772" cy="57978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b="1" dirty="0"/>
              <a:t>Imagine…</a:t>
            </a:r>
          </a:p>
          <a:p>
            <a:r>
              <a:rPr lang="en-US" sz="3600" dirty="0"/>
              <a:t>Each town along your 300-mile trip has its own street sign designs</a:t>
            </a:r>
          </a:p>
          <a:p>
            <a:r>
              <a:rPr lang="en-US" sz="3600" dirty="0"/>
              <a:t>They use their own variety of shapes and colors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For example:</a:t>
            </a:r>
          </a:p>
          <a:p>
            <a:pPr marL="0" indent="0">
              <a:buNone/>
            </a:pPr>
            <a:r>
              <a:rPr lang="en-US" sz="3600" dirty="0"/>
              <a:t>A town uses…</a:t>
            </a:r>
          </a:p>
          <a:p>
            <a:pPr marL="0" indent="0">
              <a:buNone/>
            </a:pPr>
            <a:r>
              <a:rPr lang="en-US" sz="3600" b="1" dirty="0"/>
              <a:t>RECTANGLE</a:t>
            </a:r>
            <a:r>
              <a:rPr lang="en-US" sz="3600" dirty="0"/>
              <a:t> shaped </a:t>
            </a:r>
            <a:r>
              <a:rPr lang="en-US" sz="3600" b="1" dirty="0"/>
              <a:t>GREEN </a:t>
            </a:r>
            <a:r>
              <a:rPr lang="en-US" sz="3600" dirty="0"/>
              <a:t>colored</a:t>
            </a:r>
            <a:r>
              <a:rPr lang="en-US" sz="3600" b="1" dirty="0"/>
              <a:t> STOP </a:t>
            </a:r>
            <a:r>
              <a:rPr lang="en-US" sz="3600" dirty="0"/>
              <a:t>sign </a:t>
            </a:r>
          </a:p>
          <a:p>
            <a:pPr marL="0" indent="0">
              <a:buNone/>
            </a:pPr>
            <a:r>
              <a:rPr lang="en-US" sz="3600" dirty="0"/>
              <a:t>versus </a:t>
            </a:r>
          </a:p>
          <a:p>
            <a:pPr marL="0" indent="0">
              <a:buNone/>
            </a:pPr>
            <a:r>
              <a:rPr lang="en-US" sz="3600" b="1" dirty="0"/>
              <a:t>OCTAGON</a:t>
            </a:r>
            <a:r>
              <a:rPr lang="en-US" sz="3600" dirty="0"/>
              <a:t> shaped RED colored </a:t>
            </a:r>
            <a:r>
              <a:rPr lang="en-US" sz="3600" b="1" dirty="0"/>
              <a:t>STOP</a:t>
            </a:r>
            <a:r>
              <a:rPr lang="en-US" sz="3600" dirty="0"/>
              <a:t> sign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2D49C853-F1DC-0EE5-2C89-7E1C2387D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9591" y="3481707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50093A-7BEB-2C4F-FA8E-522815DF89C8}"/>
              </a:ext>
            </a:extLst>
          </p:cNvPr>
          <p:cNvSpPr txBox="1"/>
          <p:nvPr/>
        </p:nvSpPr>
        <p:spPr>
          <a:xfrm>
            <a:off x="10589591" y="3737916"/>
            <a:ext cx="127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STOP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B25FFA-77A2-4817-B1CD-DA05744D1010}"/>
              </a:ext>
            </a:extLst>
          </p:cNvPr>
          <p:cNvSpPr txBox="1"/>
          <p:nvPr/>
        </p:nvSpPr>
        <p:spPr>
          <a:xfrm>
            <a:off x="10883590" y="4928834"/>
            <a:ext cx="76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vs.</a:t>
            </a:r>
          </a:p>
        </p:txBody>
      </p:sp>
      <p:pic>
        <p:nvPicPr>
          <p:cNvPr id="8" name="Picture 7" descr="A red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43F2FBD-E181-1DC8-F216-09AC5E486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5222" y="5366484"/>
            <a:ext cx="1548359" cy="14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946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059E-AD4B-7FF4-997D-9BDDC5C22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655" y="272585"/>
            <a:ext cx="10863145" cy="816904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</a:t>
            </a:r>
            <a:endParaRPr lang="en-US" sz="4800" dirty="0">
              <a:latin typeface="+mn-lt"/>
            </a:endParaRPr>
          </a:p>
        </p:txBody>
      </p:sp>
      <p:pic>
        <p:nvPicPr>
          <p:cNvPr id="32770" name="Picture 2" descr="Bill Engvall - Heres Your Sign - YouTube">
            <a:extLst>
              <a:ext uri="{FF2B5EF4-FFF2-40B4-BE49-F238E27FC236}">
                <a16:creationId xmlns:a16="http://schemas.microsoft.com/office/drawing/2014/main" id="{BB5E84B7-96A7-FA59-A894-E9B265884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4" y="2286000"/>
            <a:ext cx="4064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>
            <a:extLst>
              <a:ext uri="{FF2B5EF4-FFF2-40B4-BE49-F238E27FC236}">
                <a16:creationId xmlns:a16="http://schemas.microsoft.com/office/drawing/2014/main" id="{D33F06AD-D69C-B6D4-6420-5F47E7AF8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235" y="3215773"/>
            <a:ext cx="4687128" cy="364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signs, signs, everywhere a sign blocking up the scenery, breaking my mind -  Toy Story Meme | Meme Generator">
            <a:extLst>
              <a:ext uri="{FF2B5EF4-FFF2-40B4-BE49-F238E27FC236}">
                <a16:creationId xmlns:a16="http://schemas.microsoft.com/office/drawing/2014/main" id="{0B798724-4BC8-6531-AD15-08CE9AA31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312" y="0"/>
            <a:ext cx="5711687" cy="316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33553AD-E8E0-1E87-6798-25E70DE2DA17}"/>
              </a:ext>
            </a:extLst>
          </p:cNvPr>
          <p:cNvSpPr txBox="1"/>
          <p:nvPr/>
        </p:nvSpPr>
        <p:spPr>
          <a:xfrm>
            <a:off x="9431514" y="4384613"/>
            <a:ext cx="270576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Sign, sign</a:t>
            </a:r>
            <a:br>
              <a:rPr lang="en-US" dirty="0"/>
            </a:br>
            <a:r>
              <a:rPr lang="en-US" dirty="0"/>
              <a:t>Everywhere a sign</a:t>
            </a:r>
            <a:br>
              <a:rPr lang="en-US" dirty="0"/>
            </a:br>
            <a:r>
              <a:rPr lang="en-US" dirty="0" err="1"/>
              <a:t>Blockin</a:t>
            </a:r>
            <a:r>
              <a:rPr lang="en-US" dirty="0"/>
              <a:t>' out the scenery</a:t>
            </a:r>
            <a:br>
              <a:rPr lang="en-US" dirty="0"/>
            </a:br>
            <a:r>
              <a:rPr lang="en-US" dirty="0" err="1"/>
              <a:t>Breakin</a:t>
            </a:r>
            <a:r>
              <a:rPr lang="en-US" dirty="0"/>
              <a:t>' my mind</a:t>
            </a:r>
            <a:br>
              <a:rPr lang="en-US" dirty="0"/>
            </a:br>
            <a:r>
              <a:rPr lang="en-US" dirty="0"/>
              <a:t>Do this, don't do that</a:t>
            </a:r>
            <a:br>
              <a:rPr lang="en-US" dirty="0"/>
            </a:br>
            <a:r>
              <a:rPr lang="en-US" dirty="0"/>
              <a:t>Can't you read the sign?</a:t>
            </a:r>
          </a:p>
        </p:txBody>
      </p:sp>
    </p:spTree>
    <p:extLst>
      <p:ext uri="{BB962C8B-B14F-4D97-AF65-F5344CB8AC3E}">
        <p14:creationId xmlns:p14="http://schemas.microsoft.com/office/powerpoint/2010/main" val="4008275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Variability is our ENEMY!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3365"/>
            <a:ext cx="9409772" cy="57978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/>
              <a:t>Imagine your child drives through a STOP sign that is a GREEN Vertical Rectangle because they were not TRAINED or INFORMED that shape and color is a STOP sign.</a:t>
            </a:r>
          </a:p>
          <a:p>
            <a:pPr marL="0" indent="0">
              <a:buNone/>
            </a:pPr>
            <a:r>
              <a:rPr lang="en-US" sz="3600" dirty="0"/>
              <a:t>They can an accident by their act.</a:t>
            </a:r>
          </a:p>
          <a:p>
            <a:pPr marL="0" indent="0">
              <a:buNone/>
            </a:pPr>
            <a:r>
              <a:rPr lang="en-US" sz="3600" dirty="0"/>
              <a:t>As a parent, would you question the use of a STOP sign that is not the universal SIZE, SHAPE, and COLOR as the cause of the human error?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There is SOUND and SCIENTIFIC reasons we have the Manual on Uniform Traffic Control Devices (MUTCD) in the USA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2D49C853-F1DC-0EE5-2C89-7E1C2387D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9591" y="3481707"/>
            <a:ext cx="12700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50093A-7BEB-2C4F-FA8E-522815DF89C8}"/>
              </a:ext>
            </a:extLst>
          </p:cNvPr>
          <p:cNvSpPr txBox="1"/>
          <p:nvPr/>
        </p:nvSpPr>
        <p:spPr>
          <a:xfrm>
            <a:off x="10589591" y="3737916"/>
            <a:ext cx="127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STOP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B25FFA-77A2-4817-B1CD-DA05744D1010}"/>
              </a:ext>
            </a:extLst>
          </p:cNvPr>
          <p:cNvSpPr txBox="1"/>
          <p:nvPr/>
        </p:nvSpPr>
        <p:spPr>
          <a:xfrm>
            <a:off x="10883590" y="4928834"/>
            <a:ext cx="769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vs.</a:t>
            </a:r>
          </a:p>
        </p:txBody>
      </p:sp>
      <p:pic>
        <p:nvPicPr>
          <p:cNvPr id="8" name="Picture 7" descr="A red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43F2FBD-E181-1DC8-F216-09AC5E486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5222" y="5366484"/>
            <a:ext cx="1548359" cy="14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66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3365"/>
            <a:ext cx="9409772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For the same reason we have The Manual on Uniform Traffic Control Devices for our roadways, we ALSO HAVE A STANDARD for the signs in our workplaces.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Unfortunately, the use of safety signs in workplace is far less uniformed in their application leading to much confusion</a:t>
            </a:r>
          </a:p>
        </p:txBody>
      </p:sp>
    </p:spTree>
    <p:extLst>
      <p:ext uri="{BB962C8B-B14F-4D97-AF65-F5344CB8AC3E}">
        <p14:creationId xmlns:p14="http://schemas.microsoft.com/office/powerpoint/2010/main" val="3723909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3365"/>
            <a:ext cx="10647556" cy="57978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1910.145, </a:t>
            </a:r>
            <a:r>
              <a:rPr lang="en-US" sz="3600" u="sng" dirty="0"/>
              <a:t>Specifications for accident prevention signs and tags</a:t>
            </a:r>
          </a:p>
          <a:p>
            <a:pPr marL="0" indent="0">
              <a:buNone/>
            </a:pPr>
            <a:endParaRPr lang="en-US" sz="900" i="1" dirty="0"/>
          </a:p>
          <a:p>
            <a:pPr marL="0" indent="0">
              <a:buNone/>
            </a:pPr>
            <a:r>
              <a:rPr lang="en-US" sz="3600" i="1" dirty="0"/>
              <a:t>These specifications apply to the </a:t>
            </a:r>
            <a:r>
              <a:rPr lang="en-US" sz="3600" b="1" i="1" dirty="0"/>
              <a:t>design</a:t>
            </a:r>
            <a:r>
              <a:rPr lang="en-US" sz="3600" i="1" dirty="0"/>
              <a:t>, </a:t>
            </a:r>
            <a:r>
              <a:rPr lang="en-US" sz="3600" b="1" i="1" dirty="0"/>
              <a:t>application</a:t>
            </a:r>
            <a:r>
              <a:rPr lang="en-US" sz="3600" i="1" dirty="0"/>
              <a:t>, and </a:t>
            </a:r>
            <a:r>
              <a:rPr lang="en-US" sz="3600" b="1" i="1" dirty="0"/>
              <a:t>use</a:t>
            </a:r>
            <a:r>
              <a:rPr lang="en-US" sz="3600" i="1" dirty="0"/>
              <a:t> of signs or symbols that indicate and, insofar as possible, define specific hazards that could harm workers or the public, or both, or to property damage</a:t>
            </a:r>
          </a:p>
          <a:p>
            <a:pPr marL="0" indent="0">
              <a:buNone/>
            </a:pPr>
            <a:r>
              <a:rPr lang="en-US" sz="3600" i="1" dirty="0"/>
              <a:t>These specifications are intended to cover </a:t>
            </a:r>
            <a:r>
              <a:rPr lang="en-US" sz="3600" b="1" i="1" u="sng" dirty="0"/>
              <a:t>ALL</a:t>
            </a:r>
            <a:r>
              <a:rPr lang="en-US" sz="3600" i="1" dirty="0"/>
              <a:t> safety signs except those designed for streets, highways, and railroads</a:t>
            </a:r>
          </a:p>
          <a:p>
            <a:pPr marL="0" indent="0">
              <a:buNone/>
            </a:pPr>
            <a:r>
              <a:rPr lang="en-US" sz="3600" i="1" dirty="0"/>
              <a:t>These specifications do </a:t>
            </a:r>
            <a:r>
              <a:rPr lang="en-US" sz="3600" b="1" i="1" u="sng" dirty="0"/>
              <a:t>NOT</a:t>
            </a:r>
            <a:r>
              <a:rPr lang="en-US" sz="3600" i="1" dirty="0"/>
              <a:t> apply to plant bulletin boards or to safety posters</a:t>
            </a:r>
          </a:p>
        </p:txBody>
      </p:sp>
    </p:spTree>
    <p:extLst>
      <p:ext uri="{BB962C8B-B14F-4D97-AF65-F5344CB8AC3E}">
        <p14:creationId xmlns:p14="http://schemas.microsoft.com/office/powerpoint/2010/main" val="91361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9" y="136525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9" y="1083365"/>
            <a:ext cx="11330608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Sign Design</a:t>
            </a:r>
          </a:p>
          <a:p>
            <a:pPr marL="0" indent="0">
              <a:buNone/>
            </a:pPr>
            <a:endParaRPr lang="en-US" sz="2000" b="1" dirty="0"/>
          </a:p>
          <a:p>
            <a:r>
              <a:rPr lang="en-US" sz="3600" b="1" dirty="0"/>
              <a:t>ALL</a:t>
            </a:r>
            <a:r>
              <a:rPr lang="en-US" sz="3600" dirty="0"/>
              <a:t> signs shall be furnished with </a:t>
            </a:r>
            <a:r>
              <a:rPr lang="en-US" sz="3600" b="1" u="sng" dirty="0"/>
              <a:t>rounded or blunt corners </a:t>
            </a:r>
            <a:r>
              <a:rPr lang="en-US" sz="3600" dirty="0"/>
              <a:t>and shall be </a:t>
            </a:r>
            <a:r>
              <a:rPr lang="en-US" sz="3600" u="sng" dirty="0"/>
              <a:t>free from sharp edges, burrs, splinters, or other sharp projections</a:t>
            </a:r>
            <a:r>
              <a:rPr lang="en-US" sz="36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3600" dirty="0"/>
              <a:t>The </a:t>
            </a:r>
            <a:r>
              <a:rPr lang="en-US" sz="3600" b="1" dirty="0"/>
              <a:t>ends or heads of bolts </a:t>
            </a:r>
            <a:r>
              <a:rPr lang="en-US" sz="3600" dirty="0"/>
              <a:t>or other fastening devices shall be </a:t>
            </a:r>
            <a:r>
              <a:rPr lang="en-US" sz="3600" u="sng" dirty="0"/>
              <a:t>located in such a way </a:t>
            </a:r>
            <a:r>
              <a:rPr lang="en-US" sz="3600" dirty="0"/>
              <a:t>that they </a:t>
            </a:r>
            <a:r>
              <a:rPr lang="en-US" sz="3600" u="sng" dirty="0"/>
              <a:t>do not constitute a hazard</a:t>
            </a:r>
          </a:p>
        </p:txBody>
      </p:sp>
    </p:spTree>
    <p:extLst>
      <p:ext uri="{BB962C8B-B14F-4D97-AF65-F5344CB8AC3E}">
        <p14:creationId xmlns:p14="http://schemas.microsoft.com/office/powerpoint/2010/main" val="2593773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and white sign&#10;&#10;Description automatically generated with medium confidence">
            <a:extLst>
              <a:ext uri="{FF2B5EF4-FFF2-40B4-BE49-F238E27FC236}">
                <a16:creationId xmlns:a16="http://schemas.microsoft.com/office/drawing/2014/main" id="{BD05370D-B4DE-3E50-A699-A2959A7DC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629" y="0"/>
            <a:ext cx="2637371" cy="18793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8328"/>
            <a:ext cx="10647556" cy="5183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Danger Signs </a:t>
            </a:r>
          </a:p>
          <a:p>
            <a:r>
              <a:rPr lang="en-US" sz="3600" dirty="0"/>
              <a:t>There </a:t>
            </a:r>
            <a:r>
              <a:rPr lang="en-US" sz="3600" b="1" dirty="0"/>
              <a:t>SHALL BE NO VARIATION </a:t>
            </a:r>
            <a:r>
              <a:rPr lang="en-US" sz="3600" dirty="0"/>
              <a:t>in the type of design of signs posted to warn of specific </a:t>
            </a:r>
            <a:r>
              <a:rPr lang="en-US" sz="3600" b="1" dirty="0"/>
              <a:t>DANGERS</a:t>
            </a:r>
            <a:r>
              <a:rPr lang="en-US" sz="3600" dirty="0"/>
              <a:t> and </a:t>
            </a:r>
            <a:r>
              <a:rPr lang="en-US" sz="3600" b="1" dirty="0"/>
              <a:t>RADIATION HAZARDS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sz="3600" dirty="0"/>
              <a:t>ALL employees (and Contractors) shall be instructed that </a:t>
            </a:r>
            <a:r>
              <a:rPr lang="en-US" sz="3600" b="1" dirty="0"/>
              <a:t>DANGER</a:t>
            </a:r>
            <a:r>
              <a:rPr lang="en-US" sz="3600" dirty="0"/>
              <a:t> signs indicate immediate danger and that special precautions are necessary</a:t>
            </a:r>
          </a:p>
          <a:p>
            <a:pPr marL="0" indent="0">
              <a:buNone/>
            </a:pP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808635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9659"/>
            <a:ext cx="10881733" cy="5408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Danger Signs </a:t>
            </a:r>
          </a:p>
          <a:p>
            <a:r>
              <a:rPr lang="en-US" sz="3600" dirty="0"/>
              <a:t>The colors </a:t>
            </a:r>
            <a:r>
              <a:rPr lang="en-US" sz="3600" b="1" dirty="0">
                <a:solidFill>
                  <a:srgbClr val="FF0000"/>
                </a:solidFill>
              </a:rPr>
              <a:t>RED</a:t>
            </a:r>
            <a:r>
              <a:rPr lang="en-US" sz="3600" dirty="0"/>
              <a:t>, </a:t>
            </a:r>
            <a:r>
              <a:rPr lang="en-US" sz="3600" b="1" dirty="0"/>
              <a:t>BLACK</a:t>
            </a:r>
            <a:r>
              <a:rPr lang="en-US" sz="3600" dirty="0"/>
              <a:t>, and </a:t>
            </a:r>
            <a:r>
              <a:rPr lang="en-US" sz="3600" b="1" dirty="0">
                <a:solidFill>
                  <a:schemeClr val="bg1"/>
                </a:solidFill>
                <a:highlight>
                  <a:srgbClr val="000000"/>
                </a:highlight>
              </a:rPr>
              <a:t>WHITE</a:t>
            </a:r>
            <a:r>
              <a:rPr lang="en-US" sz="3600" dirty="0"/>
              <a:t> shall be those of opaque glossy samples as specified in </a:t>
            </a:r>
          </a:p>
          <a:p>
            <a:pPr lvl="1"/>
            <a:r>
              <a:rPr lang="en-US" sz="3200" dirty="0"/>
              <a:t>Table 1, "Fundamental Specification of Safety Colors for CIE Standard Source 'C,' " of ANSI Z53.1-1967 or </a:t>
            </a:r>
          </a:p>
          <a:p>
            <a:pPr lvl="1"/>
            <a:r>
              <a:rPr lang="en-US" sz="3200" dirty="0"/>
              <a:t>Table 1, "Specification of the Safety Colors for CIE Illuminate C and the CIE 1931, 2</a:t>
            </a:r>
            <a:r>
              <a:rPr lang="en-US" sz="3200" i="1" baseline="30000" dirty="0"/>
              <a:t> </a:t>
            </a:r>
            <a:r>
              <a:rPr lang="en-US" sz="3200" dirty="0"/>
              <a:t>Standard Observer," of ANSI Z535.1-2006(R2011)</a:t>
            </a:r>
            <a:endParaRPr lang="en-US" sz="3200" u="sng" dirty="0"/>
          </a:p>
        </p:txBody>
      </p:sp>
      <p:pic>
        <p:nvPicPr>
          <p:cNvPr id="7" name="Picture 6" descr="A red and white sign&#10;&#10;Description automatically generated with medium confidence">
            <a:extLst>
              <a:ext uri="{FF2B5EF4-FFF2-40B4-BE49-F238E27FC236}">
                <a16:creationId xmlns:a16="http://schemas.microsoft.com/office/drawing/2014/main" id="{01757DD6-C11D-1EB8-9636-5302200CE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629" y="0"/>
            <a:ext cx="2637371" cy="187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23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A08B58-9CB5-5B80-DA59-0D0A834DE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71" y="1577009"/>
            <a:ext cx="11805438" cy="4949686"/>
          </a:xfrm>
          <a:prstGeom prst="rect">
            <a:avLst/>
          </a:prstGeom>
        </p:spPr>
      </p:pic>
      <p:pic>
        <p:nvPicPr>
          <p:cNvPr id="7" name="Picture 6" descr="A red and white sign&#10;&#10;Description automatically generated with medium confidence">
            <a:extLst>
              <a:ext uri="{FF2B5EF4-FFF2-40B4-BE49-F238E27FC236}">
                <a16:creationId xmlns:a16="http://schemas.microsoft.com/office/drawing/2014/main" id="{01757DD6-C11D-1EB8-9636-5302200CE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4629" y="0"/>
            <a:ext cx="2637371" cy="18793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</p:spTree>
    <p:extLst>
      <p:ext uri="{BB962C8B-B14F-4D97-AF65-F5344CB8AC3E}">
        <p14:creationId xmlns:p14="http://schemas.microsoft.com/office/powerpoint/2010/main" val="839809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OSHA CAUTION Blank Write-On Sign OCE-L_BLANK">
            <a:extLst>
              <a:ext uri="{FF2B5EF4-FFF2-40B4-BE49-F238E27FC236}">
                <a16:creationId xmlns:a16="http://schemas.microsoft.com/office/drawing/2014/main" id="{6214A9B9-5A29-9C40-F9C4-70F02A367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952" y="-8890"/>
            <a:ext cx="2487047" cy="248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541"/>
            <a:ext cx="10647556" cy="5587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Caution Signs </a:t>
            </a:r>
          </a:p>
          <a:p>
            <a:r>
              <a:rPr lang="en-US" sz="3600" dirty="0"/>
              <a:t>Caution signs shall be used </a:t>
            </a:r>
            <a:r>
              <a:rPr lang="en-US" sz="3600" b="1" u="sng" dirty="0"/>
              <a:t>ONLY</a:t>
            </a:r>
            <a:r>
              <a:rPr lang="en-US" sz="3600" dirty="0"/>
              <a:t> to warn against </a:t>
            </a:r>
            <a:r>
              <a:rPr lang="en-US" sz="3600" b="1" dirty="0"/>
              <a:t>potential</a:t>
            </a:r>
            <a:r>
              <a:rPr lang="en-US" sz="3600" dirty="0"/>
              <a:t> hazards or to caution against unsafe practices</a:t>
            </a:r>
          </a:p>
          <a:p>
            <a:r>
              <a:rPr lang="en-US" sz="3600" dirty="0"/>
              <a:t>ALL employees (and contractors) shall be instructed that caution signs indicate a </a:t>
            </a:r>
            <a:r>
              <a:rPr lang="en-US" sz="3600" b="1" u="sng" dirty="0"/>
              <a:t>possible</a:t>
            </a:r>
            <a:r>
              <a:rPr lang="en-US" sz="3600" dirty="0"/>
              <a:t> hazard against which proper precaution should be taken</a:t>
            </a:r>
          </a:p>
        </p:txBody>
      </p:sp>
    </p:spTree>
    <p:extLst>
      <p:ext uri="{BB962C8B-B14F-4D97-AF65-F5344CB8AC3E}">
        <p14:creationId xmlns:p14="http://schemas.microsoft.com/office/powerpoint/2010/main" val="24646059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OSHA CAUTION Blank Write-On Sign OCE-L_BLANK">
            <a:extLst>
              <a:ext uri="{FF2B5EF4-FFF2-40B4-BE49-F238E27FC236}">
                <a16:creationId xmlns:a16="http://schemas.microsoft.com/office/drawing/2014/main" id="{6214A9B9-5A29-9C40-F9C4-70F02A367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952" y="-8890"/>
            <a:ext cx="2487047" cy="248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623"/>
            <a:ext cx="10647556" cy="5286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Caution Signs </a:t>
            </a:r>
          </a:p>
          <a:p>
            <a:r>
              <a:rPr lang="en-US" sz="3600" dirty="0"/>
              <a:t>The standard color of the background shall be </a:t>
            </a:r>
            <a:r>
              <a:rPr lang="en-US" sz="3600" b="1" dirty="0"/>
              <a:t>YELLOW</a:t>
            </a:r>
            <a:r>
              <a:rPr lang="en-US" sz="3600" dirty="0"/>
              <a:t>; and the panel, </a:t>
            </a:r>
            <a:r>
              <a:rPr lang="en-US" sz="3600" b="1" dirty="0"/>
              <a:t>BLACK </a:t>
            </a:r>
            <a:r>
              <a:rPr lang="en-US" sz="3600" dirty="0"/>
              <a:t>with</a:t>
            </a:r>
            <a:r>
              <a:rPr lang="en-US" sz="3600" b="1" dirty="0"/>
              <a:t> YELLOW LETTERS</a:t>
            </a:r>
            <a:r>
              <a:rPr lang="en-US" sz="3600" dirty="0"/>
              <a:t> </a:t>
            </a:r>
          </a:p>
          <a:p>
            <a:r>
              <a:rPr lang="en-US" sz="3600" b="1" dirty="0"/>
              <a:t>ALL</a:t>
            </a:r>
            <a:r>
              <a:rPr lang="en-US" sz="3600" dirty="0"/>
              <a:t> letters used against the </a:t>
            </a:r>
            <a:r>
              <a:rPr lang="en-US" sz="3600" b="1" dirty="0"/>
              <a:t>YELLOW</a:t>
            </a:r>
            <a:r>
              <a:rPr lang="en-US" sz="3600" dirty="0"/>
              <a:t> background MUST be </a:t>
            </a:r>
            <a:r>
              <a:rPr lang="en-US" sz="3600" b="1" dirty="0"/>
              <a:t>BLACK</a:t>
            </a:r>
          </a:p>
          <a:p>
            <a:r>
              <a:rPr lang="en-US" sz="3600" dirty="0"/>
              <a:t>The colors shall be those of opaque glossy samples as specified in Table 1 of ANSI Z53.1-1967 or Table 1 of ANSI Z535.1-2006(R2011)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10651737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OSHA CAUTION Blank Write-On Sign OCE-L_BLANK">
            <a:extLst>
              <a:ext uri="{FF2B5EF4-FFF2-40B4-BE49-F238E27FC236}">
                <a16:creationId xmlns:a16="http://schemas.microsoft.com/office/drawing/2014/main" id="{6214A9B9-5A29-9C40-F9C4-70F02A367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952" y="-8890"/>
            <a:ext cx="2487047" cy="248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pic>
        <p:nvPicPr>
          <p:cNvPr id="7" name="Picture 6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25FC1784-1849-60A1-CED8-BBAC5049A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2462"/>
            <a:ext cx="8560904" cy="587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2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059E-AD4B-7FF4-997D-9BDDC5C22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655" y="272585"/>
            <a:ext cx="10863145" cy="816904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</a:t>
            </a:r>
            <a:endParaRPr lang="en-US" sz="4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9D834-A8C1-B45B-C709-B6E2F0587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5" y="1182030"/>
            <a:ext cx="11273882" cy="4994933"/>
          </a:xfrm>
        </p:spPr>
        <p:txBody>
          <a:bodyPr>
            <a:normAutofit/>
          </a:bodyPr>
          <a:lstStyle/>
          <a:p>
            <a:r>
              <a:rPr lang="en-US" sz="4000" dirty="0"/>
              <a:t>Safety Signs/Labels have two (2) MAJOR DESIGN characteristics: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3600" dirty="0"/>
              <a:t>SHAPE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3600" dirty="0"/>
              <a:t>COLOR (Background and Font/Symbols)</a:t>
            </a:r>
          </a:p>
          <a:p>
            <a:endParaRPr lang="en-US" sz="4000" dirty="0"/>
          </a:p>
          <a:p>
            <a:r>
              <a:rPr lang="en-US" sz="4000" dirty="0"/>
              <a:t>We are going to use “street signs” this HFE training to demonstrate how BOTH of these play significant roles in how people respond to “signs”</a:t>
            </a:r>
          </a:p>
        </p:txBody>
      </p:sp>
    </p:spTree>
    <p:extLst>
      <p:ext uri="{BB962C8B-B14F-4D97-AF65-F5344CB8AC3E}">
        <p14:creationId xmlns:p14="http://schemas.microsoft.com/office/powerpoint/2010/main" val="6412870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OSHA Sign - SAFETY INSTRUCTIONS Safety Instructions - Custom">
            <a:extLst>
              <a:ext uri="{FF2B5EF4-FFF2-40B4-BE49-F238E27FC236}">
                <a16:creationId xmlns:a16="http://schemas.microsoft.com/office/drawing/2014/main" id="{9AD4663D-AD53-6630-0CB7-6DD56EDA5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843" y="0"/>
            <a:ext cx="2478157" cy="247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623"/>
            <a:ext cx="10647556" cy="5286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Safety Instruction Signs</a:t>
            </a:r>
          </a:p>
          <a:p>
            <a:r>
              <a:rPr lang="en-US" sz="4000" dirty="0"/>
              <a:t>The standard color of the background shall be </a:t>
            </a:r>
            <a:r>
              <a:rPr lang="en-US" sz="4000" b="1" dirty="0"/>
              <a:t>WHITE</a:t>
            </a:r>
            <a:r>
              <a:rPr lang="en-US" sz="4000" dirty="0"/>
              <a:t>; and the panel, </a:t>
            </a:r>
            <a:r>
              <a:rPr lang="en-US" sz="4000" b="1" dirty="0"/>
              <a:t>GREEN</a:t>
            </a:r>
            <a:r>
              <a:rPr lang="en-US" sz="4000" dirty="0"/>
              <a:t> with </a:t>
            </a:r>
            <a:r>
              <a:rPr lang="en-US" sz="4000" b="1" dirty="0"/>
              <a:t>WHITE</a:t>
            </a:r>
            <a:r>
              <a:rPr lang="en-US" sz="4000" dirty="0"/>
              <a:t> letters </a:t>
            </a:r>
          </a:p>
          <a:p>
            <a:r>
              <a:rPr lang="en-US" sz="4000" dirty="0"/>
              <a:t>Any letters used against the white background shall be </a:t>
            </a:r>
            <a:r>
              <a:rPr lang="en-US" sz="4000" b="1" dirty="0"/>
              <a:t>BLACK</a:t>
            </a:r>
          </a:p>
          <a:p>
            <a:r>
              <a:rPr lang="en-US" sz="4000" dirty="0"/>
              <a:t>The colors shall be those of opaque glossy samples as specified in Table 1 of ANSI Z53.1-1967 or in Table 1 of ANSI Z535.1-2006(R2011)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877234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OSHA Sign - SAFETY INSTRUCTIONS Safety Instructions - Custom">
            <a:extLst>
              <a:ext uri="{FF2B5EF4-FFF2-40B4-BE49-F238E27FC236}">
                <a16:creationId xmlns:a16="http://schemas.microsoft.com/office/drawing/2014/main" id="{9AD4663D-AD53-6630-0CB7-6DD56EDA5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843" y="0"/>
            <a:ext cx="2478157" cy="247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0255FFA9-D290-A489-E004-27FF06AF8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60105"/>
            <a:ext cx="12184018" cy="469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777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2960656C-DE45-412A-160C-74BBE32A8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2620" y="56874"/>
            <a:ext cx="2409380" cy="21429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30375"/>
            <a:ext cx="11102009" cy="5088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b="1" dirty="0"/>
              <a:t>Slow-Moving Vehicle Emblem</a:t>
            </a:r>
          </a:p>
          <a:p>
            <a:r>
              <a:rPr lang="en-US" sz="4000" dirty="0"/>
              <a:t>This emblem consists of a fluorescent </a:t>
            </a:r>
            <a:r>
              <a:rPr lang="en-US" sz="4000" b="1" dirty="0"/>
              <a:t>YELLOW-ORANGE</a:t>
            </a:r>
            <a:r>
              <a:rPr lang="en-US" sz="4000" dirty="0"/>
              <a:t> triangle with a </a:t>
            </a:r>
            <a:r>
              <a:rPr lang="en-US" sz="4000" b="1" dirty="0"/>
              <a:t>DARK RED </a:t>
            </a:r>
            <a:r>
              <a:rPr lang="en-US" sz="4000" dirty="0"/>
              <a:t>reflective border</a:t>
            </a:r>
          </a:p>
          <a:p>
            <a:r>
              <a:rPr lang="en-US" sz="4000" dirty="0"/>
              <a:t>The </a:t>
            </a:r>
            <a:r>
              <a:rPr lang="en-US" sz="4000" b="1" dirty="0"/>
              <a:t>YELLOW-ORANGE</a:t>
            </a:r>
            <a:r>
              <a:rPr lang="en-US" sz="4000" dirty="0"/>
              <a:t> fluorescent triangle is a highly visible color for daylight exposure</a:t>
            </a:r>
          </a:p>
          <a:p>
            <a:r>
              <a:rPr lang="en-US" sz="4000" dirty="0"/>
              <a:t>The reflective border defines the shape of the fluorescent color in daylight and creates a hollow red triangle in the path of motor vehicle headlights at night</a:t>
            </a:r>
          </a:p>
          <a:p>
            <a:r>
              <a:rPr lang="en-US" sz="4000" dirty="0"/>
              <a:t>The emblem is intended as a unique identification for, and it shall be used only on, vehicles which by design move 25 m.p.h. or less on the public roads </a:t>
            </a:r>
          </a:p>
        </p:txBody>
      </p:sp>
    </p:spTree>
    <p:extLst>
      <p:ext uri="{BB962C8B-B14F-4D97-AF65-F5344CB8AC3E}">
        <p14:creationId xmlns:p14="http://schemas.microsoft.com/office/powerpoint/2010/main" val="351433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6AF9220-8E28-6757-AADC-3D02D328B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2620" y="56874"/>
            <a:ext cx="2409380" cy="21429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77047"/>
            <a:ext cx="11261036" cy="55736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300" b="1" dirty="0"/>
              <a:t>Slow-Moving Vehicle Emblem</a:t>
            </a:r>
          </a:p>
          <a:p>
            <a:r>
              <a:rPr lang="en-US" sz="3500" dirty="0"/>
              <a:t>The emblem is </a:t>
            </a:r>
            <a:r>
              <a:rPr lang="en-US" sz="3500" b="1" u="sng" dirty="0"/>
              <a:t>NOT</a:t>
            </a:r>
            <a:r>
              <a:rPr lang="en-US" sz="3500" dirty="0"/>
              <a:t> a clearance marker for wide machinery nor is it intended to replace required lighting or marking of slow-moving vehicles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3500" dirty="0"/>
              <a:t>Neither the color film pattern and its dimensions nor the backing shall be altered to permit use of advertising or other markings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3500" dirty="0"/>
              <a:t>The material, location, mounting, etc., of the emblem shall be in accordance with the American Society of Agricultural Engineers Emblem for Identifying Slow-Moving Vehicles, ASAE R276, 1967, or ASAE S276.2 (ANSI B114.1-1971)</a:t>
            </a:r>
            <a:endParaRPr 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24520830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71031"/>
            <a:ext cx="11261036" cy="5573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300" b="1" dirty="0"/>
              <a:t>Slow-Moving Vehicle Emblem</a:t>
            </a:r>
          </a:p>
        </p:txBody>
      </p:sp>
      <p:pic>
        <p:nvPicPr>
          <p:cNvPr id="6" name="Picture 5" descr="Diagram, engineering drawing&#10;&#10;Description automatically generated">
            <a:extLst>
              <a:ext uri="{FF2B5EF4-FFF2-40B4-BE49-F238E27FC236}">
                <a16:creationId xmlns:a16="http://schemas.microsoft.com/office/drawing/2014/main" id="{AC994729-AB79-7060-32E9-EF3FE561A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348" y="1805680"/>
            <a:ext cx="5221356" cy="502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490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9468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Industrial Safety Signs</a:t>
            </a:r>
          </a:p>
        </p:txBody>
      </p:sp>
      <p:pic>
        <p:nvPicPr>
          <p:cNvPr id="46082" name="Picture 2" descr="Danger Confined Space Sign - Enter By Permit Only">
            <a:extLst>
              <a:ext uri="{FF2B5EF4-FFF2-40B4-BE49-F238E27FC236}">
                <a16:creationId xmlns:a16="http://schemas.microsoft.com/office/drawing/2014/main" id="{4DBB8982-DB8B-077E-7C35-2293C435B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9613"/>
            <a:ext cx="3188387" cy="318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" name="Picture 4" descr="Danger Electrical Hazard - Electrical Safety Signs">
            <a:extLst>
              <a:ext uri="{FF2B5EF4-FFF2-40B4-BE49-F238E27FC236}">
                <a16:creationId xmlns:a16="http://schemas.microsoft.com/office/drawing/2014/main" id="{C384E40B-EA6D-0118-F881-A31461E39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14" y="1060174"/>
            <a:ext cx="3074573" cy="307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6" name="Picture 6" descr="CAUTION Sign - Restricted Area - E-Z Read">
            <a:extLst>
              <a:ext uri="{FF2B5EF4-FFF2-40B4-BE49-F238E27FC236}">
                <a16:creationId xmlns:a16="http://schemas.microsoft.com/office/drawing/2014/main" id="{B497B0A9-40CB-228B-8713-7B9AD069F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713" y="1506687"/>
            <a:ext cx="3074573" cy="216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yellow sign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39F73F6F-92C9-7112-A346-983AE868A3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1805" y="4048626"/>
            <a:ext cx="3188387" cy="2365905"/>
          </a:xfrm>
          <a:prstGeom prst="rect">
            <a:avLst/>
          </a:prstGeom>
        </p:spPr>
      </p:pic>
      <p:pic>
        <p:nvPicPr>
          <p:cNvPr id="46088" name="Picture 8" descr="SmartSign - S-4224-PL-10 &quot;Emergency Shower &amp; Eye Wash&quot; Sign | 7&quot; x 10&quot;  Plastic Green: Amazon.com: Industrial &amp; Scientific">
            <a:extLst>
              <a:ext uri="{FF2B5EF4-FFF2-40B4-BE49-F238E27FC236}">
                <a16:creationId xmlns:a16="http://schemas.microsoft.com/office/drawing/2014/main" id="{D85A07A0-2275-E330-ACBF-1CCCDCFAD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612" y="1506756"/>
            <a:ext cx="3074574" cy="218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0" name="Picture 10" descr="Safety Instructions Sign - Read Operating And Safety Manuals - ANSI">
            <a:extLst>
              <a:ext uri="{FF2B5EF4-FFF2-40B4-BE49-F238E27FC236}">
                <a16:creationId xmlns:a16="http://schemas.microsoft.com/office/drawing/2014/main" id="{8F0D1958-E83E-7F49-C5F2-E4220A81A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799" y="3643798"/>
            <a:ext cx="3188387" cy="318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735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3334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792813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Octagon</a:t>
            </a:r>
          </a:p>
          <a:p>
            <a:r>
              <a:rPr lang="en-US" sz="3200" dirty="0"/>
              <a:t>STOP signs are the </a:t>
            </a:r>
            <a:r>
              <a:rPr lang="en-US" sz="3200" b="1" u="sng" dirty="0"/>
              <a:t>ONLY</a:t>
            </a:r>
            <a:r>
              <a:rPr lang="en-US" sz="3200" dirty="0"/>
              <a:t> </a:t>
            </a:r>
            <a:r>
              <a:rPr lang="en-US" sz="3200" b="1" dirty="0"/>
              <a:t>OCTAGON</a:t>
            </a:r>
            <a:r>
              <a:rPr lang="en-US" sz="3200" dirty="0"/>
              <a:t>-shaped road signs</a:t>
            </a:r>
          </a:p>
          <a:p>
            <a:r>
              <a:rPr lang="en-US" sz="3200" dirty="0"/>
              <a:t>ALL STOP signs are a </a:t>
            </a:r>
            <a:r>
              <a:rPr lang="en-US" sz="3200" b="1" dirty="0">
                <a:solidFill>
                  <a:srgbClr val="FF0000"/>
                </a:solidFill>
              </a:rPr>
              <a:t>RED OCTAGON</a:t>
            </a:r>
            <a:r>
              <a:rPr lang="en-US" sz="3200" dirty="0"/>
              <a:t> </a:t>
            </a:r>
          </a:p>
          <a:p>
            <a:r>
              <a:rPr lang="en-US" sz="3200" dirty="0"/>
              <a:t>They may or may not feature the word “STOP”</a:t>
            </a:r>
          </a:p>
          <a:p>
            <a:r>
              <a:rPr lang="en-US" sz="3200" dirty="0"/>
              <a:t>Did you know the first STOP signs were YELLOW?  </a:t>
            </a:r>
          </a:p>
          <a:p>
            <a:r>
              <a:rPr lang="en-US" sz="3200" dirty="0"/>
              <a:t>Do you know why they were changed to RED?</a:t>
            </a:r>
            <a:endParaRPr lang="en-US" dirty="0"/>
          </a:p>
        </p:txBody>
      </p:sp>
      <p:pic>
        <p:nvPicPr>
          <p:cNvPr id="5" name="Picture 4" descr="A picture containing text, yellow, sky, sign&#10;&#10;Description automatically generated">
            <a:extLst>
              <a:ext uri="{FF2B5EF4-FFF2-40B4-BE49-F238E27FC236}">
                <a16:creationId xmlns:a16="http://schemas.microsoft.com/office/drawing/2014/main" id="{76E5B3F4-E6BC-9542-3985-F06B7963F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8090" y="44450"/>
            <a:ext cx="2006445" cy="1991853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25B0426B-2FAC-A417-9813-9A330F4AA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1012" y="2036303"/>
            <a:ext cx="2260600" cy="2768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0381F23-A87C-BF4C-2C98-08C6B77ACC2F}"/>
              </a:ext>
            </a:extLst>
          </p:cNvPr>
          <p:cNvSpPr txBox="1"/>
          <p:nvPr/>
        </p:nvSpPr>
        <p:spPr>
          <a:xfrm>
            <a:off x="0" y="5275994"/>
            <a:ext cx="102814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The MUTCD provides size requirements for stop signs. They are as follows: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24” x 24” is the ideal size for stop signs used in parking lots and on private roads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30” x 30” is the minimum stop size requirement for official roadways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30” x 30” is the required size for stop signs located on single and conventional roadways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36” x 36” is how big stop signs are required to be when in place at a multi-lane approach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36” x 36” is the size requirement for stop signs located at dangerous intersections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On expressways, stops signs must be 36” x 36” or larger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48” x 48” is considered oversized for stop signs and is used in situations where speed, volume or other factors require the need for increased noticeability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E01CBA28-0EC6-7ECC-2D47-189402C13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3147" y="4783100"/>
            <a:ext cx="1951388" cy="199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320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849140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Triangle</a:t>
            </a:r>
          </a:p>
          <a:p>
            <a:r>
              <a:rPr lang="en-US" sz="3600" dirty="0"/>
              <a:t>YIELD signs are RED and WHITE </a:t>
            </a:r>
            <a:r>
              <a:rPr lang="en-US" sz="3600" u="sng" dirty="0"/>
              <a:t>inverted</a:t>
            </a:r>
            <a:r>
              <a:rPr lang="en-US" sz="3600" dirty="0"/>
              <a:t> triangles (the tip of the triangle points downward)</a:t>
            </a:r>
          </a:p>
          <a:p>
            <a:r>
              <a:rPr lang="en-US" sz="3600" dirty="0"/>
              <a:t>ALL YIELD signs are triangles</a:t>
            </a:r>
            <a:endParaRPr lang="en-US" sz="2400" dirty="0"/>
          </a:p>
        </p:txBody>
      </p:sp>
      <p:pic>
        <p:nvPicPr>
          <p:cNvPr id="1026" name="Picture 2" descr="Traffic Signs | Yield Sign - R1-2 | Regulatory Signs | | Road Signs">
            <a:extLst>
              <a:ext uri="{FF2B5EF4-FFF2-40B4-BE49-F238E27FC236}">
                <a16:creationId xmlns:a16="http://schemas.microsoft.com/office/drawing/2014/main" id="{374156C0-9FD8-1798-6C3D-04D04DF66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2628"/>
            <a:ext cx="2133600" cy="183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0EB3EA-8270-149F-7CAC-15486427EB91}"/>
              </a:ext>
            </a:extLst>
          </p:cNvPr>
          <p:cNvSpPr txBox="1"/>
          <p:nvPr/>
        </p:nvSpPr>
        <p:spPr>
          <a:xfrm>
            <a:off x="0" y="6189041"/>
            <a:ext cx="121957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standard and minimum size of a Yield sign shall be 36 inches on each side of the equilateral triangle. The corners of the sign shall be rounded with a radius of 11/2 inches.</a:t>
            </a:r>
          </a:p>
        </p:txBody>
      </p:sp>
    </p:spTree>
    <p:extLst>
      <p:ext uri="{BB962C8B-B14F-4D97-AF65-F5344CB8AC3E}">
        <p14:creationId xmlns:p14="http://schemas.microsoft.com/office/powerpoint/2010/main" val="3157373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Grimco | Road Closed to Thru Traffic Sign">
            <a:extLst>
              <a:ext uri="{FF2B5EF4-FFF2-40B4-BE49-F238E27FC236}">
                <a16:creationId xmlns:a16="http://schemas.microsoft.com/office/drawing/2014/main" id="{D667FE17-0394-5770-8104-1AAE038F9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489" y="4498943"/>
            <a:ext cx="2009698" cy="200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849140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Rectangle</a:t>
            </a:r>
          </a:p>
          <a:p>
            <a:r>
              <a:rPr lang="en-US" sz="3600" dirty="0"/>
              <a:t>This shape is used for regulatory signs and guide signs</a:t>
            </a:r>
          </a:p>
          <a:p>
            <a:r>
              <a:rPr lang="en-US" sz="3600" u="sng" dirty="0"/>
              <a:t>Vertical</a:t>
            </a:r>
            <a:r>
              <a:rPr lang="en-US" sz="3600" dirty="0"/>
              <a:t> rectangles indicate </a:t>
            </a:r>
            <a:r>
              <a:rPr lang="en-US" sz="3600" b="1" dirty="0"/>
              <a:t>REGULATORY</a:t>
            </a:r>
            <a:r>
              <a:rPr lang="en-US" sz="3600" dirty="0"/>
              <a:t> signs</a:t>
            </a:r>
          </a:p>
          <a:p>
            <a:r>
              <a:rPr lang="en-US" sz="3600" u="sng" dirty="0"/>
              <a:t>Horizontal</a:t>
            </a:r>
            <a:r>
              <a:rPr lang="en-US" sz="3600" dirty="0"/>
              <a:t> rectangles are usually guide signs, some warning signs, and some temporary traffic control signs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13D633-3571-F4B2-111F-371AB9911EC1}"/>
              </a:ext>
            </a:extLst>
          </p:cNvPr>
          <p:cNvSpPr txBox="1"/>
          <p:nvPr/>
        </p:nvSpPr>
        <p:spPr>
          <a:xfrm>
            <a:off x="9476679" y="0"/>
            <a:ext cx="27153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Rectangle</a:t>
            </a:r>
          </a:p>
          <a:p>
            <a:pPr algn="ctr"/>
            <a:r>
              <a:rPr lang="en-US" b="1" dirty="0"/>
              <a:t>(Longer Dimension Vertical)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6F1E2E-7D2A-C3F8-188B-F8DB048011F0}"/>
              </a:ext>
            </a:extLst>
          </p:cNvPr>
          <p:cNvSpPr txBox="1"/>
          <p:nvPr/>
        </p:nvSpPr>
        <p:spPr>
          <a:xfrm>
            <a:off x="9476678" y="4103782"/>
            <a:ext cx="27153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Rectangle</a:t>
            </a:r>
          </a:p>
          <a:p>
            <a:pPr algn="ctr"/>
            <a:r>
              <a:rPr lang="en-US" b="1" dirty="0"/>
              <a:t>(Longer Dimension Horizontal)</a:t>
            </a:r>
          </a:p>
        </p:txBody>
      </p:sp>
      <p:pic>
        <p:nvPicPr>
          <p:cNvPr id="3078" name="Picture 6" descr="Lyle R6-2R-18HA $41.81 One Way Traffic Sign, 24 in Height, 18 in Width,  Aluminum, Vertical Rectangle, English | Traffic signs, Signs, Road signs">
            <a:extLst>
              <a:ext uri="{FF2B5EF4-FFF2-40B4-BE49-F238E27FC236}">
                <a16:creationId xmlns:a16="http://schemas.microsoft.com/office/drawing/2014/main" id="{376FE80C-1728-0ABD-2E2C-6D0A08557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674" y="886829"/>
            <a:ext cx="1135158" cy="150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195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849140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Diamond</a:t>
            </a:r>
          </a:p>
          <a:p>
            <a:r>
              <a:rPr lang="en-US" sz="3600" dirty="0"/>
              <a:t>Reserved </a:t>
            </a:r>
            <a:r>
              <a:rPr lang="en-US" sz="3600" b="1" u="sng" dirty="0"/>
              <a:t>EXCLUSIVELY</a:t>
            </a:r>
            <a:r>
              <a:rPr lang="en-US" sz="3600" dirty="0"/>
              <a:t> for warning signs, including temporary work zone signs</a:t>
            </a:r>
          </a:p>
          <a:p>
            <a:r>
              <a:rPr lang="en-US" sz="3600" dirty="0"/>
              <a:t>A diamond-shaped sign means you must reduce speed and proceed with caution</a:t>
            </a:r>
          </a:p>
        </p:txBody>
      </p:sp>
      <p:pic>
        <p:nvPicPr>
          <p:cNvPr id="5122" name="Picture 2" descr="NMC TM119J Diamond Shape Traffic Sign with Graphic, &quot;Pedestrian Crossing&quot;,  24&quot; Width x 24&quot; Height, Aluminum, Black on Yellow: Industrial Warning Signs:  Amazon.com: Industrial &amp; Scientific">
            <a:extLst>
              <a:ext uri="{FF2B5EF4-FFF2-40B4-BE49-F238E27FC236}">
                <a16:creationId xmlns:a16="http://schemas.microsoft.com/office/drawing/2014/main" id="{A8A3BEF4-0732-4940-7813-818BC9ACF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129" y="0"/>
            <a:ext cx="2222945" cy="222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igns">
            <a:extLst>
              <a:ext uri="{FF2B5EF4-FFF2-40B4-BE49-F238E27FC236}">
                <a16:creationId xmlns:a16="http://schemas.microsoft.com/office/drawing/2014/main" id="{B2262687-23E3-60A6-08CF-5534A2666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883" y="2508082"/>
            <a:ext cx="2129436" cy="212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593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332305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Pentagon</a:t>
            </a:r>
          </a:p>
          <a:p>
            <a:r>
              <a:rPr lang="en-US" sz="3600" dirty="0"/>
              <a:t>Used to mark school zones</a:t>
            </a:r>
          </a:p>
          <a:p>
            <a:r>
              <a:rPr lang="en-US" sz="3600" dirty="0"/>
              <a:t>Warn drivers to reduce speed and look out for children</a:t>
            </a:r>
          </a:p>
        </p:txBody>
      </p:sp>
      <p:pic>
        <p:nvPicPr>
          <p:cNvPr id="5126" name="Picture 6" descr="Six basic sign shapes every driver must know - SGI">
            <a:extLst>
              <a:ext uri="{FF2B5EF4-FFF2-40B4-BE49-F238E27FC236}">
                <a16:creationId xmlns:a16="http://schemas.microsoft.com/office/drawing/2014/main" id="{8224737D-63BA-7C79-6D0F-636542EB4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714" y="0"/>
            <a:ext cx="2832100" cy="28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7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F377D-FDC5-C6EC-DDF4-D86B82F5A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352"/>
            <a:ext cx="10515600" cy="94684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Fundamentals - 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0C39-66AC-58A2-ED6A-8FE7FD6F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60174"/>
            <a:ext cx="8332305" cy="579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Circle</a:t>
            </a:r>
          </a:p>
          <a:p>
            <a:r>
              <a:rPr lang="en-US" sz="3600" dirty="0"/>
              <a:t>Yellow and Black circular signs printed with an “X” warn drivers that they are approaching a railway crossing</a:t>
            </a:r>
          </a:p>
        </p:txBody>
      </p:sp>
      <p:pic>
        <p:nvPicPr>
          <p:cNvPr id="8194" name="Picture 2" descr="What does a Round Road Sign Mean? - Learn Road Sign Shapes">
            <a:extLst>
              <a:ext uri="{FF2B5EF4-FFF2-40B4-BE49-F238E27FC236}">
                <a16:creationId xmlns:a16="http://schemas.microsoft.com/office/drawing/2014/main" id="{6D8F8785-993B-E30C-50B9-057DD9603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164" y="107674"/>
            <a:ext cx="3204836" cy="158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67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1546</Words>
  <Application>Microsoft Macintosh PowerPoint</Application>
  <PresentationFormat>Widescreen</PresentationFormat>
  <Paragraphs>175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Human Factors Engineering</vt:lpstr>
      <vt:lpstr>Fundamentals</vt:lpstr>
      <vt:lpstr>Fundamentals</vt:lpstr>
      <vt:lpstr>Fundamentals - Shapes</vt:lpstr>
      <vt:lpstr>Fundamentals - Shapes</vt:lpstr>
      <vt:lpstr>Fundamentals - Shapes</vt:lpstr>
      <vt:lpstr>Fundamentals - Shapes</vt:lpstr>
      <vt:lpstr>Fundamentals - Shapes</vt:lpstr>
      <vt:lpstr>Fundamentals - Shapes</vt:lpstr>
      <vt:lpstr>Fundamentals - Shapes</vt:lpstr>
      <vt:lpstr>Fundamentals - Colors</vt:lpstr>
      <vt:lpstr>Fundamentals - Colors</vt:lpstr>
      <vt:lpstr>Fundamentals - Colors</vt:lpstr>
      <vt:lpstr>Fundamentals - Colors</vt:lpstr>
      <vt:lpstr>Fundamentals - Colors</vt:lpstr>
      <vt:lpstr>Fundamentals - Colors</vt:lpstr>
      <vt:lpstr>Fundamentals - Colors</vt:lpstr>
      <vt:lpstr>Fundamentals - Colors</vt:lpstr>
      <vt:lpstr>Variability is our ENEMY!</vt:lpstr>
      <vt:lpstr>Variability is our ENEMY!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  <vt:lpstr>Industrial Safety Signs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Factors Engineering</dc:title>
  <dc:creator>Bryan Haywood</dc:creator>
  <cp:lastModifiedBy>Bryan Haywood</cp:lastModifiedBy>
  <cp:revision>36</cp:revision>
  <dcterms:created xsi:type="dcterms:W3CDTF">2022-07-03T16:15:44Z</dcterms:created>
  <dcterms:modified xsi:type="dcterms:W3CDTF">2022-08-20T23:48:21Z</dcterms:modified>
</cp:coreProperties>
</file>