
<file path=[Content_Types].xml><?xml version="1.0" encoding="utf-8"?>
<Types xmlns="http://schemas.openxmlformats.org/package/2006/content-types">
  <Default Extension="jpeg" ContentType="image/jpeg"/>
  <Default Extension="jpg" ContentType="image/jpeg"/>
  <Default Extension="png" ContentType="image/png"/>
  <Default Extension="rels" ContentType="application/vnd.openxmlformats-package.relationships+xml"/>
  <Default Extension="xml" ContentType="application/xml"/>
  <Override PartName="/ppt/presentation.xml" ContentType="application/vnd.openxmlformats-officedocument.presentationml.presentation.main+xml"/>
  <Override PartName="/ppt/slideMasters/slideMaster1.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slideLayouts/slideLayout4.xml" ContentType="application/vnd.openxmlformats-officedocument.presentationml.slideLayout+xml"/>
  <Override PartName="/ppt/slideLayouts/slideLayout5.xml" ContentType="application/vnd.openxmlformats-officedocument.presentationml.slideLayout+xml"/>
  <Override PartName="/ppt/slideLayouts/slideLayout6.xml" ContentType="application/vnd.openxmlformats-officedocument.presentationml.slideLayout+xml"/>
  <Override PartName="/ppt/slideLayouts/slideLayout7.xml" ContentType="application/vnd.openxmlformats-officedocument.presentationml.slideLayout+xml"/>
  <Override PartName="/ppt/slideLayouts/slideLayout8.xml" ContentType="application/vnd.openxmlformats-officedocument.presentationml.slideLayout+xml"/>
  <Override PartName="/ppt/slideLayouts/slideLayout9.xml" ContentType="application/vnd.openxmlformats-officedocument.presentationml.slideLayout+xml"/>
  <Override PartName="/ppt/slideLayouts/slideLayout10.xml" ContentType="application/vnd.openxmlformats-officedocument.presentationml.slideLayout+xml"/>
  <Override PartName="/ppt/slideLayouts/slideLayout11.xml" ContentType="application/vnd.openxmlformats-officedocument.presentationml.slideLayout+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autoCompressPictures="0">
  <p:sldMasterIdLst>
    <p:sldMasterId id="2147483648" r:id="rId1"/>
  </p:sldMasterIdLst>
  <p:sldIdLst>
    <p:sldId id="256" r:id="rId2"/>
    <p:sldId id="257" r:id="rId3"/>
    <p:sldId id="258" r:id="rId4"/>
    <p:sldId id="259" r:id="rId5"/>
    <p:sldId id="260" r:id="rId6"/>
    <p:sldId id="261" r:id="rId7"/>
    <p:sldId id="262" r:id="rId8"/>
    <p:sldId id="263" r:id="rId9"/>
    <p:sldId id="264" r:id="rId10"/>
    <p:sldId id="265" r:id="rId11"/>
    <p:sldId id="266" r:id="rId12"/>
    <p:sldId id="267" r:id="rId13"/>
    <p:sldId id="268" r:id="rId14"/>
    <p:sldId id="270" r:id="rId15"/>
    <p:sldId id="271" r:id="rId16"/>
    <p:sldId id="272" r:id="rId17"/>
  </p:sldIdLst>
  <p:sldSz cx="12192000" cy="6858000"/>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ext>
  </p:extLst>
</p:presentation>
</file>

<file path=ppt/presProps.xml><?xml version="1.0" encoding="utf-8"?>
<p:presentationPr xmlns:a="http://schemas.openxmlformats.org/drawingml/2006/main" xmlns:r="http://schemas.openxmlformats.org/officeDocument/2006/relationships" xmlns:p="http://schemas.openxmlformats.org/presentationml/2006/main">
  <p:clrMru>
    <a:srgbClr val="0432FF"/>
    <a:srgbClr val="FF9300"/>
  </p:clrMru>
  <p:extLst>
    <p:ext uri="{E76CE94A-603C-4142-B9EB-6D1370010A27}">
      <p14:discardImageEditData xmlns:p14="http://schemas.microsoft.com/office/powerpoint/2010/main" val="0"/>
    </p:ext>
    <p:ext uri="{D31A062A-798A-4329-ABDD-BBA856620510}">
      <p14:defaultImageDpi xmlns:p14="http://schemas.microsoft.com/office/powerpoint/2010/main" val="32767"/>
    </p:ext>
    <p:ext uri="{FD5EFAAD-0ECE-453E-9831-46B23BE46B34}">
      <p15:chartTrackingRefBased xmlns:p15="http://schemas.microsoft.com/office/powerpoint/2012/main" val="1"/>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horzBarState="maximized">
    <p:restoredLeft sz="15637"/>
    <p:restoredTop sz="96159"/>
  </p:normalViewPr>
  <p:slideViewPr>
    <p:cSldViewPr snapToGrid="0">
      <p:cViewPr varScale="1">
        <p:scale>
          <a:sx n="122" d="100"/>
          <a:sy n="122" d="100"/>
        </p:scale>
        <p:origin x="440" y="200"/>
      </p:cViewPr>
      <p:guideLst/>
    </p:cSldViewPr>
  </p:slideViewPr>
  <p:notesTextViewPr>
    <p:cViewPr>
      <p:scale>
        <a:sx n="1" d="1"/>
        <a:sy n="1" d="1"/>
      </p:scale>
      <p:origin x="0" y="0"/>
    </p:cViewPr>
  </p:notesTextViewPr>
  <p:gridSpacing cx="76200" cy="76200"/>
</p:viewPr>
</file>

<file path=ppt/_rels/presentation.xml.rels><?xml version="1.0" encoding="UTF-8" standalone="yes"?>
<Relationships xmlns="http://schemas.openxmlformats.org/package/2006/relationships"><Relationship Id="rId8" Type="http://schemas.openxmlformats.org/officeDocument/2006/relationships/slide" Target="slides/slide7.xml"/><Relationship Id="rId13" Type="http://schemas.openxmlformats.org/officeDocument/2006/relationships/slide" Target="slides/slide12.xml"/><Relationship Id="rId18" Type="http://schemas.openxmlformats.org/officeDocument/2006/relationships/presProps" Target="presProps.xml"/><Relationship Id="rId3" Type="http://schemas.openxmlformats.org/officeDocument/2006/relationships/slide" Target="slides/slide2.xml"/><Relationship Id="rId21" Type="http://schemas.openxmlformats.org/officeDocument/2006/relationships/tableStyles" Target="tableStyles.xml"/><Relationship Id="rId7" Type="http://schemas.openxmlformats.org/officeDocument/2006/relationships/slide" Target="slides/slide6.xml"/><Relationship Id="rId12" Type="http://schemas.openxmlformats.org/officeDocument/2006/relationships/slide" Target="slides/slide11.xml"/><Relationship Id="rId17" Type="http://schemas.openxmlformats.org/officeDocument/2006/relationships/slide" Target="slides/slide16.xml"/><Relationship Id="rId2" Type="http://schemas.openxmlformats.org/officeDocument/2006/relationships/slide" Target="slides/slide1.xml"/><Relationship Id="rId16" Type="http://schemas.openxmlformats.org/officeDocument/2006/relationships/slide" Target="slides/slide15.xml"/><Relationship Id="rId20"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 Target="slides/slide5.xml"/><Relationship Id="rId11" Type="http://schemas.openxmlformats.org/officeDocument/2006/relationships/slide" Target="slides/slide10.xml"/><Relationship Id="rId5" Type="http://schemas.openxmlformats.org/officeDocument/2006/relationships/slide" Target="slides/slide4.xml"/><Relationship Id="rId15" Type="http://schemas.openxmlformats.org/officeDocument/2006/relationships/slide" Target="slides/slide14.xml"/><Relationship Id="rId10" Type="http://schemas.openxmlformats.org/officeDocument/2006/relationships/slide" Target="slides/slide9.xml"/><Relationship Id="rId19" Type="http://schemas.openxmlformats.org/officeDocument/2006/relationships/viewProps" Target="viewProps.xml"/><Relationship Id="rId4" Type="http://schemas.openxmlformats.org/officeDocument/2006/relationships/slide" Target="slides/slide3.xml"/><Relationship Id="rId9" Type="http://schemas.openxmlformats.org/officeDocument/2006/relationships/slide" Target="slides/slide8.xml"/><Relationship Id="rId14" Type="http://schemas.openxmlformats.org/officeDocument/2006/relationships/slide" Target="slides/slide13.xml"/></Relationships>
</file>

<file path=ppt/slideLayouts/_rels/slideLayout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0.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11.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2.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8.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_rels/slideLayout9.xml.rels><?xml version="1.0" encoding="UTF-8" standalone="yes"?>
<Relationships xmlns="http://schemas.openxmlformats.org/package/2006/relationships"><Relationship Id="rId1" Type="http://schemas.openxmlformats.org/officeDocument/2006/relationships/slideMaster" Target="../slideMasters/slideMaster1.xml"/></Relationships>
</file>

<file path=ppt/slideLayouts/slideLayout1.xml><?xml version="1.0" encoding="utf-8"?>
<p:sldLayout xmlns:a="http://schemas.openxmlformats.org/drawingml/2006/main" xmlns:r="http://schemas.openxmlformats.org/officeDocument/2006/relationships" xmlns:p="http://schemas.openxmlformats.org/presentationml/2006/main" type="title" preserve="1">
  <p:cSld name="Title Slide">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6DAFA1C1-68E4-7362-316D-40AC8E831A1A}"/>
              </a:ext>
            </a:extLst>
          </p:cNvPr>
          <p:cNvSpPr>
            <a:spLocks noGrp="1"/>
          </p:cNvSpPr>
          <p:nvPr>
            <p:ph type="ctrTitle"/>
          </p:nvPr>
        </p:nvSpPr>
        <p:spPr>
          <a:xfrm>
            <a:off x="1524000" y="1122363"/>
            <a:ext cx="9144000" cy="2387600"/>
          </a:xfrm>
        </p:spPr>
        <p:txBody>
          <a:bodyPr anchor="b"/>
          <a:lstStyle>
            <a:lvl1pPr algn="ctr">
              <a:defRPr sz="6000"/>
            </a:lvl1pPr>
          </a:lstStyle>
          <a:p>
            <a:r>
              <a:rPr lang="en-US"/>
              <a:t>Click to edit Master title style</a:t>
            </a:r>
          </a:p>
        </p:txBody>
      </p:sp>
      <p:sp>
        <p:nvSpPr>
          <p:cNvPr id="3" name="Subtitle 2">
            <a:extLst>
              <a:ext uri="{FF2B5EF4-FFF2-40B4-BE49-F238E27FC236}">
                <a16:creationId xmlns:a16="http://schemas.microsoft.com/office/drawing/2014/main" id="{0964A21A-AFF1-4F2D-7267-79CCBFD8CD57}"/>
              </a:ext>
            </a:extLst>
          </p:cNvPr>
          <p:cNvSpPr>
            <a:spLocks noGrp="1"/>
          </p:cNvSpPr>
          <p:nvPr>
            <p:ph type="subTitle" idx="1"/>
          </p:nvPr>
        </p:nvSpPr>
        <p:spPr>
          <a:xfrm>
            <a:off x="1524000" y="3602038"/>
            <a:ext cx="9144000" cy="1655762"/>
          </a:xfrm>
        </p:spPr>
        <p:txBody>
          <a:bodyPr/>
          <a:lstStyle>
            <a:lvl1pPr marL="0" indent="0" algn="ctr">
              <a:buNone/>
              <a:defRPr sz="2400"/>
            </a:lvl1pPr>
            <a:lvl2pPr marL="457200" indent="0" algn="ctr">
              <a:buNone/>
              <a:defRPr sz="2000"/>
            </a:lvl2pPr>
            <a:lvl3pPr marL="914400" indent="0" algn="ctr">
              <a:buNone/>
              <a:defRPr sz="1800"/>
            </a:lvl3pPr>
            <a:lvl4pPr marL="1371600" indent="0" algn="ctr">
              <a:buNone/>
              <a:defRPr sz="1600"/>
            </a:lvl4pPr>
            <a:lvl5pPr marL="1828800" indent="0" algn="ctr">
              <a:buNone/>
              <a:defRPr sz="1600"/>
            </a:lvl5pPr>
            <a:lvl6pPr marL="2286000" indent="0" algn="ctr">
              <a:buNone/>
              <a:defRPr sz="1600"/>
            </a:lvl6pPr>
            <a:lvl7pPr marL="2743200" indent="0" algn="ctr">
              <a:buNone/>
              <a:defRPr sz="1600"/>
            </a:lvl7pPr>
            <a:lvl8pPr marL="3200400" indent="0" algn="ctr">
              <a:buNone/>
              <a:defRPr sz="1600"/>
            </a:lvl8pPr>
            <a:lvl9pPr marL="3657600" indent="0" algn="ctr">
              <a:buNone/>
              <a:defRPr sz="1600"/>
            </a:lvl9pPr>
          </a:lstStyle>
          <a:p>
            <a:r>
              <a:rPr lang="en-US"/>
              <a:t>Click to edit Master subtitle style</a:t>
            </a:r>
          </a:p>
        </p:txBody>
      </p:sp>
      <p:sp>
        <p:nvSpPr>
          <p:cNvPr id="4" name="Date Placeholder 3">
            <a:extLst>
              <a:ext uri="{FF2B5EF4-FFF2-40B4-BE49-F238E27FC236}">
                <a16:creationId xmlns:a16="http://schemas.microsoft.com/office/drawing/2014/main" id="{9B2690B8-0677-F1CA-4850-856A1CFBA399}"/>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5" name="Footer Placeholder 4">
            <a:extLst>
              <a:ext uri="{FF2B5EF4-FFF2-40B4-BE49-F238E27FC236}">
                <a16:creationId xmlns:a16="http://schemas.microsoft.com/office/drawing/2014/main" id="{FC0FF056-7D46-399F-1404-399DC21ED8CE}"/>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14A056EC-35CD-4A6D-E60C-FA07A267234C}"/>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2213883449"/>
      </p:ext>
    </p:extLst>
  </p:cSld>
  <p:clrMapOvr>
    <a:masterClrMapping/>
  </p:clrMapOvr>
</p:sldLayout>
</file>

<file path=ppt/slideLayouts/slideLayout10.xml><?xml version="1.0" encoding="utf-8"?>
<p:sldLayout xmlns:a="http://schemas.openxmlformats.org/drawingml/2006/main" xmlns:r="http://schemas.openxmlformats.org/officeDocument/2006/relationships" xmlns:p="http://schemas.openxmlformats.org/presentationml/2006/main" type="vertTx" preserve="1">
  <p:cSld name="Title and Vertical Tex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4546F56-A295-DE28-5689-C94206542FF2}"/>
              </a:ext>
            </a:extLst>
          </p:cNvPr>
          <p:cNvSpPr>
            <a:spLocks noGrp="1"/>
          </p:cNvSpPr>
          <p:nvPr>
            <p:ph type="title"/>
          </p:nvPr>
        </p:nvSpPr>
        <p:spPr/>
        <p:txBody>
          <a:bodyPr/>
          <a:lstStyle/>
          <a:p>
            <a:r>
              <a:rPr lang="en-US"/>
              <a:t>Click to edit Master title style</a:t>
            </a:r>
          </a:p>
        </p:txBody>
      </p:sp>
      <p:sp>
        <p:nvSpPr>
          <p:cNvPr id="3" name="Vertical Text Placeholder 2">
            <a:extLst>
              <a:ext uri="{FF2B5EF4-FFF2-40B4-BE49-F238E27FC236}">
                <a16:creationId xmlns:a16="http://schemas.microsoft.com/office/drawing/2014/main" id="{0F70E33D-33F7-2DB7-A34B-61EF6A4C20D2}"/>
              </a:ext>
            </a:extLst>
          </p:cNvPr>
          <p:cNvSpPr>
            <a:spLocks noGrp="1"/>
          </p:cNvSpPr>
          <p:nvPr>
            <p:ph type="body" orient="vert" idx="1"/>
          </p:nvPr>
        </p:nvSpPr>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0738F692-0E84-F80D-FB9F-B47A07277FEC}"/>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5" name="Footer Placeholder 4">
            <a:extLst>
              <a:ext uri="{FF2B5EF4-FFF2-40B4-BE49-F238E27FC236}">
                <a16:creationId xmlns:a16="http://schemas.microsoft.com/office/drawing/2014/main" id="{F9C0E15D-4FE0-1C97-87DF-20614F8F6445}"/>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C6F056C5-0E4B-BF43-F652-450AF61171CE}"/>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1219628384"/>
      </p:ext>
    </p:extLst>
  </p:cSld>
  <p:clrMapOvr>
    <a:masterClrMapping/>
  </p:clrMapOvr>
</p:sldLayout>
</file>

<file path=ppt/slideLayouts/slideLayout11.xml><?xml version="1.0" encoding="utf-8"?>
<p:sldLayout xmlns:a="http://schemas.openxmlformats.org/drawingml/2006/main" xmlns:r="http://schemas.openxmlformats.org/officeDocument/2006/relationships" xmlns:p="http://schemas.openxmlformats.org/presentationml/2006/main" type="vertTitleAndTx" preserve="1">
  <p:cSld name="Vertical Title and Text">
    <p:spTree>
      <p:nvGrpSpPr>
        <p:cNvPr id="1" name=""/>
        <p:cNvGrpSpPr/>
        <p:nvPr/>
      </p:nvGrpSpPr>
      <p:grpSpPr>
        <a:xfrm>
          <a:off x="0" y="0"/>
          <a:ext cx="0" cy="0"/>
          <a:chOff x="0" y="0"/>
          <a:chExt cx="0" cy="0"/>
        </a:xfrm>
      </p:grpSpPr>
      <p:sp>
        <p:nvSpPr>
          <p:cNvPr id="2" name="Vertical Title 1">
            <a:extLst>
              <a:ext uri="{FF2B5EF4-FFF2-40B4-BE49-F238E27FC236}">
                <a16:creationId xmlns:a16="http://schemas.microsoft.com/office/drawing/2014/main" id="{5F369ECD-E7CA-7D10-7F2E-AF4C5438DB20}"/>
              </a:ext>
            </a:extLst>
          </p:cNvPr>
          <p:cNvSpPr>
            <a:spLocks noGrp="1"/>
          </p:cNvSpPr>
          <p:nvPr>
            <p:ph type="title" orient="vert"/>
          </p:nvPr>
        </p:nvSpPr>
        <p:spPr>
          <a:xfrm>
            <a:off x="8724900" y="365125"/>
            <a:ext cx="2628900" cy="5811838"/>
          </a:xfrm>
        </p:spPr>
        <p:txBody>
          <a:bodyPr vert="eaVert"/>
          <a:lstStyle/>
          <a:p>
            <a:r>
              <a:rPr lang="en-US"/>
              <a:t>Click to edit Master title style</a:t>
            </a:r>
          </a:p>
        </p:txBody>
      </p:sp>
      <p:sp>
        <p:nvSpPr>
          <p:cNvPr id="3" name="Vertical Text Placeholder 2">
            <a:extLst>
              <a:ext uri="{FF2B5EF4-FFF2-40B4-BE49-F238E27FC236}">
                <a16:creationId xmlns:a16="http://schemas.microsoft.com/office/drawing/2014/main" id="{AB9299F5-7E53-DE33-D86B-4ECBB007208D}"/>
              </a:ext>
            </a:extLst>
          </p:cNvPr>
          <p:cNvSpPr>
            <a:spLocks noGrp="1"/>
          </p:cNvSpPr>
          <p:nvPr>
            <p:ph type="body" orient="vert" idx="1"/>
          </p:nvPr>
        </p:nvSpPr>
        <p:spPr>
          <a:xfrm>
            <a:off x="838200" y="365125"/>
            <a:ext cx="7734300" cy="5811838"/>
          </a:xfrm>
        </p:spPr>
        <p:txBody>
          <a:bodyPr vert="eaVert"/>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9A1DBA2E-0108-315F-64FA-784A0BA34627}"/>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5" name="Footer Placeholder 4">
            <a:extLst>
              <a:ext uri="{FF2B5EF4-FFF2-40B4-BE49-F238E27FC236}">
                <a16:creationId xmlns:a16="http://schemas.microsoft.com/office/drawing/2014/main" id="{D86A3BCA-918D-0A2A-7D1A-F64868383780}"/>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963450F8-3F6B-7757-FAAF-2AB6EE6B38A9}"/>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3244399462"/>
      </p:ext>
    </p:extLst>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type="obj" preserve="1">
  <p:cSld name="Title and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099F583C-0895-F1C5-7B3A-3DC405A9D98A}"/>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8D0C1DC-05B0-4210-8BF5-B8409553BD0C}"/>
              </a:ext>
            </a:extLst>
          </p:cNvPr>
          <p:cNvSpPr>
            <a:spLocks noGrp="1"/>
          </p:cNvSpPr>
          <p:nvPr>
            <p:ph idx="1"/>
          </p:nvPr>
        </p:nvSpPr>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E2083EF2-8544-D1B0-CF7C-2D99E9ABE654}"/>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5" name="Footer Placeholder 4">
            <a:extLst>
              <a:ext uri="{FF2B5EF4-FFF2-40B4-BE49-F238E27FC236}">
                <a16:creationId xmlns:a16="http://schemas.microsoft.com/office/drawing/2014/main" id="{EFA2967C-19AA-15A4-6446-C156C7570B17}"/>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8AE710E0-F5D3-FE7E-1D32-D27778B15171}"/>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3608912512"/>
      </p:ext>
    </p:extLst>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type="secHead" preserve="1">
  <p:cSld name="Section Header">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F4A65CBA-1774-77CA-D484-FB2A0F69E125}"/>
              </a:ext>
            </a:extLst>
          </p:cNvPr>
          <p:cNvSpPr>
            <a:spLocks noGrp="1"/>
          </p:cNvSpPr>
          <p:nvPr>
            <p:ph type="title"/>
          </p:nvPr>
        </p:nvSpPr>
        <p:spPr>
          <a:xfrm>
            <a:off x="831850" y="1709738"/>
            <a:ext cx="10515600" cy="2852737"/>
          </a:xfrm>
        </p:spPr>
        <p:txBody>
          <a:bodyPr anchor="b"/>
          <a:lstStyle>
            <a:lvl1pPr>
              <a:defRPr sz="6000"/>
            </a:lvl1pPr>
          </a:lstStyle>
          <a:p>
            <a:r>
              <a:rPr lang="en-US"/>
              <a:t>Click to edit Master title style</a:t>
            </a:r>
          </a:p>
        </p:txBody>
      </p:sp>
      <p:sp>
        <p:nvSpPr>
          <p:cNvPr id="3" name="Text Placeholder 2">
            <a:extLst>
              <a:ext uri="{FF2B5EF4-FFF2-40B4-BE49-F238E27FC236}">
                <a16:creationId xmlns:a16="http://schemas.microsoft.com/office/drawing/2014/main" id="{E7432D92-922E-31FC-7A04-7DF01D836616}"/>
              </a:ext>
            </a:extLst>
          </p:cNvPr>
          <p:cNvSpPr>
            <a:spLocks noGrp="1"/>
          </p:cNvSpPr>
          <p:nvPr>
            <p:ph type="body" idx="1"/>
          </p:nvPr>
        </p:nvSpPr>
        <p:spPr>
          <a:xfrm>
            <a:off x="831850" y="4589463"/>
            <a:ext cx="10515600" cy="1500187"/>
          </a:xfrm>
        </p:spPr>
        <p:txBody>
          <a:bodyPr/>
          <a:lstStyle>
            <a:lvl1pPr marL="0" indent="0">
              <a:buNone/>
              <a:defRPr sz="2400">
                <a:solidFill>
                  <a:schemeClr val="tx1">
                    <a:tint val="75000"/>
                  </a:schemeClr>
                </a:solidFill>
              </a:defRPr>
            </a:lvl1pPr>
            <a:lvl2pPr marL="457200" indent="0">
              <a:buNone/>
              <a:defRPr sz="2000">
                <a:solidFill>
                  <a:schemeClr val="tx1">
                    <a:tint val="75000"/>
                  </a:schemeClr>
                </a:solidFill>
              </a:defRPr>
            </a:lvl2pPr>
            <a:lvl3pPr marL="914400" indent="0">
              <a:buNone/>
              <a:defRPr sz="1800">
                <a:solidFill>
                  <a:schemeClr val="tx1">
                    <a:tint val="75000"/>
                  </a:schemeClr>
                </a:solidFill>
              </a:defRPr>
            </a:lvl3pPr>
            <a:lvl4pPr marL="1371600" indent="0">
              <a:buNone/>
              <a:defRPr sz="1600">
                <a:solidFill>
                  <a:schemeClr val="tx1">
                    <a:tint val="75000"/>
                  </a:schemeClr>
                </a:solidFill>
              </a:defRPr>
            </a:lvl4pPr>
            <a:lvl5pPr marL="1828800" indent="0">
              <a:buNone/>
              <a:defRPr sz="1600">
                <a:solidFill>
                  <a:schemeClr val="tx1">
                    <a:tint val="75000"/>
                  </a:schemeClr>
                </a:solidFill>
              </a:defRPr>
            </a:lvl5pPr>
            <a:lvl6pPr marL="2286000" indent="0">
              <a:buNone/>
              <a:defRPr sz="1600">
                <a:solidFill>
                  <a:schemeClr val="tx1">
                    <a:tint val="75000"/>
                  </a:schemeClr>
                </a:solidFill>
              </a:defRPr>
            </a:lvl6pPr>
            <a:lvl7pPr marL="2743200" indent="0">
              <a:buNone/>
              <a:defRPr sz="1600">
                <a:solidFill>
                  <a:schemeClr val="tx1">
                    <a:tint val="75000"/>
                  </a:schemeClr>
                </a:solidFill>
              </a:defRPr>
            </a:lvl7pPr>
            <a:lvl8pPr marL="3200400" indent="0">
              <a:buNone/>
              <a:defRPr sz="1600">
                <a:solidFill>
                  <a:schemeClr val="tx1">
                    <a:tint val="75000"/>
                  </a:schemeClr>
                </a:solidFill>
              </a:defRPr>
            </a:lvl8pPr>
            <a:lvl9pPr marL="3657600" indent="0">
              <a:buNone/>
              <a:defRPr sz="1600">
                <a:solidFill>
                  <a:schemeClr val="tx1">
                    <a:tint val="75000"/>
                  </a:schemeClr>
                </a:solidFill>
              </a:defRPr>
            </a:lvl9pPr>
          </a:lstStyle>
          <a:p>
            <a:pPr lvl="0"/>
            <a:r>
              <a:rPr lang="en-US"/>
              <a:t>Click to edit Master text styles</a:t>
            </a:r>
          </a:p>
        </p:txBody>
      </p:sp>
      <p:sp>
        <p:nvSpPr>
          <p:cNvPr id="4" name="Date Placeholder 3">
            <a:extLst>
              <a:ext uri="{FF2B5EF4-FFF2-40B4-BE49-F238E27FC236}">
                <a16:creationId xmlns:a16="http://schemas.microsoft.com/office/drawing/2014/main" id="{910C6243-71DF-0F07-9B34-9CF3B0CD515B}"/>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5" name="Footer Placeholder 4">
            <a:extLst>
              <a:ext uri="{FF2B5EF4-FFF2-40B4-BE49-F238E27FC236}">
                <a16:creationId xmlns:a16="http://schemas.microsoft.com/office/drawing/2014/main" id="{2BD2D82A-6C78-EAA6-5BC9-05D62D27FEF4}"/>
              </a:ext>
            </a:extLst>
          </p:cNvPr>
          <p:cNvSpPr>
            <a:spLocks noGrp="1"/>
          </p:cNvSpPr>
          <p:nvPr>
            <p:ph type="ftr" sz="quarter" idx="11"/>
          </p:nvPr>
        </p:nvSpPr>
        <p:spPr/>
        <p:txBody>
          <a:bodyPr/>
          <a:lstStyle/>
          <a:p>
            <a:endParaRPr lang="en-US" dirty="0"/>
          </a:p>
        </p:txBody>
      </p:sp>
      <p:sp>
        <p:nvSpPr>
          <p:cNvPr id="6" name="Slide Number Placeholder 5">
            <a:extLst>
              <a:ext uri="{FF2B5EF4-FFF2-40B4-BE49-F238E27FC236}">
                <a16:creationId xmlns:a16="http://schemas.microsoft.com/office/drawing/2014/main" id="{D70812BE-8172-BC1E-6B33-1F4D7284493F}"/>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4173887245"/>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type="twoObj" preserve="1">
  <p:cSld name="Two Content">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8D0F001C-0613-BBFB-88D4-4D1AE786D290}"/>
              </a:ext>
            </a:extLst>
          </p:cNvPr>
          <p:cNvSpPr>
            <a:spLocks noGrp="1"/>
          </p:cNvSpPr>
          <p:nvPr>
            <p:ph type="title"/>
          </p:nvPr>
        </p:nvSpPr>
        <p:spPr/>
        <p:txBody>
          <a:bodyPr/>
          <a:lstStyle/>
          <a:p>
            <a:r>
              <a:rPr lang="en-US"/>
              <a:t>Click to edit Master title style</a:t>
            </a:r>
          </a:p>
        </p:txBody>
      </p:sp>
      <p:sp>
        <p:nvSpPr>
          <p:cNvPr id="3" name="Content Placeholder 2">
            <a:extLst>
              <a:ext uri="{FF2B5EF4-FFF2-40B4-BE49-F238E27FC236}">
                <a16:creationId xmlns:a16="http://schemas.microsoft.com/office/drawing/2014/main" id="{513C0D23-BBCA-D10E-CED0-87E4A0E6F53B}"/>
              </a:ext>
            </a:extLst>
          </p:cNvPr>
          <p:cNvSpPr>
            <a:spLocks noGrp="1"/>
          </p:cNvSpPr>
          <p:nvPr>
            <p:ph sz="half" idx="1"/>
          </p:nvPr>
        </p:nvSpPr>
        <p:spPr>
          <a:xfrm>
            <a:off x="838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Content Placeholder 3">
            <a:extLst>
              <a:ext uri="{FF2B5EF4-FFF2-40B4-BE49-F238E27FC236}">
                <a16:creationId xmlns:a16="http://schemas.microsoft.com/office/drawing/2014/main" id="{1FA40691-33EE-6ED2-95D5-DDABBAD3A90E}"/>
              </a:ext>
            </a:extLst>
          </p:cNvPr>
          <p:cNvSpPr>
            <a:spLocks noGrp="1"/>
          </p:cNvSpPr>
          <p:nvPr>
            <p:ph sz="half" idx="2"/>
          </p:nvPr>
        </p:nvSpPr>
        <p:spPr>
          <a:xfrm>
            <a:off x="6172200" y="1825625"/>
            <a:ext cx="5181600" cy="435133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Date Placeholder 4">
            <a:extLst>
              <a:ext uri="{FF2B5EF4-FFF2-40B4-BE49-F238E27FC236}">
                <a16:creationId xmlns:a16="http://schemas.microsoft.com/office/drawing/2014/main" id="{DC303C2C-B490-FCA3-3E40-582D0D27AAB8}"/>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6" name="Footer Placeholder 5">
            <a:extLst>
              <a:ext uri="{FF2B5EF4-FFF2-40B4-BE49-F238E27FC236}">
                <a16:creationId xmlns:a16="http://schemas.microsoft.com/office/drawing/2014/main" id="{7C734F56-5E04-6A2D-B45A-60CBC650F933}"/>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EF305D85-8978-FC3C-7582-B8D63545D2CE}"/>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441593656"/>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type="twoTxTwoObj" preserve="1">
  <p:cSld name="Comparis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E62E8A4D-3FE5-01CB-D913-E8D4BFEF061F}"/>
              </a:ext>
            </a:extLst>
          </p:cNvPr>
          <p:cNvSpPr>
            <a:spLocks noGrp="1"/>
          </p:cNvSpPr>
          <p:nvPr>
            <p:ph type="title"/>
          </p:nvPr>
        </p:nvSpPr>
        <p:spPr>
          <a:xfrm>
            <a:off x="839788" y="365125"/>
            <a:ext cx="10515600" cy="1325563"/>
          </a:xfrm>
        </p:spPr>
        <p:txBody>
          <a:bodyPr/>
          <a:lstStyle/>
          <a:p>
            <a:r>
              <a:rPr lang="en-US"/>
              <a:t>Click to edit Master title style</a:t>
            </a:r>
          </a:p>
        </p:txBody>
      </p:sp>
      <p:sp>
        <p:nvSpPr>
          <p:cNvPr id="3" name="Text Placeholder 2">
            <a:extLst>
              <a:ext uri="{FF2B5EF4-FFF2-40B4-BE49-F238E27FC236}">
                <a16:creationId xmlns:a16="http://schemas.microsoft.com/office/drawing/2014/main" id="{59FC1594-4941-85F4-3A7E-877BCABA2227}"/>
              </a:ext>
            </a:extLst>
          </p:cNvPr>
          <p:cNvSpPr>
            <a:spLocks noGrp="1"/>
          </p:cNvSpPr>
          <p:nvPr>
            <p:ph type="body" idx="1"/>
          </p:nvPr>
        </p:nvSpPr>
        <p:spPr>
          <a:xfrm>
            <a:off x="839788" y="1681163"/>
            <a:ext cx="5157787"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4" name="Content Placeholder 3">
            <a:extLst>
              <a:ext uri="{FF2B5EF4-FFF2-40B4-BE49-F238E27FC236}">
                <a16:creationId xmlns:a16="http://schemas.microsoft.com/office/drawing/2014/main" id="{54021A96-442B-0D7F-34D2-81AEC833B40D}"/>
              </a:ext>
            </a:extLst>
          </p:cNvPr>
          <p:cNvSpPr>
            <a:spLocks noGrp="1"/>
          </p:cNvSpPr>
          <p:nvPr>
            <p:ph sz="half" idx="2"/>
          </p:nvPr>
        </p:nvSpPr>
        <p:spPr>
          <a:xfrm>
            <a:off x="839788" y="2505075"/>
            <a:ext cx="5157787"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5" name="Text Placeholder 4">
            <a:extLst>
              <a:ext uri="{FF2B5EF4-FFF2-40B4-BE49-F238E27FC236}">
                <a16:creationId xmlns:a16="http://schemas.microsoft.com/office/drawing/2014/main" id="{F271405C-9856-6510-74F4-3B2EDF0D083C}"/>
              </a:ext>
            </a:extLst>
          </p:cNvPr>
          <p:cNvSpPr>
            <a:spLocks noGrp="1"/>
          </p:cNvSpPr>
          <p:nvPr>
            <p:ph type="body" sz="quarter" idx="3"/>
          </p:nvPr>
        </p:nvSpPr>
        <p:spPr>
          <a:xfrm>
            <a:off x="6172200" y="1681163"/>
            <a:ext cx="5183188" cy="823912"/>
          </a:xfrm>
        </p:spPr>
        <p:txBody>
          <a:bodyPr anchor="b"/>
          <a:lstStyle>
            <a:lvl1pPr marL="0" indent="0">
              <a:buNone/>
              <a:defRPr sz="2400" b="1"/>
            </a:lvl1pPr>
            <a:lvl2pPr marL="457200" indent="0">
              <a:buNone/>
              <a:defRPr sz="2000" b="1"/>
            </a:lvl2pPr>
            <a:lvl3pPr marL="914400" indent="0">
              <a:buNone/>
              <a:defRPr sz="1800" b="1"/>
            </a:lvl3pPr>
            <a:lvl4pPr marL="1371600" indent="0">
              <a:buNone/>
              <a:defRPr sz="1600" b="1"/>
            </a:lvl4pPr>
            <a:lvl5pPr marL="1828800" indent="0">
              <a:buNone/>
              <a:defRPr sz="1600" b="1"/>
            </a:lvl5pPr>
            <a:lvl6pPr marL="2286000" indent="0">
              <a:buNone/>
              <a:defRPr sz="1600" b="1"/>
            </a:lvl6pPr>
            <a:lvl7pPr marL="2743200" indent="0">
              <a:buNone/>
              <a:defRPr sz="1600" b="1"/>
            </a:lvl7pPr>
            <a:lvl8pPr marL="3200400" indent="0">
              <a:buNone/>
              <a:defRPr sz="1600" b="1"/>
            </a:lvl8pPr>
            <a:lvl9pPr marL="3657600" indent="0">
              <a:buNone/>
              <a:defRPr sz="1600" b="1"/>
            </a:lvl9pPr>
          </a:lstStyle>
          <a:p>
            <a:pPr lvl="0"/>
            <a:r>
              <a:rPr lang="en-US"/>
              <a:t>Click to edit Master text styles</a:t>
            </a:r>
          </a:p>
        </p:txBody>
      </p:sp>
      <p:sp>
        <p:nvSpPr>
          <p:cNvPr id="6" name="Content Placeholder 5">
            <a:extLst>
              <a:ext uri="{FF2B5EF4-FFF2-40B4-BE49-F238E27FC236}">
                <a16:creationId xmlns:a16="http://schemas.microsoft.com/office/drawing/2014/main" id="{9B397C47-8952-D7A2-220E-B728EEBD9B7D}"/>
              </a:ext>
            </a:extLst>
          </p:cNvPr>
          <p:cNvSpPr>
            <a:spLocks noGrp="1"/>
          </p:cNvSpPr>
          <p:nvPr>
            <p:ph sz="quarter" idx="4"/>
          </p:nvPr>
        </p:nvSpPr>
        <p:spPr>
          <a:xfrm>
            <a:off x="6172200" y="2505075"/>
            <a:ext cx="5183188" cy="3684588"/>
          </a:xfrm>
        </p:spPr>
        <p:txBody>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7" name="Date Placeholder 6">
            <a:extLst>
              <a:ext uri="{FF2B5EF4-FFF2-40B4-BE49-F238E27FC236}">
                <a16:creationId xmlns:a16="http://schemas.microsoft.com/office/drawing/2014/main" id="{2C8CB0E7-EF7B-288A-49F7-F291543A7310}"/>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8" name="Footer Placeholder 7">
            <a:extLst>
              <a:ext uri="{FF2B5EF4-FFF2-40B4-BE49-F238E27FC236}">
                <a16:creationId xmlns:a16="http://schemas.microsoft.com/office/drawing/2014/main" id="{7778F7F9-A43B-02CF-BC64-7A4CFF7920E6}"/>
              </a:ext>
            </a:extLst>
          </p:cNvPr>
          <p:cNvSpPr>
            <a:spLocks noGrp="1"/>
          </p:cNvSpPr>
          <p:nvPr>
            <p:ph type="ftr" sz="quarter" idx="11"/>
          </p:nvPr>
        </p:nvSpPr>
        <p:spPr/>
        <p:txBody>
          <a:bodyPr/>
          <a:lstStyle/>
          <a:p>
            <a:endParaRPr lang="en-US" dirty="0"/>
          </a:p>
        </p:txBody>
      </p:sp>
      <p:sp>
        <p:nvSpPr>
          <p:cNvPr id="9" name="Slide Number Placeholder 8">
            <a:extLst>
              <a:ext uri="{FF2B5EF4-FFF2-40B4-BE49-F238E27FC236}">
                <a16:creationId xmlns:a16="http://schemas.microsoft.com/office/drawing/2014/main" id="{AB307908-DC6E-0604-4E3F-5EE7E59B10BB}"/>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2404463195"/>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type="titleOnly" preserve="1">
  <p:cSld name="Title Only">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EA2831E-32B3-2718-FEE6-EE5C807CBF6E}"/>
              </a:ext>
            </a:extLst>
          </p:cNvPr>
          <p:cNvSpPr>
            <a:spLocks noGrp="1"/>
          </p:cNvSpPr>
          <p:nvPr>
            <p:ph type="title"/>
          </p:nvPr>
        </p:nvSpPr>
        <p:spPr/>
        <p:txBody>
          <a:bodyPr/>
          <a:lstStyle/>
          <a:p>
            <a:r>
              <a:rPr lang="en-US"/>
              <a:t>Click to edit Master title style</a:t>
            </a:r>
          </a:p>
        </p:txBody>
      </p:sp>
      <p:sp>
        <p:nvSpPr>
          <p:cNvPr id="3" name="Date Placeholder 2">
            <a:extLst>
              <a:ext uri="{FF2B5EF4-FFF2-40B4-BE49-F238E27FC236}">
                <a16:creationId xmlns:a16="http://schemas.microsoft.com/office/drawing/2014/main" id="{BEE491EC-B577-3928-3B37-5DD3CAA66C74}"/>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4" name="Footer Placeholder 3">
            <a:extLst>
              <a:ext uri="{FF2B5EF4-FFF2-40B4-BE49-F238E27FC236}">
                <a16:creationId xmlns:a16="http://schemas.microsoft.com/office/drawing/2014/main" id="{DEC0945B-79ED-8B8A-ACBC-111D7832F519}"/>
              </a:ext>
            </a:extLst>
          </p:cNvPr>
          <p:cNvSpPr>
            <a:spLocks noGrp="1"/>
          </p:cNvSpPr>
          <p:nvPr>
            <p:ph type="ftr" sz="quarter" idx="11"/>
          </p:nvPr>
        </p:nvSpPr>
        <p:spPr/>
        <p:txBody>
          <a:bodyPr/>
          <a:lstStyle/>
          <a:p>
            <a:endParaRPr lang="en-US" dirty="0"/>
          </a:p>
        </p:txBody>
      </p:sp>
      <p:sp>
        <p:nvSpPr>
          <p:cNvPr id="5" name="Slide Number Placeholder 4">
            <a:extLst>
              <a:ext uri="{FF2B5EF4-FFF2-40B4-BE49-F238E27FC236}">
                <a16:creationId xmlns:a16="http://schemas.microsoft.com/office/drawing/2014/main" id="{7182DCBB-273D-63F6-6904-B37A77A4C671}"/>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274431555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type="blank" preserve="1">
  <p:cSld name="Blank">
    <p:spTree>
      <p:nvGrpSpPr>
        <p:cNvPr id="1" name=""/>
        <p:cNvGrpSpPr/>
        <p:nvPr/>
      </p:nvGrpSpPr>
      <p:grpSpPr>
        <a:xfrm>
          <a:off x="0" y="0"/>
          <a:ext cx="0" cy="0"/>
          <a:chOff x="0" y="0"/>
          <a:chExt cx="0" cy="0"/>
        </a:xfrm>
      </p:grpSpPr>
      <p:sp>
        <p:nvSpPr>
          <p:cNvPr id="2" name="Date Placeholder 1">
            <a:extLst>
              <a:ext uri="{FF2B5EF4-FFF2-40B4-BE49-F238E27FC236}">
                <a16:creationId xmlns:a16="http://schemas.microsoft.com/office/drawing/2014/main" id="{CBAD828C-3D67-2017-3DE1-755F44B9E17C}"/>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3" name="Footer Placeholder 2">
            <a:extLst>
              <a:ext uri="{FF2B5EF4-FFF2-40B4-BE49-F238E27FC236}">
                <a16:creationId xmlns:a16="http://schemas.microsoft.com/office/drawing/2014/main" id="{697C8D13-3D29-8A9E-7307-09789EEBACE8}"/>
              </a:ext>
            </a:extLst>
          </p:cNvPr>
          <p:cNvSpPr>
            <a:spLocks noGrp="1"/>
          </p:cNvSpPr>
          <p:nvPr>
            <p:ph type="ftr" sz="quarter" idx="11"/>
          </p:nvPr>
        </p:nvSpPr>
        <p:spPr/>
        <p:txBody>
          <a:bodyPr/>
          <a:lstStyle/>
          <a:p>
            <a:endParaRPr lang="en-US" dirty="0"/>
          </a:p>
        </p:txBody>
      </p:sp>
      <p:sp>
        <p:nvSpPr>
          <p:cNvPr id="4" name="Slide Number Placeholder 3">
            <a:extLst>
              <a:ext uri="{FF2B5EF4-FFF2-40B4-BE49-F238E27FC236}">
                <a16:creationId xmlns:a16="http://schemas.microsoft.com/office/drawing/2014/main" id="{C5CDEBB7-5B6F-DB37-9D70-BB81B66DB948}"/>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1381988703"/>
      </p:ext>
    </p:extLst>
  </p:cSld>
  <p:clrMapOvr>
    <a:masterClrMapping/>
  </p:clrMapOvr>
</p:sldLayout>
</file>

<file path=ppt/slideLayouts/slideLayout8.xml><?xml version="1.0" encoding="utf-8"?>
<p:sldLayout xmlns:a="http://schemas.openxmlformats.org/drawingml/2006/main" xmlns:r="http://schemas.openxmlformats.org/officeDocument/2006/relationships" xmlns:p="http://schemas.openxmlformats.org/presentationml/2006/main" type="objTx" preserve="1">
  <p:cSld name="Content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7D45AA8F-51C2-336C-1D5D-E4469A94A27A}"/>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Content Placeholder 2">
            <a:extLst>
              <a:ext uri="{FF2B5EF4-FFF2-40B4-BE49-F238E27FC236}">
                <a16:creationId xmlns:a16="http://schemas.microsoft.com/office/drawing/2014/main" id="{311F4912-E3C8-9253-4BBE-25014EA16A70}"/>
              </a:ext>
            </a:extLst>
          </p:cNvPr>
          <p:cNvSpPr>
            <a:spLocks noGrp="1"/>
          </p:cNvSpPr>
          <p:nvPr>
            <p:ph idx="1"/>
          </p:nvPr>
        </p:nvSpPr>
        <p:spPr>
          <a:xfrm>
            <a:off x="5183188" y="987425"/>
            <a:ext cx="6172200" cy="4873625"/>
          </a:xfrm>
        </p:spPr>
        <p:txBody>
          <a:bodyPr/>
          <a:lstStyle>
            <a:lvl1pPr>
              <a:defRPr sz="3200"/>
            </a:lvl1pPr>
            <a:lvl2pPr>
              <a:defRPr sz="2800"/>
            </a:lvl2pPr>
            <a:lvl3pPr>
              <a:defRPr sz="2400"/>
            </a:lvl3pPr>
            <a:lvl4pPr>
              <a:defRPr sz="2000"/>
            </a:lvl4pPr>
            <a:lvl5pPr>
              <a:defRPr sz="2000"/>
            </a:lvl5pPr>
            <a:lvl6pPr>
              <a:defRPr sz="2000"/>
            </a:lvl6pPr>
            <a:lvl7pPr>
              <a:defRPr sz="2000"/>
            </a:lvl7pPr>
            <a:lvl8pPr>
              <a:defRPr sz="2000"/>
            </a:lvl8pPr>
            <a:lvl9pPr>
              <a:defRPr sz="2000"/>
            </a:lvl9p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Text Placeholder 3">
            <a:extLst>
              <a:ext uri="{FF2B5EF4-FFF2-40B4-BE49-F238E27FC236}">
                <a16:creationId xmlns:a16="http://schemas.microsoft.com/office/drawing/2014/main" id="{4A2018C7-0EE6-7051-CE13-E2D60BF802F6}"/>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2F894326-7F60-EACF-57FE-B693C1418B42}"/>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6" name="Footer Placeholder 5">
            <a:extLst>
              <a:ext uri="{FF2B5EF4-FFF2-40B4-BE49-F238E27FC236}">
                <a16:creationId xmlns:a16="http://schemas.microsoft.com/office/drawing/2014/main" id="{3C0D257A-4419-2EF0-2CD9-CB1AE1D307F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BFA101AE-9AE0-0487-06F3-D649BB37AAA8}"/>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808809352"/>
      </p:ext>
    </p:extLst>
  </p:cSld>
  <p:clrMapOvr>
    <a:masterClrMapping/>
  </p:clrMapOvr>
</p:sldLayout>
</file>

<file path=ppt/slideLayouts/slideLayout9.xml><?xml version="1.0" encoding="utf-8"?>
<p:sldLayout xmlns:a="http://schemas.openxmlformats.org/drawingml/2006/main" xmlns:r="http://schemas.openxmlformats.org/officeDocument/2006/relationships" xmlns:p="http://schemas.openxmlformats.org/presentationml/2006/main" type="picTx" preserve="1">
  <p:cSld name="Picture with Caption">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DDBAB846-EE50-81C1-3B5A-39B2047A3268}"/>
              </a:ext>
            </a:extLst>
          </p:cNvPr>
          <p:cNvSpPr>
            <a:spLocks noGrp="1"/>
          </p:cNvSpPr>
          <p:nvPr>
            <p:ph type="title"/>
          </p:nvPr>
        </p:nvSpPr>
        <p:spPr>
          <a:xfrm>
            <a:off x="839788" y="457200"/>
            <a:ext cx="3932237" cy="1600200"/>
          </a:xfrm>
        </p:spPr>
        <p:txBody>
          <a:bodyPr anchor="b"/>
          <a:lstStyle>
            <a:lvl1pPr>
              <a:defRPr sz="3200"/>
            </a:lvl1pPr>
          </a:lstStyle>
          <a:p>
            <a:r>
              <a:rPr lang="en-US"/>
              <a:t>Click to edit Master title style</a:t>
            </a:r>
          </a:p>
        </p:txBody>
      </p:sp>
      <p:sp>
        <p:nvSpPr>
          <p:cNvPr id="3" name="Picture Placeholder 2">
            <a:extLst>
              <a:ext uri="{FF2B5EF4-FFF2-40B4-BE49-F238E27FC236}">
                <a16:creationId xmlns:a16="http://schemas.microsoft.com/office/drawing/2014/main" id="{1E0D5FFD-760C-F3A1-AB84-4DBDFDA724C9}"/>
              </a:ext>
            </a:extLst>
          </p:cNvPr>
          <p:cNvSpPr>
            <a:spLocks noGrp="1"/>
          </p:cNvSpPr>
          <p:nvPr>
            <p:ph type="pic" idx="1"/>
          </p:nvPr>
        </p:nvSpPr>
        <p:spPr>
          <a:xfrm>
            <a:off x="5183188" y="987425"/>
            <a:ext cx="6172200" cy="4873625"/>
          </a:xfrm>
        </p:spPr>
        <p:txBody>
          <a:bodyPr/>
          <a:lstStyle>
            <a:lvl1pPr marL="0" indent="0">
              <a:buNone/>
              <a:defRPr sz="3200"/>
            </a:lvl1pPr>
            <a:lvl2pPr marL="457200" indent="0">
              <a:buNone/>
              <a:defRPr sz="2800"/>
            </a:lvl2pPr>
            <a:lvl3pPr marL="914400" indent="0">
              <a:buNone/>
              <a:defRPr sz="2400"/>
            </a:lvl3pPr>
            <a:lvl4pPr marL="1371600" indent="0">
              <a:buNone/>
              <a:defRPr sz="2000"/>
            </a:lvl4pPr>
            <a:lvl5pPr marL="1828800" indent="0">
              <a:buNone/>
              <a:defRPr sz="2000"/>
            </a:lvl5pPr>
            <a:lvl6pPr marL="2286000" indent="0">
              <a:buNone/>
              <a:defRPr sz="2000"/>
            </a:lvl6pPr>
            <a:lvl7pPr marL="2743200" indent="0">
              <a:buNone/>
              <a:defRPr sz="2000"/>
            </a:lvl7pPr>
            <a:lvl8pPr marL="3200400" indent="0">
              <a:buNone/>
              <a:defRPr sz="2000"/>
            </a:lvl8pPr>
            <a:lvl9pPr marL="3657600" indent="0">
              <a:buNone/>
              <a:defRPr sz="2000"/>
            </a:lvl9pPr>
          </a:lstStyle>
          <a:p>
            <a:endParaRPr lang="en-US" dirty="0"/>
          </a:p>
        </p:txBody>
      </p:sp>
      <p:sp>
        <p:nvSpPr>
          <p:cNvPr id="4" name="Text Placeholder 3">
            <a:extLst>
              <a:ext uri="{FF2B5EF4-FFF2-40B4-BE49-F238E27FC236}">
                <a16:creationId xmlns:a16="http://schemas.microsoft.com/office/drawing/2014/main" id="{94ACF8CB-66D1-800E-DFC6-4D105801112E}"/>
              </a:ext>
            </a:extLst>
          </p:cNvPr>
          <p:cNvSpPr>
            <a:spLocks noGrp="1"/>
          </p:cNvSpPr>
          <p:nvPr>
            <p:ph type="body" sz="half" idx="2"/>
          </p:nvPr>
        </p:nvSpPr>
        <p:spPr>
          <a:xfrm>
            <a:off x="839788" y="2057400"/>
            <a:ext cx="3932237" cy="3811588"/>
          </a:xfrm>
        </p:spPr>
        <p:txBody>
          <a:bodyPr/>
          <a:lstStyle>
            <a:lvl1pPr marL="0" indent="0">
              <a:buNone/>
              <a:defRPr sz="1600"/>
            </a:lvl1pPr>
            <a:lvl2pPr marL="457200" indent="0">
              <a:buNone/>
              <a:defRPr sz="1400"/>
            </a:lvl2pPr>
            <a:lvl3pPr marL="914400" indent="0">
              <a:buNone/>
              <a:defRPr sz="1200"/>
            </a:lvl3pPr>
            <a:lvl4pPr marL="1371600" indent="0">
              <a:buNone/>
              <a:defRPr sz="1000"/>
            </a:lvl4pPr>
            <a:lvl5pPr marL="1828800" indent="0">
              <a:buNone/>
              <a:defRPr sz="1000"/>
            </a:lvl5pPr>
            <a:lvl6pPr marL="2286000" indent="0">
              <a:buNone/>
              <a:defRPr sz="1000"/>
            </a:lvl6pPr>
            <a:lvl7pPr marL="2743200" indent="0">
              <a:buNone/>
              <a:defRPr sz="1000"/>
            </a:lvl7pPr>
            <a:lvl8pPr marL="3200400" indent="0">
              <a:buNone/>
              <a:defRPr sz="1000"/>
            </a:lvl8pPr>
            <a:lvl9pPr marL="3657600" indent="0">
              <a:buNone/>
              <a:defRPr sz="1000"/>
            </a:lvl9pPr>
          </a:lstStyle>
          <a:p>
            <a:pPr lvl="0"/>
            <a:r>
              <a:rPr lang="en-US"/>
              <a:t>Click to edit Master text styles</a:t>
            </a:r>
          </a:p>
        </p:txBody>
      </p:sp>
      <p:sp>
        <p:nvSpPr>
          <p:cNvPr id="5" name="Date Placeholder 4">
            <a:extLst>
              <a:ext uri="{FF2B5EF4-FFF2-40B4-BE49-F238E27FC236}">
                <a16:creationId xmlns:a16="http://schemas.microsoft.com/office/drawing/2014/main" id="{EF643643-6DAA-9B79-8DA4-8E2AC67CEF55}"/>
              </a:ext>
            </a:extLst>
          </p:cNvPr>
          <p:cNvSpPr>
            <a:spLocks noGrp="1"/>
          </p:cNvSpPr>
          <p:nvPr>
            <p:ph type="dt" sz="half" idx="10"/>
          </p:nvPr>
        </p:nvSpPr>
        <p:spPr/>
        <p:txBody>
          <a:bodyPr/>
          <a:lstStyle/>
          <a:p>
            <a:fld id="{618D72A6-2D0E-B447-909B-B91BA4A379F4}" type="datetimeFigureOut">
              <a:rPr lang="en-US" smtClean="0"/>
              <a:t>9/27/22</a:t>
            </a:fld>
            <a:endParaRPr lang="en-US" dirty="0"/>
          </a:p>
        </p:txBody>
      </p:sp>
      <p:sp>
        <p:nvSpPr>
          <p:cNvPr id="6" name="Footer Placeholder 5">
            <a:extLst>
              <a:ext uri="{FF2B5EF4-FFF2-40B4-BE49-F238E27FC236}">
                <a16:creationId xmlns:a16="http://schemas.microsoft.com/office/drawing/2014/main" id="{98859550-D63D-BA22-9D9B-A9186E8671D7}"/>
              </a:ext>
            </a:extLst>
          </p:cNvPr>
          <p:cNvSpPr>
            <a:spLocks noGrp="1"/>
          </p:cNvSpPr>
          <p:nvPr>
            <p:ph type="ftr" sz="quarter" idx="11"/>
          </p:nvPr>
        </p:nvSpPr>
        <p:spPr/>
        <p:txBody>
          <a:bodyPr/>
          <a:lstStyle/>
          <a:p>
            <a:endParaRPr lang="en-US" dirty="0"/>
          </a:p>
        </p:txBody>
      </p:sp>
      <p:sp>
        <p:nvSpPr>
          <p:cNvPr id="7" name="Slide Number Placeholder 6">
            <a:extLst>
              <a:ext uri="{FF2B5EF4-FFF2-40B4-BE49-F238E27FC236}">
                <a16:creationId xmlns:a16="http://schemas.microsoft.com/office/drawing/2014/main" id="{6028C835-E96B-BB50-DF62-14365DA0069A}"/>
              </a:ext>
            </a:extLst>
          </p:cNvPr>
          <p:cNvSpPr>
            <a:spLocks noGrp="1"/>
          </p:cNvSpPr>
          <p:nvPr>
            <p:ph type="sldNum" sz="quarter" idx="12"/>
          </p:nvPr>
        </p:nvSpPr>
        <p:spPr/>
        <p:txBody>
          <a:bodyPr/>
          <a:lstStyle/>
          <a:p>
            <a:fld id="{535B3F62-D321-1B4C-B315-7B3F037895B4}" type="slidenum">
              <a:rPr lang="en-US" smtClean="0"/>
              <a:t>‹#›</a:t>
            </a:fld>
            <a:endParaRPr lang="en-US" dirty="0"/>
          </a:p>
        </p:txBody>
      </p:sp>
    </p:spTree>
    <p:extLst>
      <p:ext uri="{BB962C8B-B14F-4D97-AF65-F5344CB8AC3E}">
        <p14:creationId xmlns:p14="http://schemas.microsoft.com/office/powerpoint/2010/main" val="3196330805"/>
      </p:ext>
    </p:extLst>
  </p:cSld>
  <p:clrMapOvr>
    <a:masterClrMapping/>
  </p:clrMapOvr>
</p:sldLayout>
</file>

<file path=ppt/slideMasters/_rels/slideMaster1.xml.rels><?xml version="1.0" encoding="UTF-8" standalone="yes"?>
<Relationships xmlns="http://schemas.openxmlformats.org/package/2006/relationships"><Relationship Id="rId8" Type="http://schemas.openxmlformats.org/officeDocument/2006/relationships/slideLayout" Target="../slideLayouts/slideLayout8.xml"/><Relationship Id="rId3" Type="http://schemas.openxmlformats.org/officeDocument/2006/relationships/slideLayout" Target="../slideLayouts/slideLayout3.xml"/><Relationship Id="rId7" Type="http://schemas.openxmlformats.org/officeDocument/2006/relationships/slideLayout" Target="../slideLayouts/slideLayout7.xml"/><Relationship Id="rId12"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 Id="rId6" Type="http://schemas.openxmlformats.org/officeDocument/2006/relationships/slideLayout" Target="../slideLayouts/slideLayout6.xml"/><Relationship Id="rId11" Type="http://schemas.openxmlformats.org/officeDocument/2006/relationships/slideLayout" Target="../slideLayouts/slideLayout11.xml"/><Relationship Id="rId5" Type="http://schemas.openxmlformats.org/officeDocument/2006/relationships/slideLayout" Target="../slideLayouts/slideLayout5.xml"/><Relationship Id="rId10" Type="http://schemas.openxmlformats.org/officeDocument/2006/relationships/slideLayout" Target="../slideLayouts/slideLayout10.xml"/><Relationship Id="rId4" Type="http://schemas.openxmlformats.org/officeDocument/2006/relationships/slideLayout" Target="../slideLayouts/slideLayout4.xml"/><Relationship Id="rId9" Type="http://schemas.openxmlformats.org/officeDocument/2006/relationships/slideLayout" Target="../slideLayouts/slideLayout9.xml"/></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a:extLst>
              <a:ext uri="{FF2B5EF4-FFF2-40B4-BE49-F238E27FC236}">
                <a16:creationId xmlns:a16="http://schemas.microsoft.com/office/drawing/2014/main" id="{0392FC2B-E749-A524-9F4E-D87FD47E9CBF}"/>
              </a:ext>
            </a:extLst>
          </p:cNvPr>
          <p:cNvSpPr>
            <a:spLocks noGrp="1"/>
          </p:cNvSpPr>
          <p:nvPr>
            <p:ph type="title"/>
          </p:nvPr>
        </p:nvSpPr>
        <p:spPr>
          <a:xfrm>
            <a:off x="838200" y="365125"/>
            <a:ext cx="10515600" cy="1325563"/>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a:extLst>
              <a:ext uri="{FF2B5EF4-FFF2-40B4-BE49-F238E27FC236}">
                <a16:creationId xmlns:a16="http://schemas.microsoft.com/office/drawing/2014/main" id="{5980BE73-4F56-9F31-2603-B2E6FFF9A86B}"/>
              </a:ext>
            </a:extLst>
          </p:cNvPr>
          <p:cNvSpPr>
            <a:spLocks noGrp="1"/>
          </p:cNvSpPr>
          <p:nvPr>
            <p:ph type="body" idx="1"/>
          </p:nvPr>
        </p:nvSpPr>
        <p:spPr>
          <a:xfrm>
            <a:off x="838200" y="1825625"/>
            <a:ext cx="10515600" cy="4351338"/>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a:extLst>
              <a:ext uri="{FF2B5EF4-FFF2-40B4-BE49-F238E27FC236}">
                <a16:creationId xmlns:a16="http://schemas.microsoft.com/office/drawing/2014/main" id="{6772AFF7-98C7-5ABF-4D8A-9428AF4EBBF0}"/>
              </a:ext>
            </a:extLst>
          </p:cNvPr>
          <p:cNvSpPr>
            <a:spLocks noGrp="1"/>
          </p:cNvSpPr>
          <p:nvPr>
            <p:ph type="dt" sz="half" idx="2"/>
          </p:nvPr>
        </p:nvSpPr>
        <p:spPr>
          <a:xfrm>
            <a:off x="838200" y="6356350"/>
            <a:ext cx="27432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618D72A6-2D0E-B447-909B-B91BA4A379F4}" type="datetimeFigureOut">
              <a:rPr lang="en-US" smtClean="0"/>
              <a:t>9/27/22</a:t>
            </a:fld>
            <a:endParaRPr lang="en-US" dirty="0"/>
          </a:p>
        </p:txBody>
      </p:sp>
      <p:sp>
        <p:nvSpPr>
          <p:cNvPr id="5" name="Footer Placeholder 4">
            <a:extLst>
              <a:ext uri="{FF2B5EF4-FFF2-40B4-BE49-F238E27FC236}">
                <a16:creationId xmlns:a16="http://schemas.microsoft.com/office/drawing/2014/main" id="{C08114FC-DF98-3A54-71F3-0B1DD4D38EC9}"/>
              </a:ext>
            </a:extLst>
          </p:cNvPr>
          <p:cNvSpPr>
            <a:spLocks noGrp="1"/>
          </p:cNvSpPr>
          <p:nvPr>
            <p:ph type="ftr" sz="quarter" idx="3"/>
          </p:nvPr>
        </p:nvSpPr>
        <p:spPr>
          <a:xfrm>
            <a:off x="4038600" y="6356350"/>
            <a:ext cx="41148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dirty="0"/>
          </a:p>
        </p:txBody>
      </p:sp>
      <p:sp>
        <p:nvSpPr>
          <p:cNvPr id="6" name="Slide Number Placeholder 5">
            <a:extLst>
              <a:ext uri="{FF2B5EF4-FFF2-40B4-BE49-F238E27FC236}">
                <a16:creationId xmlns:a16="http://schemas.microsoft.com/office/drawing/2014/main" id="{38FA20A8-2D21-4716-5C10-D8C81F6F4D4C}"/>
              </a:ext>
            </a:extLst>
          </p:cNvPr>
          <p:cNvSpPr>
            <a:spLocks noGrp="1"/>
          </p:cNvSpPr>
          <p:nvPr>
            <p:ph type="sldNum" sz="quarter" idx="4"/>
          </p:nvPr>
        </p:nvSpPr>
        <p:spPr>
          <a:xfrm>
            <a:off x="8610600" y="6356350"/>
            <a:ext cx="27432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535B3F62-D321-1B4C-B315-7B3F037895B4}" type="slidenum">
              <a:rPr lang="en-US" smtClean="0"/>
              <a:t>‹#›</a:t>
            </a:fld>
            <a:endParaRPr lang="en-US" dirty="0"/>
          </a:p>
        </p:txBody>
      </p:sp>
    </p:spTree>
    <p:extLst>
      <p:ext uri="{BB962C8B-B14F-4D97-AF65-F5344CB8AC3E}">
        <p14:creationId xmlns:p14="http://schemas.microsoft.com/office/powerpoint/2010/main" val="1312080425"/>
      </p:ext>
    </p:extLst>
  </p:cSld>
  <p:clrMap bg1="lt1" tx1="dk1" bg2="lt2" tx2="dk2" accent1="accent1" accent2="accent2" accent3="accent3" accent4="accent4" accent5="accent5" accent6="accent6" hlink="hlink" folHlink="folHlink"/>
  <p:sldLayoutIdLst>
    <p:sldLayoutId id="2147483649" r:id="rId1"/>
    <p:sldLayoutId id="2147483650" r:id="rId2"/>
    <p:sldLayoutId id="2147483651" r:id="rId3"/>
    <p:sldLayoutId id="2147483652" r:id="rId4"/>
    <p:sldLayoutId id="2147483653" r:id="rId5"/>
    <p:sldLayoutId id="2147483654" r:id="rId6"/>
    <p:sldLayoutId id="2147483655" r:id="rId7"/>
    <p:sldLayoutId id="2147483656" r:id="rId8"/>
    <p:sldLayoutId id="2147483657" r:id="rId9"/>
    <p:sldLayoutId id="2147483658" r:id="rId10"/>
    <p:sldLayoutId id="2147483659" r:id="rId11"/>
  </p:sldLayoutIdLst>
  <p:txStyles>
    <p:titleStyle>
      <a:lvl1pPr algn="l" defTabSz="914400" rtl="0" eaLnBrk="1" latinLnBrk="0" hangingPunct="1">
        <a:lnSpc>
          <a:spcPct val="90000"/>
        </a:lnSpc>
        <a:spcBef>
          <a:spcPct val="0"/>
        </a:spcBef>
        <a:buNone/>
        <a:defRPr sz="4400" kern="1200">
          <a:solidFill>
            <a:schemeClr val="tx1"/>
          </a:solidFill>
          <a:latin typeface="+mj-lt"/>
          <a:ea typeface="+mj-ea"/>
          <a:cs typeface="+mj-cs"/>
        </a:defRPr>
      </a:lvl1pPr>
    </p:titleStyle>
    <p:bodyStyle>
      <a:lvl1pPr marL="228600" indent="-228600" algn="l" defTabSz="914400" rtl="0" eaLnBrk="1" latinLnBrk="0" hangingPunct="1">
        <a:lnSpc>
          <a:spcPct val="90000"/>
        </a:lnSpc>
        <a:spcBef>
          <a:spcPts val="1000"/>
        </a:spcBef>
        <a:buFont typeface="Arial" panose="020B0604020202020204" pitchFamily="34" charset="0"/>
        <a:buChar char="•"/>
        <a:defRPr sz="2800" kern="1200">
          <a:solidFill>
            <a:schemeClr val="tx1"/>
          </a:solidFill>
          <a:latin typeface="+mn-lt"/>
          <a:ea typeface="+mn-ea"/>
          <a:cs typeface="+mn-cs"/>
        </a:defRPr>
      </a:lvl1pPr>
      <a:lvl2pPr marL="685800" indent="-228600" algn="l" defTabSz="914400" rtl="0" eaLnBrk="1" latinLnBrk="0" hangingPunct="1">
        <a:lnSpc>
          <a:spcPct val="90000"/>
        </a:lnSpc>
        <a:spcBef>
          <a:spcPts val="500"/>
        </a:spcBef>
        <a:buFont typeface="Arial" panose="020B0604020202020204" pitchFamily="34" charset="0"/>
        <a:buChar char="•"/>
        <a:defRPr sz="2400" kern="1200">
          <a:solidFill>
            <a:schemeClr val="tx1"/>
          </a:solidFill>
          <a:latin typeface="+mn-lt"/>
          <a:ea typeface="+mn-ea"/>
          <a:cs typeface="+mn-cs"/>
        </a:defRPr>
      </a:lvl2pPr>
      <a:lvl3pPr marL="1143000" indent="-228600" algn="l" defTabSz="914400" rtl="0" eaLnBrk="1" latinLnBrk="0" hangingPunct="1">
        <a:lnSpc>
          <a:spcPct val="90000"/>
        </a:lnSpc>
        <a:spcBef>
          <a:spcPts val="500"/>
        </a:spcBef>
        <a:buFont typeface="Arial" panose="020B0604020202020204" pitchFamily="34" charset="0"/>
        <a:buChar char="•"/>
        <a:defRPr sz="2000" kern="1200">
          <a:solidFill>
            <a:schemeClr val="tx1"/>
          </a:solidFill>
          <a:latin typeface="+mn-lt"/>
          <a:ea typeface="+mn-ea"/>
          <a:cs typeface="+mn-cs"/>
        </a:defRPr>
      </a:lvl3pPr>
      <a:lvl4pPr marL="1600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4pPr>
      <a:lvl5pPr marL="20574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5pPr>
      <a:lvl6pPr marL="25146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6pPr>
      <a:lvl7pPr marL="29718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7pPr>
      <a:lvl8pPr marL="34290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8pPr>
      <a:lvl9pPr marL="3886200" indent="-228600" algn="l" defTabSz="914400" rtl="0" eaLnBrk="1" latinLnBrk="0" hangingPunct="1">
        <a:lnSpc>
          <a:spcPct val="90000"/>
        </a:lnSpc>
        <a:spcBef>
          <a:spcPts val="500"/>
        </a:spcBef>
        <a:buFont typeface="Arial" panose="020B0604020202020204" pitchFamily="34" charset="0"/>
        <a:buChar char="•"/>
        <a:defRPr sz="18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3" Type="http://schemas.openxmlformats.org/officeDocument/2006/relationships/image" Target="../media/image2.jpg"/><Relationship Id="rId2" Type="http://schemas.openxmlformats.org/officeDocument/2006/relationships/image" Target="../media/image1.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1.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3" Type="http://schemas.openxmlformats.org/officeDocument/2006/relationships/image" Target="../media/image5.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3.pn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6.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2.jpg"/><Relationship Id="rId1" Type="http://schemas.openxmlformats.org/officeDocument/2006/relationships/slideLayout" Target="../slideLayouts/slideLayout2.xml"/></Relationships>
</file>

<file path=ppt/slides/_rels/slide9.xml.rels><?xml version="1.0" encoding="UTF-8" standalone="yes"?>
<Relationships xmlns="http://schemas.openxmlformats.org/package/2006/relationships"><Relationship Id="rId2" Type="http://schemas.openxmlformats.org/officeDocument/2006/relationships/image" Target="../media/image2.jpg"/><Relationship Id="rId1" Type="http://schemas.openxmlformats.org/officeDocument/2006/relationships/slideLayout" Target="../slideLayouts/slideLayout2.xml"/></Relationships>
</file>

<file path=ppt/slides/slide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1" name="Rectangle 20">
            <a:extLst>
              <a:ext uri="{FF2B5EF4-FFF2-40B4-BE49-F238E27FC236}">
                <a16:creationId xmlns:a16="http://schemas.microsoft.com/office/drawing/2014/main" id="{043017B7-DB56-477D-A4AE-8EC1B3C99C78}"/>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F317E6DC-55C9-2DD5-F6ED-008B0E2D3CE2}"/>
              </a:ext>
            </a:extLst>
          </p:cNvPr>
          <p:cNvSpPr>
            <a:spLocks noGrp="1"/>
          </p:cNvSpPr>
          <p:nvPr>
            <p:ph type="ctrTitle"/>
          </p:nvPr>
        </p:nvSpPr>
        <p:spPr>
          <a:xfrm>
            <a:off x="7059376" y="679730"/>
            <a:ext cx="4986850" cy="3932729"/>
          </a:xfrm>
        </p:spPr>
        <p:txBody>
          <a:bodyPr>
            <a:normAutofit/>
          </a:bodyPr>
          <a:lstStyle/>
          <a:p>
            <a:r>
              <a:rPr lang="en-US" sz="6600" b="1" dirty="0">
                <a:latin typeface="Calibri" panose="020F0502020204030204" pitchFamily="34" charset="0"/>
                <a:cs typeface="Calibri" panose="020F0502020204030204" pitchFamily="34" charset="0"/>
              </a:rPr>
              <a:t>Human Performance </a:t>
            </a:r>
          </a:p>
        </p:txBody>
      </p:sp>
      <p:grpSp>
        <p:nvGrpSpPr>
          <p:cNvPr id="23" name="Group 22">
            <a:extLst>
              <a:ext uri="{FF2B5EF4-FFF2-40B4-BE49-F238E27FC236}">
                <a16:creationId xmlns:a16="http://schemas.microsoft.com/office/drawing/2014/main" id="{3AF6A671-C637-4547-85F4-51B6D188139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rot="16200000">
            <a:off x="2218698" y="2733627"/>
            <a:ext cx="1340409" cy="5777807"/>
            <a:chOff x="329184" y="2"/>
            <a:chExt cx="524256" cy="5777807"/>
          </a:xfrm>
        </p:grpSpPr>
        <p:cxnSp>
          <p:nvCxnSpPr>
            <p:cNvPr id="24" name="Straight Connector 23">
              <a:extLst>
                <a:ext uri="{FF2B5EF4-FFF2-40B4-BE49-F238E27FC236}">
                  <a16:creationId xmlns:a16="http://schemas.microsoft.com/office/drawing/2014/main" id="{C575CF26-3D3C-4C5A-A2B7-00432016EF62}"/>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329184" y="5777809"/>
              <a:ext cx="521208" cy="0"/>
            </a:xfrm>
            <a:prstGeom prst="line">
              <a:avLst/>
            </a:prstGeom>
            <a:ln w="152400">
              <a:solidFill>
                <a:schemeClr val="accent4"/>
              </a:solidFill>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99413ED5-9ED4-4772-BCE4-2BCAE6B12E35}"/>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29184" y="2"/>
              <a:ext cx="524256" cy="5666779"/>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 name="Subtitle 2">
            <a:extLst>
              <a:ext uri="{FF2B5EF4-FFF2-40B4-BE49-F238E27FC236}">
                <a16:creationId xmlns:a16="http://schemas.microsoft.com/office/drawing/2014/main" id="{2EF94BE4-9FE0-8E14-C22F-AD8B21F5C3C6}"/>
              </a:ext>
            </a:extLst>
          </p:cNvPr>
          <p:cNvSpPr>
            <a:spLocks noGrp="1"/>
          </p:cNvSpPr>
          <p:nvPr>
            <p:ph type="subTitle" idx="1"/>
          </p:nvPr>
        </p:nvSpPr>
        <p:spPr>
          <a:xfrm>
            <a:off x="6916429" y="5227455"/>
            <a:ext cx="5275570" cy="857461"/>
          </a:xfrm>
        </p:spPr>
        <p:txBody>
          <a:bodyPr>
            <a:normAutofit/>
          </a:bodyPr>
          <a:lstStyle/>
          <a:p>
            <a:r>
              <a:rPr lang="en-US" b="1" dirty="0">
                <a:latin typeface="Calibri" panose="020F0502020204030204" pitchFamily="34" charset="0"/>
                <a:cs typeface="Calibri" panose="020F0502020204030204" pitchFamily="34" charset="0"/>
              </a:rPr>
              <a:t>The strategic approach to improving it</a:t>
            </a:r>
            <a:endParaRPr lang="en-US" dirty="0"/>
          </a:p>
        </p:txBody>
      </p:sp>
      <p:sp>
        <p:nvSpPr>
          <p:cNvPr id="27" name="Rectangle 26">
            <a:extLst>
              <a:ext uri="{FF2B5EF4-FFF2-40B4-BE49-F238E27FC236}">
                <a16:creationId xmlns:a16="http://schemas.microsoft.com/office/drawing/2014/main" id="{04357C93-F0CB-4A1C-8F77-4E906378981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88623" y="372533"/>
            <a:ext cx="6116779" cy="6068728"/>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5" name="Picture 4" descr="Domino effect white cut-outs and one blue cutout">
            <a:extLst>
              <a:ext uri="{FF2B5EF4-FFF2-40B4-BE49-F238E27FC236}">
                <a16:creationId xmlns:a16="http://schemas.microsoft.com/office/drawing/2014/main" id="{EAAE6AB8-801B-A854-D132-A35B3E4476AD}"/>
              </a:ext>
            </a:extLst>
          </p:cNvPr>
          <p:cNvPicPr>
            <a:picLocks noChangeAspect="1"/>
          </p:cNvPicPr>
          <p:nvPr/>
        </p:nvPicPr>
        <p:blipFill rotWithShape="1">
          <a:blip r:embed="rId2"/>
          <a:srcRect l="16768" r="16768"/>
          <a:stretch/>
        </p:blipFill>
        <p:spPr>
          <a:xfrm>
            <a:off x="942597" y="612553"/>
            <a:ext cx="5608830" cy="5632894"/>
          </a:xfrm>
          <a:prstGeom prst="rect">
            <a:avLst/>
          </a:prstGeom>
        </p:spPr>
      </p:pic>
      <p:pic>
        <p:nvPicPr>
          <p:cNvPr id="4" name="Picture 3" descr="A picture containing text, clipart&#10;&#10;Description automatically generated">
            <a:extLst>
              <a:ext uri="{FF2B5EF4-FFF2-40B4-BE49-F238E27FC236}">
                <a16:creationId xmlns:a16="http://schemas.microsoft.com/office/drawing/2014/main" id="{D74868AB-634F-2D61-B797-2884007647F0}"/>
              </a:ext>
            </a:extLst>
          </p:cNvPr>
          <p:cNvPicPr>
            <a:picLocks noChangeAspect="1"/>
          </p:cNvPicPr>
          <p:nvPr/>
        </p:nvPicPr>
        <p:blipFill>
          <a:blip r:embed="rId3"/>
          <a:stretch>
            <a:fillRect/>
          </a:stretch>
        </p:blipFill>
        <p:spPr>
          <a:xfrm>
            <a:off x="9637078" y="11726"/>
            <a:ext cx="2528417" cy="1286988"/>
          </a:xfrm>
          <a:prstGeom prst="rect">
            <a:avLst/>
          </a:prstGeom>
        </p:spPr>
      </p:pic>
    </p:spTree>
    <p:extLst>
      <p:ext uri="{BB962C8B-B14F-4D97-AF65-F5344CB8AC3E}">
        <p14:creationId xmlns:p14="http://schemas.microsoft.com/office/powerpoint/2010/main" val="3382999740"/>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678976" y="809898"/>
            <a:ext cx="11448080" cy="1554480"/>
          </a:xfrm>
        </p:spPr>
        <p:txBody>
          <a:bodyPr anchor="ctr">
            <a:normAutofit/>
          </a:bodyPr>
          <a:lstStyle/>
          <a:p>
            <a:r>
              <a:rPr lang="en-US" sz="4800" b="1" dirty="0">
                <a:latin typeface="+mn-lt"/>
              </a:rPr>
              <a:t>Strategic Approach – </a:t>
            </a:r>
            <a:r>
              <a:rPr lang="en-US" b="1" dirty="0">
                <a:latin typeface="+mn-lt"/>
              </a:rPr>
              <a:t>MANAGING CONTROLS</a:t>
            </a:r>
            <a:endParaRPr lang="en-US" sz="4800" b="1" dirty="0">
              <a:latin typeface="+mn-lt"/>
            </a:endParaRP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838200" y="2704014"/>
            <a:ext cx="10709366" cy="4001586"/>
          </a:xfrm>
        </p:spPr>
        <p:txBody>
          <a:bodyPr anchor="t" anchorCtr="0">
            <a:normAutofit/>
          </a:bodyPr>
          <a:lstStyle/>
          <a:p>
            <a:r>
              <a:rPr lang="en-US" sz="3600" dirty="0"/>
              <a:t>Incidents involve breaches in risk controls/safeguards </a:t>
            </a:r>
          </a:p>
          <a:p>
            <a:r>
              <a:rPr lang="en-US" sz="3600" u="sng" dirty="0"/>
              <a:t>Errors will still occur </a:t>
            </a:r>
            <a:r>
              <a:rPr lang="en-US" sz="3600" dirty="0"/>
              <a:t>when opportunities to err are systematically </a:t>
            </a:r>
            <a:r>
              <a:rPr lang="en-US" sz="3600" b="1" dirty="0"/>
              <a:t>IDENTIFIED</a:t>
            </a:r>
            <a:r>
              <a:rPr lang="en-US" sz="3600" dirty="0"/>
              <a:t> and </a:t>
            </a:r>
            <a:r>
              <a:rPr lang="en-US" sz="3600" b="1" dirty="0"/>
              <a:t>ELIMINATED</a:t>
            </a:r>
            <a:endParaRPr lang="en-US" sz="3600" dirty="0"/>
          </a:p>
          <a:p>
            <a:r>
              <a:rPr lang="en-US" sz="3600" dirty="0"/>
              <a:t>Management must take an aggressive approach to ensure risk controls/safeguards function as intended </a:t>
            </a:r>
            <a:endParaRPr lang="en-US" sz="4800" dirty="0"/>
          </a:p>
        </p:txBody>
      </p:sp>
      <p:cxnSp>
        <p:nvCxnSpPr>
          <p:cNvPr id="35" name="Straight Connector 3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1743943015"/>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678976" y="809898"/>
            <a:ext cx="11448080" cy="1554480"/>
          </a:xfrm>
        </p:spPr>
        <p:txBody>
          <a:bodyPr anchor="ctr">
            <a:normAutofit/>
          </a:bodyPr>
          <a:lstStyle/>
          <a:p>
            <a:r>
              <a:rPr lang="en-US" sz="4800" b="1" dirty="0">
                <a:latin typeface="+mn-lt"/>
              </a:rPr>
              <a:t>Strategic Approach – </a:t>
            </a:r>
            <a:r>
              <a:rPr lang="en-US" b="1" dirty="0">
                <a:latin typeface="+mn-lt"/>
              </a:rPr>
              <a:t>MANAGING CONTROLS</a:t>
            </a:r>
            <a:endParaRPr lang="en-US" sz="4800" b="1" dirty="0">
              <a:latin typeface="+mn-lt"/>
            </a:endParaRP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838200" y="2704014"/>
            <a:ext cx="10709366" cy="4001586"/>
          </a:xfrm>
        </p:spPr>
        <p:txBody>
          <a:bodyPr anchor="t" anchorCtr="0">
            <a:normAutofit/>
          </a:bodyPr>
          <a:lstStyle/>
          <a:p>
            <a:r>
              <a:rPr lang="en-US" sz="3600" dirty="0"/>
              <a:t>The </a:t>
            </a:r>
            <a:r>
              <a:rPr lang="en-US" sz="3600" b="1" dirty="0"/>
              <a:t>TOP PRIORITY </a:t>
            </a:r>
            <a:r>
              <a:rPr lang="en-US" sz="3600" dirty="0"/>
              <a:t>to ensure safety from human error is to </a:t>
            </a:r>
          </a:p>
          <a:p>
            <a:pPr marL="1200150" lvl="1" indent="-742950">
              <a:buFont typeface="+mj-lt"/>
              <a:buAutoNum type="arabicPeriod"/>
            </a:pPr>
            <a:r>
              <a:rPr lang="en-US" sz="3200" b="1" dirty="0"/>
              <a:t>IDENTIFY</a:t>
            </a:r>
            <a:r>
              <a:rPr lang="en-US" sz="3200" dirty="0"/>
              <a:t>, </a:t>
            </a:r>
          </a:p>
          <a:p>
            <a:pPr marL="1200150" lvl="1" indent="-742950">
              <a:buFont typeface="+mj-lt"/>
              <a:buAutoNum type="arabicPeriod"/>
            </a:pPr>
            <a:r>
              <a:rPr lang="en-US" sz="3200" b="1" dirty="0"/>
              <a:t>ANALYZE</a:t>
            </a:r>
            <a:r>
              <a:rPr lang="en-US" sz="3200" dirty="0"/>
              <a:t>, </a:t>
            </a:r>
          </a:p>
          <a:p>
            <a:pPr marL="1200150" lvl="1" indent="-742950">
              <a:buFont typeface="+mj-lt"/>
              <a:buAutoNum type="arabicPeriod"/>
            </a:pPr>
            <a:r>
              <a:rPr lang="en-US" sz="3200" b="1" dirty="0"/>
              <a:t>ASSESS RISK</a:t>
            </a:r>
            <a:r>
              <a:rPr lang="en-US" sz="3200" dirty="0"/>
              <a:t>, and </a:t>
            </a:r>
          </a:p>
          <a:p>
            <a:pPr marL="1200150" lvl="1" indent="-742950">
              <a:buFont typeface="+mj-lt"/>
              <a:buAutoNum type="arabicPeriod"/>
            </a:pPr>
            <a:r>
              <a:rPr lang="en-US" sz="3200" b="1" dirty="0"/>
              <a:t>ELIMINATE</a:t>
            </a:r>
            <a:r>
              <a:rPr lang="en-US" sz="3200" dirty="0"/>
              <a:t> </a:t>
            </a:r>
          </a:p>
          <a:p>
            <a:pPr marL="457200" lvl="1" indent="0">
              <a:buNone/>
            </a:pPr>
            <a:r>
              <a:rPr lang="en-US" sz="3200" dirty="0"/>
              <a:t>Risks/hazards in the workplace</a:t>
            </a:r>
          </a:p>
        </p:txBody>
      </p:sp>
      <p:cxnSp>
        <p:nvCxnSpPr>
          <p:cNvPr id="35" name="Straight Connector 3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3985309346"/>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678976" y="809898"/>
            <a:ext cx="11448080" cy="1554480"/>
          </a:xfrm>
        </p:spPr>
        <p:txBody>
          <a:bodyPr anchor="ctr">
            <a:normAutofit/>
          </a:bodyPr>
          <a:lstStyle/>
          <a:p>
            <a:r>
              <a:rPr lang="en-US" sz="4800" b="1" dirty="0">
                <a:latin typeface="+mn-lt"/>
              </a:rPr>
              <a:t>Strategic Approach – </a:t>
            </a:r>
            <a:r>
              <a:rPr lang="en-US" b="1" dirty="0">
                <a:latin typeface="+mn-lt"/>
              </a:rPr>
              <a:t>MANAGING CONTROLS</a:t>
            </a:r>
            <a:endParaRPr lang="en-US" sz="4800" b="1" dirty="0">
              <a:latin typeface="+mn-lt"/>
            </a:endParaRP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838200" y="2619934"/>
            <a:ext cx="10709366" cy="4001586"/>
          </a:xfrm>
        </p:spPr>
        <p:txBody>
          <a:bodyPr anchor="t" anchorCtr="0">
            <a:normAutofit fontScale="92500" lnSpcReduction="20000"/>
          </a:bodyPr>
          <a:lstStyle/>
          <a:p>
            <a:r>
              <a:rPr lang="en-US" sz="3600" dirty="0"/>
              <a:t>Hazards are most often closely related to failures with risk controls/safeguards</a:t>
            </a:r>
          </a:p>
          <a:p>
            <a:pPr lvl="1"/>
            <a:r>
              <a:rPr lang="en-US" sz="3200" dirty="0"/>
              <a:t>These failures </a:t>
            </a:r>
            <a:r>
              <a:rPr lang="en-US" sz="3200" b="1" u="sng" dirty="0"/>
              <a:t>MUST</a:t>
            </a:r>
            <a:r>
              <a:rPr lang="en-US" sz="3200" dirty="0"/>
              <a:t> be found and corrected BEFORE a consequence</a:t>
            </a:r>
          </a:p>
          <a:p>
            <a:r>
              <a:rPr lang="en-US" sz="3600" dirty="0"/>
              <a:t>The most important aspect of this strategy is an </a:t>
            </a:r>
            <a:r>
              <a:rPr lang="en-US" sz="3600" b="1" dirty="0"/>
              <a:t>ASSERTIVE &amp; ONGOING verification &amp; validation </a:t>
            </a:r>
            <a:r>
              <a:rPr lang="en-US" sz="3600" dirty="0"/>
              <a:t>of risk controls/safeguards </a:t>
            </a:r>
          </a:p>
          <a:p>
            <a:pPr lvl="1"/>
            <a:r>
              <a:rPr lang="en-US" sz="3200" dirty="0"/>
              <a:t>Ongoing self-assessments are employed to scrutinize controls, and the vulnerabilities are mended using the corrective action program (CAP) </a:t>
            </a:r>
          </a:p>
        </p:txBody>
      </p:sp>
      <p:cxnSp>
        <p:nvCxnSpPr>
          <p:cNvPr id="35" name="Straight Connector 3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1335434658"/>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42" name="Group 41">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43" name="Rectangle 42">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44" name="Straight Connector 43">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46" name="Rectangle 45">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54" name="Rectangle 47">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1153618" y="1239927"/>
            <a:ext cx="4008586" cy="4680583"/>
          </a:xfrm>
        </p:spPr>
        <p:txBody>
          <a:bodyPr anchor="ctr">
            <a:normAutofit/>
          </a:bodyPr>
          <a:lstStyle/>
          <a:p>
            <a:r>
              <a:rPr lang="en-US" sz="5200" b="1" dirty="0">
                <a:latin typeface="+mn-lt"/>
              </a:rPr>
              <a:t>Strategic Approach – MANAGING CONTROLS</a:t>
            </a:r>
          </a:p>
        </p:txBody>
      </p: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
        <p:nvSpPr>
          <p:cNvPr id="7" name="Up Arrow 6">
            <a:extLst>
              <a:ext uri="{FF2B5EF4-FFF2-40B4-BE49-F238E27FC236}">
                <a16:creationId xmlns:a16="http://schemas.microsoft.com/office/drawing/2014/main" id="{AFA4F6FE-7EED-B744-9F20-8604194FD307}"/>
              </a:ext>
            </a:extLst>
          </p:cNvPr>
          <p:cNvSpPr/>
          <p:nvPr/>
        </p:nvSpPr>
        <p:spPr>
          <a:xfrm>
            <a:off x="5089071" y="997887"/>
            <a:ext cx="543341" cy="5264832"/>
          </a:xfrm>
          <a:prstGeom prst="upArrow">
            <a:avLst/>
          </a:prstGeom>
          <a:gradFill>
            <a:gsLst>
              <a:gs pos="66000">
                <a:srgbClr val="FF8000"/>
              </a:gs>
              <a:gs pos="34000">
                <a:srgbClr val="FFFF00"/>
              </a:gs>
              <a:gs pos="10000">
                <a:srgbClr val="00B050"/>
              </a:gs>
              <a:gs pos="94000">
                <a:srgbClr val="FF0000"/>
              </a:gs>
            </a:gsLst>
            <a:lin ang="3600000" scaled="0"/>
          </a:gradFill>
          <a:ln w="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aphicFrame>
        <p:nvGraphicFramePr>
          <p:cNvPr id="8" name="Table 4">
            <a:extLst>
              <a:ext uri="{FF2B5EF4-FFF2-40B4-BE49-F238E27FC236}">
                <a16:creationId xmlns:a16="http://schemas.microsoft.com/office/drawing/2014/main" id="{CE1C62EE-25C2-55A5-DCF2-03260199977E}"/>
              </a:ext>
            </a:extLst>
          </p:cNvPr>
          <p:cNvGraphicFramePr>
            <a:graphicFrameLocks noGrp="1"/>
          </p:cNvGraphicFramePr>
          <p:nvPr>
            <p:extLst>
              <p:ext uri="{D42A27DB-BD31-4B8C-83A1-F6EECF244321}">
                <p14:modId xmlns:p14="http://schemas.microsoft.com/office/powerpoint/2010/main" val="2164417463"/>
              </p:ext>
            </p:extLst>
          </p:nvPr>
        </p:nvGraphicFramePr>
        <p:xfrm>
          <a:off x="5048775" y="182880"/>
          <a:ext cx="6273477" cy="6492240"/>
        </p:xfrm>
        <a:graphic>
          <a:graphicData uri="http://schemas.openxmlformats.org/drawingml/2006/table">
            <a:tbl>
              <a:tblPr firstRow="1" bandRow="1">
                <a:tableStyleId>{5940675A-B579-460E-94D1-54222C63F5DA}</a:tableStyleId>
              </a:tblPr>
              <a:tblGrid>
                <a:gridCol w="527910">
                  <a:extLst>
                    <a:ext uri="{9D8B030D-6E8A-4147-A177-3AD203B41FA5}">
                      <a16:colId xmlns:a16="http://schemas.microsoft.com/office/drawing/2014/main" val="2067092400"/>
                    </a:ext>
                  </a:extLst>
                </a:gridCol>
                <a:gridCol w="4702922">
                  <a:extLst>
                    <a:ext uri="{9D8B030D-6E8A-4147-A177-3AD203B41FA5}">
                      <a16:colId xmlns:a16="http://schemas.microsoft.com/office/drawing/2014/main" val="435284978"/>
                    </a:ext>
                  </a:extLst>
                </a:gridCol>
                <a:gridCol w="1042645">
                  <a:extLst>
                    <a:ext uri="{9D8B030D-6E8A-4147-A177-3AD203B41FA5}">
                      <a16:colId xmlns:a16="http://schemas.microsoft.com/office/drawing/2014/main" val="3125888992"/>
                    </a:ext>
                  </a:extLst>
                </a:gridCol>
              </a:tblGrid>
              <a:tr h="417010">
                <a:tc gridSpan="3">
                  <a:txBody>
                    <a:bodyPr/>
                    <a:lstStyle/>
                    <a:p>
                      <a:pPr algn="ctr"/>
                      <a:r>
                        <a:rPr lang="en-US" sz="2400" b="1" dirty="0">
                          <a:solidFill>
                            <a:schemeClr val="tx1"/>
                          </a:solidFill>
                        </a:rPr>
                        <a:t>Hierarchy of Hazard Control Measures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noFill/>
                  </a:tcPr>
                </a:tc>
                <a:tc hMerge="1">
                  <a:txBody>
                    <a:bodyPr/>
                    <a:lstStyle/>
                    <a:p>
                      <a:endParaRPr lang="en-US" dirty="0"/>
                    </a:p>
                  </a:txBody>
                  <a:tcPr/>
                </a:tc>
                <a:tc hMerge="1">
                  <a:txBody>
                    <a:bodyPr/>
                    <a:lstStyle/>
                    <a:p>
                      <a:endParaRPr lang="en-US" dirty="0"/>
                    </a:p>
                  </a:txBody>
                  <a:tcPr/>
                </a:tc>
                <a:extLst>
                  <a:ext uri="{0D108BD9-81ED-4DB2-BD59-A6C34878D82A}">
                    <a16:rowId xmlns:a16="http://schemas.microsoft.com/office/drawing/2014/main" val="3557047534"/>
                  </a:ext>
                </a:extLst>
              </a:tr>
              <a:tr h="364934">
                <a:tc rowSpan="14">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r>
                        <a:rPr lang="en-US" sz="2000" b="1" dirty="0"/>
                        <a:t>HAZARD CONTROLS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503899712"/>
                  </a:ext>
                </a:extLst>
              </a:tr>
              <a:tr h="367809">
                <a:tc vMerge="1">
                  <a:txBody>
                    <a:bodyPr/>
                    <a:lstStyle/>
                    <a:p>
                      <a:endParaRPr lang="en-US" dirty="0"/>
                    </a:p>
                  </a:txBody>
                  <a:tcPr/>
                </a:tc>
                <a:tc>
                  <a:txBody>
                    <a:bodyPr/>
                    <a:lstStyle/>
                    <a:p>
                      <a:pPr algn="ctr"/>
                      <a:r>
                        <a:rPr lang="en-US" sz="2000" b="1" dirty="0">
                          <a:solidFill>
                            <a:schemeClr val="bg1"/>
                          </a:solidFill>
                        </a:rPr>
                        <a:t>ELIMINATION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7030A0"/>
                    </a:solidFill>
                  </a:tcPr>
                </a:tc>
                <a:tc>
                  <a:txBody>
                    <a:bodyPr/>
                    <a:lstStyle/>
                    <a:p>
                      <a:pPr algn="ctr"/>
                      <a:r>
                        <a:rPr lang="en-US" sz="1200" b="1" dirty="0"/>
                        <a:t>REMOVE HAZARDS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439304043"/>
                  </a:ext>
                </a:extLst>
              </a:tr>
              <a:tr h="296002">
                <a:tc vMerge="1">
                  <a:txBody>
                    <a:bodyPr/>
                    <a:lstStyle/>
                    <a:p>
                      <a:endParaRPr lang="en-US" dirty="0"/>
                    </a:p>
                  </a:txBody>
                  <a:tcPr/>
                </a:tc>
                <a:tc>
                  <a:txBody>
                    <a:bodyPr/>
                    <a:lstStyle/>
                    <a:p>
                      <a:pPr algn="ctr"/>
                      <a:r>
                        <a:rPr lang="en-US" sz="1400" b="1" dirty="0"/>
                        <a:t>Eliminate the hazard during design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97775540"/>
                  </a:ext>
                </a:extLst>
              </a:tr>
              <a:tr h="355387">
                <a:tc vMerge="1">
                  <a:txBody>
                    <a:bodyPr/>
                    <a:lstStyle/>
                    <a:p>
                      <a:endParaRPr lang="en-US" dirty="0"/>
                    </a:p>
                  </a:txBody>
                  <a:tcPr/>
                </a:tc>
                <a:tc>
                  <a:txBody>
                    <a:bodyPr/>
                    <a:lstStyle/>
                    <a:p>
                      <a:pPr algn="ctr"/>
                      <a:r>
                        <a:rPr lang="en-US" sz="2000" b="1" dirty="0">
                          <a:solidFill>
                            <a:schemeClr val="bg1"/>
                          </a:solidFill>
                        </a:rPr>
                        <a:t>SUBSTITUTION</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F0"/>
                    </a:solidFill>
                  </a:tcPr>
                </a:tc>
                <a:tc>
                  <a:txBody>
                    <a:bodyPr/>
                    <a:lstStyle/>
                    <a:p>
                      <a:pPr algn="ctr"/>
                      <a:r>
                        <a:rPr lang="en-US" sz="1200" b="1" dirty="0"/>
                        <a:t>REPLACE HAZARDS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86646249"/>
                  </a:ext>
                </a:extLst>
              </a:tr>
              <a:tr h="296002">
                <a:tc vMerge="1">
                  <a:txBody>
                    <a:bodyPr/>
                    <a:lstStyle/>
                    <a:p>
                      <a:endParaRPr lang="en-US" dirty="0"/>
                    </a:p>
                  </a:txBody>
                  <a:tcPr/>
                </a:tc>
                <a:tc>
                  <a:txBody>
                    <a:bodyPr/>
                    <a:lstStyle/>
                    <a:p>
                      <a:pPr algn="ctr"/>
                      <a:r>
                        <a:rPr lang="en-US" sz="1400" b="1" dirty="0"/>
                        <a:t>Substitution of less hazardous equipment, system, or energy</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937719335"/>
                  </a:ext>
                </a:extLst>
              </a:tr>
              <a:tr h="319815">
                <a:tc vMerge="1">
                  <a:txBody>
                    <a:bodyPr/>
                    <a:lstStyle/>
                    <a:p>
                      <a:endParaRPr lang="en-US" dirty="0"/>
                    </a:p>
                  </a:txBody>
                  <a:tcPr/>
                </a:tc>
                <a:tc>
                  <a:txBody>
                    <a:bodyPr/>
                    <a:lstStyle/>
                    <a:p>
                      <a:pPr algn="ctr"/>
                      <a:r>
                        <a:rPr lang="en-US" sz="2000" b="1" dirty="0">
                          <a:solidFill>
                            <a:schemeClr val="bg1"/>
                          </a:solidFill>
                        </a:rPr>
                        <a:t>ENGINEERING CONTROLS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00B050"/>
                    </a:solidFill>
                  </a:tcPr>
                </a:tc>
                <a:tc>
                  <a:txBody>
                    <a:bodyPr/>
                    <a:lstStyle/>
                    <a:p>
                      <a:pPr algn="ctr"/>
                      <a:r>
                        <a:rPr lang="en-US" sz="1200" b="1" dirty="0"/>
                        <a:t>ISOLATE HAZARDS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62888089"/>
                  </a:ext>
                </a:extLst>
              </a:tr>
              <a:tr h="296002">
                <a:tc vMerge="1">
                  <a:txBody>
                    <a:bodyPr/>
                    <a:lstStyle/>
                    <a:p>
                      <a:endParaRPr lang="en-US" dirty="0"/>
                    </a:p>
                  </a:txBody>
                  <a:tcPr/>
                </a:tc>
                <a:tc>
                  <a:txBody>
                    <a:bodyPr/>
                    <a:lstStyle/>
                    <a:p>
                      <a:pPr algn="ctr"/>
                      <a:r>
                        <a:rPr lang="en-US" sz="1400" b="1" dirty="0"/>
                        <a:t>Design options that automatically reduce risks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83708103"/>
                  </a:ext>
                </a:extLst>
              </a:tr>
              <a:tr h="364934">
                <a:tc vMerge="1">
                  <a:txBody>
                    <a:bodyPr/>
                    <a:lstStyle/>
                    <a:p>
                      <a:endParaRPr lang="en-US" dirty="0"/>
                    </a:p>
                  </a:txBody>
                  <a:tcPr/>
                </a:tc>
                <a:tc>
                  <a:txBody>
                    <a:bodyPr/>
                    <a:lstStyle/>
                    <a:p>
                      <a:pPr algn="ctr"/>
                      <a:r>
                        <a:rPr lang="en-US" sz="2000" b="1" dirty="0"/>
                        <a:t>EXPOSURE CONTROLS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836051338"/>
                  </a:ext>
                </a:extLst>
              </a:tr>
              <a:tr h="0">
                <a:tc vMerge="1">
                  <a:txBody>
                    <a:bodyPr/>
                    <a:lstStyle/>
                    <a:p>
                      <a:endParaRPr lang="en-US" dirty="0"/>
                    </a:p>
                  </a:txBody>
                  <a:tcPr/>
                </a:tc>
                <a:tc>
                  <a:txBody>
                    <a:bodyPr/>
                    <a:lstStyle/>
                    <a:p>
                      <a:pPr algn="ctr"/>
                      <a:r>
                        <a:rPr lang="en-US" sz="2000" b="1" dirty="0">
                          <a:solidFill>
                            <a:schemeClr val="bg1"/>
                          </a:solidFill>
                        </a:rPr>
                        <a:t>WARNINGS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C000">
                        <a:alpha val="74510"/>
                      </a:srgbClr>
                    </a:solidFill>
                  </a:tcPr>
                </a:tc>
                <a:tc>
                  <a:txBody>
                    <a:bodyPr/>
                    <a:lstStyle/>
                    <a:p>
                      <a:pPr algn="ctr"/>
                      <a:r>
                        <a:rPr lang="en-US" sz="1200" b="1" dirty="0"/>
                        <a:t>PROMOTE AWARENESS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357527512"/>
                  </a:ext>
                </a:extLst>
              </a:tr>
              <a:tr h="510907">
                <a:tc vMerge="1">
                  <a:txBody>
                    <a:bodyPr/>
                    <a:lstStyle/>
                    <a:p>
                      <a:endParaRPr lang="en-US" dirty="0"/>
                    </a:p>
                  </a:txBody>
                  <a:tcPr/>
                </a:tc>
                <a:tc>
                  <a:txBody>
                    <a:bodyPr/>
                    <a:lstStyle/>
                    <a:p>
                      <a:pPr algn="ctr"/>
                      <a:r>
                        <a:rPr lang="en-US" sz="1400" b="1" dirty="0"/>
                        <a:t>Automatic or manual, permanent or temporary, visible or audible warning systems, signs, barriers, and labels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917914055"/>
                  </a:ext>
                </a:extLst>
              </a:tr>
              <a:tr h="285709">
                <a:tc vMerge="1">
                  <a:txBody>
                    <a:bodyPr/>
                    <a:lstStyle/>
                    <a:p>
                      <a:endParaRPr lang="en-US" dirty="0"/>
                    </a:p>
                  </a:txBody>
                  <a:tcPr/>
                </a:tc>
                <a:tc>
                  <a:txBody>
                    <a:bodyPr/>
                    <a:lstStyle/>
                    <a:p>
                      <a:pPr algn="ctr"/>
                      <a:r>
                        <a:rPr lang="en-US" sz="2000" b="1" dirty="0">
                          <a:solidFill>
                            <a:schemeClr val="bg1"/>
                          </a:solidFill>
                        </a:rPr>
                        <a:t>ADMINISTRATIVE CONTROLS</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9300"/>
                    </a:solidFill>
                  </a:tcPr>
                </a:tc>
                <a:tc>
                  <a:txBody>
                    <a:bodyPr/>
                    <a:lstStyle/>
                    <a:p>
                      <a:pPr algn="ctr"/>
                      <a:r>
                        <a:rPr lang="en-US" sz="1200" b="1" dirty="0"/>
                        <a:t>MANAGE BEHAVIORS</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1133346890"/>
                  </a:ext>
                </a:extLst>
              </a:tr>
              <a:tr h="489268">
                <a:tc vMerge="1">
                  <a:txBody>
                    <a:bodyPr/>
                    <a:lstStyle/>
                    <a:p>
                      <a:endParaRPr lang="en-US" dirty="0"/>
                    </a:p>
                  </a:txBody>
                  <a:tcPr/>
                </a:tc>
                <a:tc>
                  <a:txBody>
                    <a:bodyPr/>
                    <a:lstStyle/>
                    <a:p>
                      <a:pPr algn="ctr"/>
                      <a:r>
                        <a:rPr lang="en-US" sz="1400" b="1" dirty="0"/>
                        <a:t>Planning Processes, training, work permits, safe work practices, maintenance systems, communications, and work management</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pPr algn="ctr"/>
                      <a:endParaRPr lang="en-US" sz="1200" b="1"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446900639"/>
                  </a:ext>
                </a:extLst>
              </a:tr>
              <a:tr h="253641">
                <a:tc vMerge="1">
                  <a:txBody>
                    <a:bodyPr/>
                    <a:lstStyle/>
                    <a:p>
                      <a:endParaRPr lang="en-US" dirty="0"/>
                    </a:p>
                  </a:txBody>
                  <a:tcPr/>
                </a:tc>
                <a:tc>
                  <a:txBody>
                    <a:bodyPr/>
                    <a:lstStyle/>
                    <a:p>
                      <a:pPr algn="ctr"/>
                      <a:r>
                        <a:rPr lang="en-US" sz="2000" b="1" dirty="0">
                          <a:solidFill>
                            <a:schemeClr val="bg1"/>
                          </a:solidFill>
                        </a:rPr>
                        <a:t>Personal Protective Equipment</a:t>
                      </a:r>
                    </a:p>
                  </a:txBody>
                  <a:tcPr anchor="ct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solidFill>
                      <a:srgbClr val="FF0000"/>
                    </a:solidFill>
                  </a:tcPr>
                </a:tc>
                <a:tc>
                  <a:txBody>
                    <a:bodyPr/>
                    <a:lstStyle/>
                    <a:p>
                      <a:pPr algn="ctr"/>
                      <a:r>
                        <a:rPr lang="en-US" sz="1200" b="1" dirty="0"/>
                        <a:t>WEAR PROTECTION</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2209619"/>
                  </a:ext>
                </a:extLst>
              </a:tr>
              <a:tr h="296002">
                <a:tc vMerge="1">
                  <a:txBody>
                    <a:bodyPr/>
                    <a:lstStyle/>
                    <a:p>
                      <a:endParaRPr lang="en-US" dirty="0"/>
                    </a:p>
                  </a:txBody>
                  <a:tcPr/>
                </a:tc>
                <a:tc>
                  <a:txBody>
                    <a:bodyPr/>
                    <a:lstStyle/>
                    <a:p>
                      <a:pPr algn="ctr"/>
                      <a:r>
                        <a:rPr lang="en-US" sz="1600" b="1" dirty="0"/>
                        <a:t>Available, effective, easy to use</a:t>
                      </a:r>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tc>
                  <a:txBody>
                    <a:bodyPr/>
                    <a:lstStyle/>
                    <a:p>
                      <a:endParaRPr lang="en-US" sz="1200" dirty="0"/>
                    </a:p>
                  </a:txBody>
                  <a:tcPr>
                    <a:lnL w="12700" cap="flat" cmpd="sng" algn="ctr">
                      <a:noFill/>
                      <a:prstDash val="solid"/>
                      <a:round/>
                      <a:headEnd type="none" w="med" len="med"/>
                      <a:tailEnd type="none" w="med" len="med"/>
                    </a:lnL>
                    <a:lnR w="12700" cap="flat" cmpd="sng" algn="ctr">
                      <a:noFill/>
                      <a:prstDash val="solid"/>
                      <a:round/>
                      <a:headEnd type="none" w="med" len="med"/>
                      <a:tailEnd type="none" w="med" len="med"/>
                    </a:lnR>
                    <a:lnT w="12700" cap="flat" cmpd="sng" algn="ctr">
                      <a:noFill/>
                      <a:prstDash val="solid"/>
                      <a:round/>
                      <a:headEnd type="none" w="med" len="med"/>
                      <a:tailEnd type="none" w="med" len="med"/>
                    </a:lnT>
                    <a:lnB w="12700" cap="flat" cmpd="sng" algn="ctr">
                      <a:noFill/>
                      <a:prstDash val="solid"/>
                      <a:round/>
                      <a:headEnd type="none" w="med" len="med"/>
                      <a:tailEnd type="none" w="med" len="med"/>
                    </a:lnB>
                    <a:lnTlToBr w="12700" cmpd="sng">
                      <a:noFill/>
                      <a:prstDash val="solid"/>
                    </a:lnTlToBr>
                    <a:lnBlToTr w="12700" cmpd="sng">
                      <a:noFill/>
                      <a:prstDash val="solid"/>
                    </a:lnBlToTr>
                  </a:tcPr>
                </a:tc>
                <a:extLst>
                  <a:ext uri="{0D108BD9-81ED-4DB2-BD59-A6C34878D82A}">
                    <a16:rowId xmlns:a16="http://schemas.microsoft.com/office/drawing/2014/main" val="3033203379"/>
                  </a:ext>
                </a:extLst>
              </a:tr>
            </a:tbl>
          </a:graphicData>
        </a:graphic>
      </p:graphicFrame>
      <p:sp>
        <p:nvSpPr>
          <p:cNvPr id="9" name="TextBox 8">
            <a:extLst>
              <a:ext uri="{FF2B5EF4-FFF2-40B4-BE49-F238E27FC236}">
                <a16:creationId xmlns:a16="http://schemas.microsoft.com/office/drawing/2014/main" id="{4EBC50AB-8023-3CC8-0382-8EFB5B22FAF9}"/>
              </a:ext>
            </a:extLst>
          </p:cNvPr>
          <p:cNvSpPr txBox="1"/>
          <p:nvPr/>
        </p:nvSpPr>
        <p:spPr>
          <a:xfrm>
            <a:off x="5065156" y="1154574"/>
            <a:ext cx="615553" cy="4548851"/>
          </a:xfrm>
          <a:prstGeom prst="rect">
            <a:avLst/>
          </a:prstGeom>
          <a:noFill/>
        </p:spPr>
        <p:txBody>
          <a:bodyPr vert="vert270" wrap="square" rtlCol="0">
            <a:spAutoFit/>
          </a:bodyPr>
          <a:lstStyle/>
          <a:p>
            <a:pPr algn="ctr"/>
            <a:r>
              <a:rPr lang="en-US" sz="2800" b="1" dirty="0"/>
              <a:t>EFFECTIVENESS</a:t>
            </a:r>
          </a:p>
        </p:txBody>
      </p:sp>
    </p:spTree>
    <p:extLst>
      <p:ext uri="{BB962C8B-B14F-4D97-AF65-F5344CB8AC3E}">
        <p14:creationId xmlns:p14="http://schemas.microsoft.com/office/powerpoint/2010/main" val="3753423314"/>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667216" y="505098"/>
            <a:ext cx="11448080" cy="882268"/>
          </a:xfrm>
        </p:spPr>
        <p:txBody>
          <a:bodyPr anchor="ctr">
            <a:normAutofit/>
          </a:bodyPr>
          <a:lstStyle/>
          <a:p>
            <a:r>
              <a:rPr lang="en-US" sz="4800" b="1">
                <a:latin typeface="+mn-lt"/>
              </a:rPr>
              <a:t>Strategic Approach – </a:t>
            </a:r>
            <a:r>
              <a:rPr lang="en-US" b="1">
                <a:latin typeface="+mn-lt"/>
              </a:rPr>
              <a:t>MANAGING CONTROLS</a:t>
            </a:r>
            <a:endParaRPr lang="en-US" sz="4800" b="1" dirty="0">
              <a:latin typeface="+mn-lt"/>
            </a:endParaRP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336330" y="1261240"/>
            <a:ext cx="11319641" cy="5454869"/>
          </a:xfrm>
        </p:spPr>
        <p:txBody>
          <a:bodyPr anchor="t" anchorCtr="0">
            <a:normAutofit lnSpcReduction="10000"/>
          </a:bodyPr>
          <a:lstStyle/>
          <a:p>
            <a:pPr marL="0" indent="0">
              <a:buNone/>
            </a:pPr>
            <a:r>
              <a:rPr lang="en-US" sz="3200" b="1" dirty="0"/>
              <a:t>Cultural Norms </a:t>
            </a:r>
          </a:p>
          <a:p>
            <a:r>
              <a:rPr lang="en-US" sz="2400" dirty="0"/>
              <a:t>These are the </a:t>
            </a:r>
            <a:r>
              <a:rPr lang="en-US" sz="2400" b="1" dirty="0">
                <a:solidFill>
                  <a:srgbClr val="0432FF"/>
                </a:solidFill>
              </a:rPr>
              <a:t>ASSUMPTIONS</a:t>
            </a:r>
            <a:r>
              <a:rPr lang="en-US" sz="2400" dirty="0"/>
              <a:t>, </a:t>
            </a:r>
            <a:r>
              <a:rPr lang="en-US" sz="2400" b="1" dirty="0">
                <a:solidFill>
                  <a:srgbClr val="FF0000"/>
                </a:solidFill>
              </a:rPr>
              <a:t>VALUES</a:t>
            </a:r>
            <a:r>
              <a:rPr lang="en-US" sz="2400" dirty="0"/>
              <a:t>, </a:t>
            </a:r>
            <a:r>
              <a:rPr lang="en-US" sz="2400" b="1" dirty="0">
                <a:solidFill>
                  <a:srgbClr val="00B050"/>
                </a:solidFill>
              </a:rPr>
              <a:t>BELIEFS</a:t>
            </a:r>
            <a:r>
              <a:rPr lang="en-US" sz="2400" dirty="0"/>
              <a:t>, and </a:t>
            </a:r>
            <a:r>
              <a:rPr lang="en-US" sz="2400" b="1" dirty="0">
                <a:solidFill>
                  <a:srgbClr val="FF9300"/>
                </a:solidFill>
              </a:rPr>
              <a:t>ATTITUDES</a:t>
            </a:r>
            <a:r>
              <a:rPr lang="en-US" sz="2400" dirty="0"/>
              <a:t> and the related leadership practices that encourage either </a:t>
            </a:r>
          </a:p>
          <a:p>
            <a:pPr lvl="1"/>
            <a:r>
              <a:rPr lang="en-US" sz="2000" dirty="0"/>
              <a:t>high standards of performance or mediocrity, </a:t>
            </a:r>
          </a:p>
          <a:p>
            <a:pPr lvl="1"/>
            <a:r>
              <a:rPr lang="en-US" sz="2000" dirty="0"/>
              <a:t>open or closed communication, or </a:t>
            </a:r>
          </a:p>
          <a:p>
            <a:pPr lvl="1"/>
            <a:r>
              <a:rPr lang="en-US" sz="2000" dirty="0"/>
              <a:t>high or low standards of performance</a:t>
            </a:r>
          </a:p>
          <a:p>
            <a:r>
              <a:rPr lang="en-US" sz="2400" dirty="0"/>
              <a:t>Personnel in Highly Reliable Organizations (HROs) practice error-</a:t>
            </a:r>
            <a:r>
              <a:rPr lang="en-US" sz="2400" b="1" dirty="0">
                <a:solidFill>
                  <a:srgbClr val="0432FF"/>
                </a:solidFill>
              </a:rPr>
              <a:t>PREVENTION</a:t>
            </a:r>
            <a:r>
              <a:rPr lang="en-US" sz="2400" dirty="0"/>
              <a:t> rigorously, </a:t>
            </a:r>
            <a:r>
              <a:rPr lang="en-US" sz="2400" b="1" dirty="0"/>
              <a:t>regardless of: </a:t>
            </a:r>
          </a:p>
          <a:p>
            <a:pPr marL="914400" lvl="1" indent="-457200">
              <a:buFont typeface="+mj-lt"/>
              <a:buAutoNum type="arabicPeriod"/>
            </a:pPr>
            <a:r>
              <a:rPr lang="en-US" sz="2200" dirty="0"/>
              <a:t>their perception of a task’s risk and simplicity, (compliancy)</a:t>
            </a:r>
          </a:p>
          <a:p>
            <a:pPr marL="914400" lvl="1" indent="-457200">
              <a:buFont typeface="+mj-lt"/>
              <a:buAutoNum type="arabicPeriod"/>
            </a:pPr>
            <a:r>
              <a:rPr lang="en-US" sz="2200" dirty="0"/>
              <a:t>how routine it is, and </a:t>
            </a:r>
          </a:p>
          <a:p>
            <a:pPr marL="914400" lvl="1" indent="-457200">
              <a:buFont typeface="+mj-lt"/>
              <a:buAutoNum type="arabicPeriod"/>
            </a:pPr>
            <a:r>
              <a:rPr lang="en-US" sz="2200" dirty="0"/>
              <a:t>how competent the performer is</a:t>
            </a:r>
          </a:p>
          <a:p>
            <a:r>
              <a:rPr lang="en-US" sz="2400" dirty="0"/>
              <a:t>The INTEGRITY of this safeguard depends on: </a:t>
            </a:r>
          </a:p>
          <a:p>
            <a:pPr marL="914400" lvl="1" indent="-457200">
              <a:buFont typeface="+mj-lt"/>
              <a:buAutoNum type="arabicPeriod"/>
            </a:pPr>
            <a:r>
              <a:rPr lang="en-US" sz="2200" dirty="0"/>
              <a:t>people’s appreciation of the human’s role in safety, </a:t>
            </a:r>
          </a:p>
          <a:p>
            <a:pPr marL="914400" lvl="1" indent="-457200">
              <a:buFont typeface="+mj-lt"/>
              <a:buAutoNum type="arabicPeriod"/>
            </a:pPr>
            <a:r>
              <a:rPr lang="en-US" sz="2200" dirty="0"/>
              <a:t>the respect they have for each other, and </a:t>
            </a:r>
          </a:p>
          <a:p>
            <a:pPr marL="914400" lvl="1" indent="-457200">
              <a:buFont typeface="+mj-lt"/>
              <a:buAutoNum type="arabicPeriod"/>
            </a:pPr>
            <a:r>
              <a:rPr lang="en-US" sz="2200" dirty="0"/>
              <a:t>their pride in the organization and the facility</a:t>
            </a:r>
          </a:p>
        </p:txBody>
      </p: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3433922353"/>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678976" y="809898"/>
            <a:ext cx="11448080" cy="882268"/>
          </a:xfrm>
        </p:spPr>
        <p:txBody>
          <a:bodyPr anchor="ctr">
            <a:normAutofit/>
          </a:bodyPr>
          <a:lstStyle/>
          <a:p>
            <a:r>
              <a:rPr lang="en-US" sz="4800" b="1" dirty="0">
                <a:latin typeface="+mn-lt"/>
              </a:rPr>
              <a:t>Strategic Approach – </a:t>
            </a:r>
            <a:r>
              <a:rPr lang="en-US" b="1" dirty="0">
                <a:latin typeface="+mn-lt"/>
              </a:rPr>
              <a:t>MANAGING CONTROLS</a:t>
            </a:r>
            <a:endParaRPr lang="en-US" sz="4800" b="1" dirty="0">
              <a:latin typeface="+mn-lt"/>
            </a:endParaRP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252248" y="1587062"/>
            <a:ext cx="7609490" cy="5118538"/>
          </a:xfrm>
        </p:spPr>
        <p:txBody>
          <a:bodyPr anchor="t" anchorCtr="0">
            <a:normAutofit lnSpcReduction="10000"/>
          </a:bodyPr>
          <a:lstStyle/>
          <a:p>
            <a:pPr marL="0" indent="0">
              <a:buNone/>
            </a:pPr>
            <a:r>
              <a:rPr lang="en-US" sz="3200" b="1" dirty="0"/>
              <a:t>Oversight </a:t>
            </a:r>
          </a:p>
          <a:p>
            <a:r>
              <a:rPr lang="en-US" dirty="0"/>
              <a:t>Accountability for personnel and facility safety and ethical behavior in all facets of operations, maintenance, and support activities is achieved by a kind of “social contract” entered into willingly by workers and management where a “</a:t>
            </a:r>
            <a:r>
              <a:rPr lang="en-US" b="1" dirty="0">
                <a:solidFill>
                  <a:srgbClr val="0432FF"/>
                </a:solidFill>
              </a:rPr>
              <a:t>JUST CULTURE</a:t>
            </a:r>
            <a:r>
              <a:rPr lang="en-US" dirty="0"/>
              <a:t>” prevails</a:t>
            </a:r>
          </a:p>
          <a:p>
            <a:pPr lvl="1"/>
            <a:r>
              <a:rPr lang="en-US" dirty="0"/>
              <a:t>In a JUST CULTURE, people who make </a:t>
            </a:r>
            <a:r>
              <a:rPr lang="en-US" b="1" dirty="0"/>
              <a:t>honest </a:t>
            </a:r>
            <a:r>
              <a:rPr lang="en-US" b="1" dirty="0">
                <a:highlight>
                  <a:srgbClr val="FFFF00"/>
                </a:highlight>
              </a:rPr>
              <a:t>ERRORS</a:t>
            </a:r>
            <a:r>
              <a:rPr lang="en-US" b="1" dirty="0"/>
              <a:t> </a:t>
            </a:r>
            <a:r>
              <a:rPr lang="en-US" dirty="0"/>
              <a:t>and</a:t>
            </a:r>
            <a:r>
              <a:rPr lang="en-US" b="1" dirty="0"/>
              <a:t> </a:t>
            </a:r>
            <a:r>
              <a:rPr lang="en-US" b="1" dirty="0">
                <a:highlight>
                  <a:srgbClr val="00FF00"/>
                </a:highlight>
              </a:rPr>
              <a:t>MISTAKES</a:t>
            </a:r>
            <a:r>
              <a:rPr lang="en-US" b="1" dirty="0"/>
              <a:t> </a:t>
            </a:r>
            <a:r>
              <a:rPr lang="en-US" dirty="0"/>
              <a:t>are </a:t>
            </a:r>
            <a:r>
              <a:rPr lang="en-US" b="1" u="sng" dirty="0"/>
              <a:t>NOT BLAMED</a:t>
            </a:r>
            <a:r>
              <a:rPr lang="en-US" dirty="0"/>
              <a:t>; while those who </a:t>
            </a:r>
            <a:r>
              <a:rPr lang="en-US" b="1" dirty="0">
                <a:solidFill>
                  <a:srgbClr val="FF0000"/>
                </a:solidFill>
              </a:rPr>
              <a:t>WILLFULLY VIOLATE</a:t>
            </a:r>
            <a:r>
              <a:rPr lang="en-US" dirty="0"/>
              <a:t> standards and expectations are held accountable</a:t>
            </a:r>
          </a:p>
          <a:p>
            <a:pPr lvl="1"/>
            <a:r>
              <a:rPr lang="en-US" dirty="0"/>
              <a:t>Workers willingly accept responsibility for the consequences of their actions, including the rewards or consequences</a:t>
            </a:r>
          </a:p>
        </p:txBody>
      </p: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pic>
        <p:nvPicPr>
          <p:cNvPr id="6" name="Picture 5" descr="Diagram&#10;&#10;Description automatically generated">
            <a:extLst>
              <a:ext uri="{FF2B5EF4-FFF2-40B4-BE49-F238E27FC236}">
                <a16:creationId xmlns:a16="http://schemas.microsoft.com/office/drawing/2014/main" id="{510C092F-4D8B-F0F1-478D-47237A0A8856}"/>
              </a:ext>
            </a:extLst>
          </p:cNvPr>
          <p:cNvPicPr>
            <a:picLocks noChangeAspect="1"/>
          </p:cNvPicPr>
          <p:nvPr/>
        </p:nvPicPr>
        <p:blipFill>
          <a:blip r:embed="rId3"/>
          <a:stretch>
            <a:fillRect/>
          </a:stretch>
        </p:blipFill>
        <p:spPr>
          <a:xfrm>
            <a:off x="7961752" y="3237186"/>
            <a:ext cx="4197775" cy="2311972"/>
          </a:xfrm>
          <a:prstGeom prst="rect">
            <a:avLst/>
          </a:prstGeom>
        </p:spPr>
      </p:pic>
    </p:spTree>
    <p:extLst>
      <p:ext uri="{BB962C8B-B14F-4D97-AF65-F5344CB8AC3E}">
        <p14:creationId xmlns:p14="http://schemas.microsoft.com/office/powerpoint/2010/main" val="416984453"/>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667216" y="612166"/>
            <a:ext cx="11448080" cy="882268"/>
          </a:xfrm>
        </p:spPr>
        <p:txBody>
          <a:bodyPr anchor="ctr">
            <a:normAutofit/>
          </a:bodyPr>
          <a:lstStyle/>
          <a:p>
            <a:r>
              <a:rPr lang="en-US" sz="4800" b="1" dirty="0">
                <a:latin typeface="+mn-lt"/>
              </a:rPr>
              <a:t>Strategic Approach – </a:t>
            </a:r>
            <a:r>
              <a:rPr lang="en-US" b="1" dirty="0">
                <a:latin typeface="+mn-lt"/>
              </a:rPr>
              <a:t>MANAGING CONTROLS</a:t>
            </a:r>
            <a:endParaRPr lang="en-US" sz="4800" b="1" dirty="0">
              <a:latin typeface="+mn-lt"/>
            </a:endParaRP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357352" y="1366345"/>
            <a:ext cx="6352680" cy="5491655"/>
          </a:xfrm>
        </p:spPr>
        <p:txBody>
          <a:bodyPr anchor="t" anchorCtr="0">
            <a:normAutofit fontScale="92500"/>
          </a:bodyPr>
          <a:lstStyle/>
          <a:p>
            <a:pPr marL="0" indent="0">
              <a:buNone/>
            </a:pPr>
            <a:r>
              <a:rPr lang="en-US" sz="3200" b="1" dirty="0"/>
              <a:t>Oversight </a:t>
            </a:r>
          </a:p>
          <a:p>
            <a:r>
              <a:rPr lang="en-US" sz="2400" dirty="0"/>
              <a:t>Employees and Contractors feel </a:t>
            </a:r>
            <a:r>
              <a:rPr lang="en-US" sz="2400" b="1" dirty="0"/>
              <a:t>empowered</a:t>
            </a:r>
            <a:r>
              <a:rPr lang="en-US" sz="2400" dirty="0"/>
              <a:t> to report </a:t>
            </a:r>
            <a:r>
              <a:rPr lang="en-US" sz="2400" b="1" dirty="0">
                <a:highlight>
                  <a:srgbClr val="FFFF00"/>
                </a:highlight>
              </a:rPr>
              <a:t>ERRORS</a:t>
            </a:r>
            <a:r>
              <a:rPr lang="en-US" sz="2400" b="1" dirty="0"/>
              <a:t>, </a:t>
            </a:r>
            <a:r>
              <a:rPr lang="en-US" sz="2400" b="1" dirty="0">
                <a:highlight>
                  <a:srgbClr val="00FF00"/>
                </a:highlight>
              </a:rPr>
              <a:t>MISTAKES</a:t>
            </a:r>
            <a:r>
              <a:rPr lang="en-US" sz="2400" b="1" dirty="0"/>
              <a:t>, </a:t>
            </a:r>
            <a:r>
              <a:rPr lang="en-US" sz="2400" dirty="0"/>
              <a:t>&amp;</a:t>
            </a:r>
            <a:r>
              <a:rPr lang="en-US" sz="2400" b="1" dirty="0"/>
              <a:t> NEAR MISSES</a:t>
            </a:r>
            <a:r>
              <a:rPr lang="en-US" sz="2400" dirty="0"/>
              <a:t> </a:t>
            </a:r>
          </a:p>
          <a:p>
            <a:r>
              <a:rPr lang="en-US" sz="2400" dirty="0"/>
              <a:t>This accountability helps verify safety margins, risk controls/safeguards, SMS integrity, and performance quality </a:t>
            </a:r>
          </a:p>
          <a:p>
            <a:r>
              <a:rPr lang="en-US" sz="2400" dirty="0"/>
              <a:t>PERFORMANCE IMPROVEMENT activities facilitate the </a:t>
            </a:r>
            <a:r>
              <a:rPr lang="en-US" sz="2400" b="1" dirty="0"/>
              <a:t>accountability of line managers </a:t>
            </a:r>
            <a:r>
              <a:rPr lang="en-US" sz="2400" dirty="0"/>
              <a:t>through </a:t>
            </a:r>
            <a:r>
              <a:rPr lang="en-US" sz="2400" b="1" dirty="0"/>
              <a:t>STRUCTURED </a:t>
            </a:r>
            <a:r>
              <a:rPr lang="en-US" sz="2400" dirty="0"/>
              <a:t>&amp;</a:t>
            </a:r>
            <a:r>
              <a:rPr lang="en-US" sz="2400" b="1" dirty="0"/>
              <a:t> ONGOING ASSESSMENTS </a:t>
            </a:r>
            <a:r>
              <a:rPr lang="en-US" sz="2400" dirty="0"/>
              <a:t>of human performance, data trending, field observations, and use of the CAPs</a:t>
            </a:r>
          </a:p>
          <a:p>
            <a:r>
              <a:rPr lang="en-US" sz="2400" dirty="0"/>
              <a:t>Integrity of risk controls/safeguards depends on management’s commitment to high levels of human performance and consistent CAP follow-through to correct problems and identified vulnerabilities</a:t>
            </a:r>
            <a:endParaRPr lang="en-US" sz="3600" dirty="0"/>
          </a:p>
        </p:txBody>
      </p: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pic>
        <p:nvPicPr>
          <p:cNvPr id="6" name="Picture 5" descr="Diagram&#10;&#10;Description automatically generated">
            <a:extLst>
              <a:ext uri="{FF2B5EF4-FFF2-40B4-BE49-F238E27FC236}">
                <a16:creationId xmlns:a16="http://schemas.microsoft.com/office/drawing/2014/main" id="{510C092F-4D8B-F0F1-478D-47237A0A8856}"/>
              </a:ext>
            </a:extLst>
          </p:cNvPr>
          <p:cNvPicPr>
            <a:picLocks noChangeAspect="1"/>
          </p:cNvPicPr>
          <p:nvPr/>
        </p:nvPicPr>
        <p:blipFill>
          <a:blip r:embed="rId3"/>
          <a:stretch>
            <a:fillRect/>
          </a:stretch>
        </p:blipFill>
        <p:spPr>
          <a:xfrm>
            <a:off x="6710032" y="2654587"/>
            <a:ext cx="5417024" cy="2983488"/>
          </a:xfrm>
          <a:prstGeom prst="rect">
            <a:avLst/>
          </a:prstGeom>
        </p:spPr>
      </p:pic>
    </p:spTree>
    <p:extLst>
      <p:ext uri="{BB962C8B-B14F-4D97-AF65-F5344CB8AC3E}">
        <p14:creationId xmlns:p14="http://schemas.microsoft.com/office/powerpoint/2010/main" val="1947030553"/>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18" name="Rectangle 8">
            <a:extLst>
              <a:ext uri="{FF2B5EF4-FFF2-40B4-BE49-F238E27FC236}">
                <a16:creationId xmlns:a16="http://schemas.microsoft.com/office/drawing/2014/main" id="{8B9AA7C6-5E5A-498E-A6DF-A943376E09BC}"/>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19" name="Group 10">
            <a:extLst>
              <a:ext uri="{FF2B5EF4-FFF2-40B4-BE49-F238E27FC236}">
                <a16:creationId xmlns:a16="http://schemas.microsoft.com/office/drawing/2014/main" id="{83EAB11A-76F7-48F4-9B4F-5BFDF4BF9670}"/>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74300" y="2385102"/>
            <a:ext cx="574091" cy="2087796"/>
            <a:chOff x="209668" y="2857422"/>
            <a:chExt cx="463662" cy="2087796"/>
          </a:xfrm>
        </p:grpSpPr>
        <p:sp>
          <p:nvSpPr>
            <p:cNvPr id="20" name="Rectangle 11">
              <a:extLst>
                <a:ext uri="{FF2B5EF4-FFF2-40B4-BE49-F238E27FC236}">
                  <a16:creationId xmlns:a16="http://schemas.microsoft.com/office/drawing/2014/main" id="{74D4C416-D5F4-4F6F-A6F1-87A21CD4FCAF}"/>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flipH="1" flipV="1">
              <a:off x="423947" y="2857422"/>
              <a:ext cx="249383" cy="2087795"/>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cxnSp>
          <p:nvCxnSpPr>
            <p:cNvPr id="13" name="Straight Connector 12">
              <a:extLst>
                <a:ext uri="{FF2B5EF4-FFF2-40B4-BE49-F238E27FC236}">
                  <a16:creationId xmlns:a16="http://schemas.microsoft.com/office/drawing/2014/main" id="{C6AC1C30-21C6-4BF6-93EE-B211D7A85011}"/>
                </a:ext>
                <a:ext uri="{C183D7F6-B498-43B3-948B-1728B52AA6E4}">
                  <adec:decorative xmlns:adec="http://schemas.microsoft.com/office/drawing/2017/decorative" val="1"/>
                </a:ext>
              </a:extLst>
            </p:cNvPr>
            <p:cNvCxnSpPr>
              <a:cxnSpLocks/>
            </p:cNvCxnSpPr>
            <p:nvPr>
              <p:extLst>
                <p:ext uri="{386F3935-93C4-4BCD-93E2-E3B085C9AB24}">
                  <p16:designElem xmlns:p16="http://schemas.microsoft.com/office/powerpoint/2015/main" val="1"/>
                </p:ext>
              </p:extLst>
            </p:nvPr>
          </p:nvCxnSpPr>
          <p:spPr>
            <a:xfrm flipH="1">
              <a:off x="209668" y="2857423"/>
              <a:ext cx="1" cy="2087795"/>
            </a:xfrm>
            <a:prstGeom prst="line">
              <a:avLst/>
            </a:prstGeom>
            <a:ln w="177800">
              <a:solidFill>
                <a:schemeClr val="accent4"/>
              </a:solidFill>
            </a:ln>
          </p:spPr>
          <p:style>
            <a:lnRef idx="1">
              <a:schemeClr val="accent1"/>
            </a:lnRef>
            <a:fillRef idx="0">
              <a:schemeClr val="accent1"/>
            </a:fillRef>
            <a:effectRef idx="0">
              <a:schemeClr val="accent1"/>
            </a:effectRef>
            <a:fontRef idx="minor">
              <a:schemeClr val="tx1"/>
            </a:fontRef>
          </p:style>
        </p:cxnSp>
      </p:grpSp>
      <p:sp>
        <p:nvSpPr>
          <p:cNvPr id="21" name="Rectangle 14">
            <a:extLst>
              <a:ext uri="{FF2B5EF4-FFF2-40B4-BE49-F238E27FC236}">
                <a16:creationId xmlns:a16="http://schemas.microsoft.com/office/drawing/2014/main" id="{81E140AE-0ABF-47C8-BF32-7D2F0CF2BA44}"/>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10697670" y="0"/>
            <a:ext cx="1494330" cy="6858000"/>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17" name="Rectangle 16">
            <a:extLst>
              <a:ext uri="{FF2B5EF4-FFF2-40B4-BE49-F238E27FC236}">
                <a16:creationId xmlns:a16="http://schemas.microsoft.com/office/drawing/2014/main" id="{CBC4F608-B4B8-48C3-9572-C0F061B1CD99}"/>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79528" y="631767"/>
            <a:ext cx="11111729" cy="5752404"/>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1153618" y="1239927"/>
            <a:ext cx="4008586" cy="4680583"/>
          </a:xfrm>
        </p:spPr>
        <p:txBody>
          <a:bodyPr anchor="ctr">
            <a:normAutofit/>
          </a:bodyPr>
          <a:lstStyle/>
          <a:p>
            <a:pPr algn="ctr"/>
            <a:r>
              <a:rPr lang="en-US" sz="5200" b="1" dirty="0">
                <a:latin typeface="+mn-lt"/>
              </a:rPr>
              <a:t>Strategic Approach</a:t>
            </a: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5009322" y="670889"/>
            <a:ext cx="6254425" cy="5713282"/>
          </a:xfrm>
        </p:spPr>
        <p:txBody>
          <a:bodyPr anchor="t" anchorCtr="0">
            <a:normAutofit/>
          </a:bodyPr>
          <a:lstStyle/>
          <a:p>
            <a:r>
              <a:rPr lang="en-US" sz="3200" dirty="0"/>
              <a:t>The strategic approach to improving human performance within safety embraces two (2) primary challenges:</a:t>
            </a:r>
          </a:p>
          <a:p>
            <a:pPr lvl="1">
              <a:buFont typeface="+mj-lt"/>
              <a:buAutoNum type="arabicPeriod"/>
            </a:pPr>
            <a:r>
              <a:rPr lang="en-US" sz="3200" b="1" dirty="0">
                <a:solidFill>
                  <a:srgbClr val="0432FF"/>
                </a:solidFill>
              </a:rPr>
              <a:t>Anticipate</a:t>
            </a:r>
            <a:r>
              <a:rPr lang="en-US" sz="3200" dirty="0"/>
              <a:t>, </a:t>
            </a:r>
            <a:r>
              <a:rPr lang="en-US" sz="3200" b="1" dirty="0">
                <a:solidFill>
                  <a:srgbClr val="FF9300"/>
                </a:solidFill>
              </a:rPr>
              <a:t>Prevent</a:t>
            </a:r>
            <a:r>
              <a:rPr lang="en-US" sz="3200" dirty="0"/>
              <a:t>, </a:t>
            </a:r>
            <a:r>
              <a:rPr lang="en-US" sz="3200" b="1" dirty="0">
                <a:solidFill>
                  <a:srgbClr val="FF0000"/>
                </a:solidFill>
              </a:rPr>
              <a:t>Catch</a:t>
            </a:r>
            <a:r>
              <a:rPr lang="en-US" sz="3200" dirty="0"/>
              <a:t>, and </a:t>
            </a:r>
            <a:r>
              <a:rPr lang="en-US" sz="3200" b="1" dirty="0">
                <a:solidFill>
                  <a:srgbClr val="00B050"/>
                </a:solidFill>
              </a:rPr>
              <a:t>Recover</a:t>
            </a:r>
            <a:r>
              <a:rPr lang="en-US" sz="3200" dirty="0"/>
              <a:t> from </a:t>
            </a:r>
            <a:r>
              <a:rPr lang="en-US" sz="3200" b="1" u="sng" dirty="0"/>
              <a:t>ACTIVE</a:t>
            </a:r>
            <a:r>
              <a:rPr lang="en-US" sz="3200" dirty="0"/>
              <a:t> errors</a:t>
            </a:r>
          </a:p>
          <a:p>
            <a:pPr marL="457200" lvl="1" indent="0">
              <a:buNone/>
            </a:pPr>
            <a:endParaRPr lang="en-US" sz="800" dirty="0"/>
          </a:p>
          <a:p>
            <a:pPr marL="971550" lvl="1" indent="-514350">
              <a:buFont typeface="+mj-lt"/>
              <a:buAutoNum type="arabicPeriod" startAt="2"/>
            </a:pPr>
            <a:r>
              <a:rPr lang="en-US" sz="3200" b="1" dirty="0"/>
              <a:t>IDENTIFY</a:t>
            </a:r>
            <a:r>
              <a:rPr lang="en-US" sz="3200" dirty="0"/>
              <a:t> and </a:t>
            </a:r>
            <a:r>
              <a:rPr lang="en-US" sz="3200" b="1" dirty="0"/>
              <a:t>Eliminate</a:t>
            </a:r>
            <a:r>
              <a:rPr lang="en-US" sz="3200" dirty="0"/>
              <a:t> </a:t>
            </a:r>
            <a:r>
              <a:rPr lang="en-US" sz="3200" b="1" u="sng" dirty="0"/>
              <a:t>LATENT</a:t>
            </a:r>
            <a:r>
              <a:rPr lang="en-US" sz="3200" dirty="0"/>
              <a:t> organizational weaknesses that give rise to human error and degrade controls against error and the consequences of error</a:t>
            </a:r>
          </a:p>
          <a:p>
            <a:endParaRPr lang="en-US" sz="3200" dirty="0"/>
          </a:p>
        </p:txBody>
      </p: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2350041442"/>
      </p:ext>
    </p:extLst>
  </p:cSld>
  <p:clrMapOvr>
    <a:masterClrMapping/>
  </p:clrMapOvr>
</p:sld>
</file>

<file path=ppt/slides/slide3.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1043630" y="809898"/>
            <a:ext cx="10503935" cy="1554480"/>
          </a:xfrm>
        </p:spPr>
        <p:txBody>
          <a:bodyPr anchor="ctr">
            <a:normAutofit/>
          </a:bodyPr>
          <a:lstStyle/>
          <a:p>
            <a:r>
              <a:rPr lang="en-US" sz="4800" b="1" dirty="0">
                <a:latin typeface="+mn-lt"/>
              </a:rPr>
              <a:t>Strategic Approach -IDENTIFYING Errors</a:t>
            </a: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838200" y="2560321"/>
            <a:ext cx="10709366" cy="4145279"/>
          </a:xfrm>
        </p:spPr>
        <p:txBody>
          <a:bodyPr anchor="t" anchorCtr="0">
            <a:normAutofit lnSpcReduction="10000"/>
          </a:bodyPr>
          <a:lstStyle/>
          <a:p>
            <a:r>
              <a:rPr lang="en-US" sz="3200" dirty="0"/>
              <a:t>Preventable errors will </a:t>
            </a:r>
            <a:r>
              <a:rPr lang="en-US" sz="3200" b="1" u="sng" dirty="0"/>
              <a:t>NOT</a:t>
            </a:r>
            <a:r>
              <a:rPr lang="en-US" sz="3200" dirty="0"/>
              <a:t> be eliminated if opportunities to err are not </a:t>
            </a:r>
            <a:r>
              <a:rPr lang="en-US" sz="3200" i="1" dirty="0"/>
              <a:t>METHODICALLY</a:t>
            </a:r>
            <a:r>
              <a:rPr lang="en-US" sz="3200" dirty="0"/>
              <a:t> identified</a:t>
            </a:r>
          </a:p>
          <a:p>
            <a:r>
              <a:rPr lang="en-US" sz="3200" dirty="0"/>
              <a:t>Even if opportunities to err are systematically identified and prevented, people may still err in unanticipated and creative ways</a:t>
            </a:r>
          </a:p>
          <a:p>
            <a:pPr lvl="1"/>
            <a:r>
              <a:rPr lang="en-US" sz="2800" dirty="0"/>
              <a:t>additional means are necessary to protect against errors that are not prevented or anticipated</a:t>
            </a:r>
          </a:p>
          <a:p>
            <a:r>
              <a:rPr lang="en-US" sz="3200" dirty="0"/>
              <a:t>Reducing the “error rate” minimizes the </a:t>
            </a:r>
            <a:r>
              <a:rPr lang="en-US" sz="3200" b="1" dirty="0">
                <a:solidFill>
                  <a:srgbClr val="0000FF"/>
                </a:solidFill>
                <a:effectLst/>
              </a:rPr>
              <a:t>FREQUENCY</a:t>
            </a:r>
            <a:r>
              <a:rPr lang="en-US" sz="3200" dirty="0"/>
              <a:t> but </a:t>
            </a:r>
            <a:r>
              <a:rPr lang="en-US" sz="3200" b="1" u="sng" dirty="0">
                <a:effectLst/>
              </a:rPr>
              <a:t>NOT</a:t>
            </a:r>
            <a:r>
              <a:rPr lang="en-US" sz="3200" dirty="0"/>
              <a:t> the </a:t>
            </a:r>
            <a:r>
              <a:rPr lang="en-US" sz="3200" b="1" dirty="0">
                <a:solidFill>
                  <a:srgbClr val="FF0000"/>
                </a:solidFill>
                <a:effectLst/>
              </a:rPr>
              <a:t>SEVERITY</a:t>
            </a:r>
            <a:r>
              <a:rPr lang="en-US" sz="3200" dirty="0"/>
              <a:t> of events</a:t>
            </a:r>
          </a:p>
        </p:txBody>
      </p:sp>
      <p:cxnSp>
        <p:nvCxnSpPr>
          <p:cNvPr id="35" name="Straight Connector 3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577499217"/>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1043631" y="809898"/>
            <a:ext cx="9942716" cy="1554480"/>
          </a:xfrm>
        </p:spPr>
        <p:txBody>
          <a:bodyPr anchor="ctr">
            <a:normAutofit/>
          </a:bodyPr>
          <a:lstStyle/>
          <a:p>
            <a:r>
              <a:rPr lang="en-US" sz="4800" b="1" dirty="0">
                <a:latin typeface="+mn-lt"/>
              </a:rPr>
              <a:t>Strategic Approach - CONTROLS</a:t>
            </a: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838200" y="2560321"/>
            <a:ext cx="10709366" cy="4145279"/>
          </a:xfrm>
        </p:spPr>
        <p:txBody>
          <a:bodyPr anchor="t" anchorCtr="0">
            <a:normAutofit fontScale="92500" lnSpcReduction="10000"/>
          </a:bodyPr>
          <a:lstStyle/>
          <a:p>
            <a:r>
              <a:rPr lang="en-US" sz="3200" dirty="0"/>
              <a:t>Only </a:t>
            </a:r>
            <a:r>
              <a:rPr lang="en-US" sz="3200" b="1" dirty="0"/>
              <a:t>CONTROLS</a:t>
            </a:r>
            <a:r>
              <a:rPr lang="en-US" sz="3200" dirty="0"/>
              <a:t> can effectively reduce the </a:t>
            </a:r>
            <a:r>
              <a:rPr lang="en-US" sz="3200" dirty="0">
                <a:solidFill>
                  <a:srgbClr val="FF0000"/>
                </a:solidFill>
                <a:effectLst/>
              </a:rPr>
              <a:t>SEVERITY</a:t>
            </a:r>
            <a:r>
              <a:rPr lang="en-US" sz="3200" dirty="0"/>
              <a:t> of the error outcome</a:t>
            </a:r>
          </a:p>
          <a:p>
            <a:r>
              <a:rPr lang="en-US" sz="3200" dirty="0"/>
              <a:t>Controls/Safeguards arranged in a LAYERED fashion - assure that if 1 fails, the remaining controls will function as needed to reduce the impact on the incident</a:t>
            </a:r>
          </a:p>
          <a:p>
            <a:r>
              <a:rPr lang="en-US" sz="3200" dirty="0"/>
              <a:t>To improve human performance and facility performance, efforts should be made to</a:t>
            </a:r>
          </a:p>
          <a:p>
            <a:pPr lvl="1">
              <a:buFont typeface="+mj-lt"/>
              <a:buAutoNum type="arabicPeriod"/>
            </a:pPr>
            <a:r>
              <a:rPr lang="en-US" sz="2800" dirty="0"/>
              <a:t>REDUCE errors at all levels of the organization, and</a:t>
            </a:r>
          </a:p>
          <a:p>
            <a:pPr lvl="1">
              <a:buFont typeface="+mj-lt"/>
              <a:buAutoNum type="arabicPeriod"/>
            </a:pPr>
            <a:r>
              <a:rPr lang="en-US" sz="2800" dirty="0"/>
              <a:t>ENHANCE THE INTEGRITY of controls/safeguards discovered to be weak or missing</a:t>
            </a:r>
          </a:p>
        </p:txBody>
      </p:sp>
      <p:cxnSp>
        <p:nvCxnSpPr>
          <p:cNvPr id="35" name="Straight Connector 3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2803501944"/>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40" name="Rectangle 39">
            <a:extLst>
              <a:ext uri="{FF2B5EF4-FFF2-40B4-BE49-F238E27FC236}">
                <a16:creationId xmlns:a16="http://schemas.microsoft.com/office/drawing/2014/main" id="{DBC6133C-0615-4CE4-9132-37E609A9BDFA}"/>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645064" y="525982"/>
            <a:ext cx="4282983" cy="1200361"/>
          </a:xfrm>
        </p:spPr>
        <p:txBody>
          <a:bodyPr anchor="b">
            <a:normAutofit/>
          </a:bodyPr>
          <a:lstStyle/>
          <a:p>
            <a:r>
              <a:rPr lang="en-US" sz="3600" b="1" dirty="0">
                <a:latin typeface="+mn-lt"/>
              </a:rPr>
              <a:t>Strategic Approach - REDUCING ERROR</a:t>
            </a:r>
          </a:p>
        </p:txBody>
      </p:sp>
      <p:sp>
        <p:nvSpPr>
          <p:cNvPr id="42" name="Rectangle 41">
            <a:extLst>
              <a:ext uri="{FF2B5EF4-FFF2-40B4-BE49-F238E27FC236}">
                <a16:creationId xmlns:a16="http://schemas.microsoft.com/office/drawing/2014/main" id="{169CC832-2974-4E8D-90ED-3E2941BA733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flipH="1">
            <a:off x="616533" y="1944913"/>
            <a:ext cx="4023360" cy="27432"/>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358509" y="2031101"/>
            <a:ext cx="5207404" cy="3511943"/>
          </a:xfrm>
        </p:spPr>
        <p:txBody>
          <a:bodyPr anchor="t" anchorCtr="0">
            <a:normAutofit fontScale="92500" lnSpcReduction="10000"/>
          </a:bodyPr>
          <a:lstStyle/>
          <a:p>
            <a:r>
              <a:rPr lang="en-US" sz="3200" dirty="0"/>
              <a:t>An effective </a:t>
            </a:r>
            <a:r>
              <a:rPr lang="en-US" sz="3200" b="1" dirty="0"/>
              <a:t>ERROR-REDUCTION</a:t>
            </a:r>
            <a:r>
              <a:rPr lang="en-US" sz="3200" dirty="0"/>
              <a:t> strategy focuses on work execution because these occasions present workers with opportunities to harm key assets, reduce productivity, and adversely affect quality through human error </a:t>
            </a:r>
          </a:p>
        </p:txBody>
      </p:sp>
      <p:sp>
        <p:nvSpPr>
          <p:cNvPr id="44" name="Rectangle 43">
            <a:extLst>
              <a:ext uri="{FF2B5EF4-FFF2-40B4-BE49-F238E27FC236}">
                <a16:creationId xmlns:a16="http://schemas.microsoft.com/office/drawing/2014/main" id="{55222F96-971A-4F90-B841-6BAB416C7A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225843" y="6053360"/>
            <a:ext cx="740664" cy="154124"/>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6" name="Rectangle 45">
            <a:extLst>
              <a:ext uri="{FF2B5EF4-FFF2-40B4-BE49-F238E27FC236}">
                <a16:creationId xmlns:a16="http://schemas.microsoft.com/office/drawing/2014/main" id="{08980754-6F4B-43C9-B9BE-127B6BED6586}"/>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rot="5400000">
            <a:off x="5904923" y="215201"/>
            <a:ext cx="740664" cy="11833491"/>
          </a:xfrm>
          <a:prstGeom prst="rect">
            <a:avLst/>
          </a:prstGeom>
          <a:solidFill>
            <a:schemeClr val="accent4"/>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48" name="Rectangle 47">
            <a:extLst>
              <a:ext uri="{FF2B5EF4-FFF2-40B4-BE49-F238E27FC236}">
                <a16:creationId xmlns:a16="http://schemas.microsoft.com/office/drawing/2014/main" id="{2C1BBA94-3F40-40AA-8BB9-E69E25E537C1}"/>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5696793" y="354959"/>
            <a:ext cx="6184973" cy="5915212"/>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pic>
        <p:nvPicPr>
          <p:cNvPr id="8" name="Picture 7" descr="A picture containing icon&#10;&#10;Description automatically generated">
            <a:extLst>
              <a:ext uri="{FF2B5EF4-FFF2-40B4-BE49-F238E27FC236}">
                <a16:creationId xmlns:a16="http://schemas.microsoft.com/office/drawing/2014/main" id="{48F8AB82-8CF5-C2BE-BA54-3B0CA53FEBB7}"/>
              </a:ext>
            </a:extLst>
          </p:cNvPr>
          <p:cNvPicPr>
            <a:picLocks noChangeAspect="1"/>
          </p:cNvPicPr>
          <p:nvPr/>
        </p:nvPicPr>
        <p:blipFill>
          <a:blip r:embed="rId3"/>
          <a:stretch>
            <a:fillRect/>
          </a:stretch>
        </p:blipFill>
        <p:spPr>
          <a:xfrm>
            <a:off x="5761507" y="1569296"/>
            <a:ext cx="6055543" cy="2775422"/>
          </a:xfrm>
          <a:prstGeom prst="rect">
            <a:avLst/>
          </a:prstGeom>
        </p:spPr>
      </p:pic>
    </p:spTree>
    <p:extLst>
      <p:ext uri="{BB962C8B-B14F-4D97-AF65-F5344CB8AC3E}">
        <p14:creationId xmlns:p14="http://schemas.microsoft.com/office/powerpoint/2010/main" val="448492042"/>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1043630" y="809898"/>
            <a:ext cx="10503935" cy="1554480"/>
          </a:xfrm>
        </p:spPr>
        <p:txBody>
          <a:bodyPr anchor="ctr">
            <a:normAutofit/>
          </a:bodyPr>
          <a:lstStyle/>
          <a:p>
            <a:r>
              <a:rPr lang="en-US" sz="4800" b="1" dirty="0">
                <a:latin typeface="+mn-lt"/>
              </a:rPr>
              <a:t>Strategic Approach - REDUCING ERROR</a:t>
            </a: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838200" y="2560321"/>
            <a:ext cx="10709366" cy="4145279"/>
          </a:xfrm>
        </p:spPr>
        <p:txBody>
          <a:bodyPr anchor="t" anchorCtr="0">
            <a:normAutofit lnSpcReduction="10000"/>
          </a:bodyPr>
          <a:lstStyle/>
          <a:p>
            <a:r>
              <a:rPr lang="en-US" dirty="0"/>
              <a:t>Work execution involves workers having direct contact with the facility, when they touch the equipment and when knowledgeable workers touch the paper that influences the facility (procedures, instructions, drawings, specifications, etc.)</a:t>
            </a:r>
          </a:p>
          <a:p>
            <a:r>
              <a:rPr lang="en-US" dirty="0"/>
              <a:t>The human performance objective is to </a:t>
            </a:r>
            <a:r>
              <a:rPr lang="en-US" b="1" dirty="0">
                <a:solidFill>
                  <a:srgbClr val="00B050"/>
                </a:solidFill>
              </a:rPr>
              <a:t>ANTICIPATE</a:t>
            </a:r>
            <a:r>
              <a:rPr lang="en-US" dirty="0"/>
              <a:t>, </a:t>
            </a:r>
            <a:r>
              <a:rPr lang="en-US" b="1" dirty="0">
                <a:solidFill>
                  <a:srgbClr val="0432FF"/>
                </a:solidFill>
              </a:rPr>
              <a:t>PREVENT</a:t>
            </a:r>
            <a:r>
              <a:rPr lang="en-US" dirty="0"/>
              <a:t>, or </a:t>
            </a:r>
            <a:r>
              <a:rPr lang="en-US" b="1" dirty="0">
                <a:solidFill>
                  <a:srgbClr val="FF0000"/>
                </a:solidFill>
              </a:rPr>
              <a:t>CATCH</a:t>
            </a:r>
            <a:r>
              <a:rPr lang="en-US" dirty="0"/>
              <a:t> </a:t>
            </a:r>
            <a:r>
              <a:rPr lang="en-US" b="1" dirty="0"/>
              <a:t>active errors</a:t>
            </a:r>
            <a:r>
              <a:rPr lang="en-US" dirty="0"/>
              <a:t>, especially at critical steps, where error-free performance is absolutely necessary</a:t>
            </a:r>
          </a:p>
          <a:p>
            <a:r>
              <a:rPr lang="en-US" dirty="0"/>
              <a:t>While various work planning methods may be used, opportunities for reducing error are particularly prevalent in what is herein expressed as </a:t>
            </a:r>
            <a:r>
              <a:rPr lang="en-US" b="1" dirty="0"/>
              <a:t>PREPARATION, PERFORMANCE, </a:t>
            </a:r>
            <a:r>
              <a:rPr lang="en-US" dirty="0"/>
              <a:t>and</a:t>
            </a:r>
            <a:r>
              <a:rPr lang="en-US" b="1" dirty="0"/>
              <a:t> FEEDBACK</a:t>
            </a:r>
            <a:endParaRPr lang="en-US" dirty="0"/>
          </a:p>
        </p:txBody>
      </p:sp>
      <p:cxnSp>
        <p:nvCxnSpPr>
          <p:cNvPr id="35" name="Straight Connector 3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433313717"/>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1043630" y="809898"/>
            <a:ext cx="10503935" cy="1554480"/>
          </a:xfrm>
        </p:spPr>
        <p:txBody>
          <a:bodyPr anchor="ctr">
            <a:normAutofit/>
          </a:bodyPr>
          <a:lstStyle/>
          <a:p>
            <a:r>
              <a:rPr lang="en-US" sz="4800" b="1" dirty="0">
                <a:latin typeface="+mn-lt"/>
              </a:rPr>
              <a:t>Strategic Approach - PREPARATION</a:t>
            </a: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838200" y="2507771"/>
            <a:ext cx="10709366" cy="4145279"/>
          </a:xfrm>
        </p:spPr>
        <p:txBody>
          <a:bodyPr anchor="t" anchorCtr="0">
            <a:normAutofit/>
          </a:bodyPr>
          <a:lstStyle/>
          <a:p>
            <a:r>
              <a:rPr lang="en-US" dirty="0"/>
              <a:t>Identifying the </a:t>
            </a:r>
            <a:r>
              <a:rPr lang="en-US" dirty="0">
                <a:solidFill>
                  <a:srgbClr val="0432FF"/>
                </a:solidFill>
              </a:rPr>
              <a:t>SCOPE OF WORK</a:t>
            </a:r>
            <a:r>
              <a:rPr lang="en-US" dirty="0"/>
              <a:t>, </a:t>
            </a:r>
            <a:r>
              <a:rPr lang="en-US" dirty="0">
                <a:solidFill>
                  <a:srgbClr val="FF0000"/>
                </a:solidFill>
              </a:rPr>
              <a:t>ASSOCIATED HAZARDS</a:t>
            </a:r>
            <a:r>
              <a:rPr lang="en-US" dirty="0"/>
              <a:t>, and what is to be AVOIDED, including </a:t>
            </a:r>
            <a:r>
              <a:rPr lang="en-US" b="1" dirty="0"/>
              <a:t>critical steps </a:t>
            </a:r>
          </a:p>
          <a:p>
            <a:pPr lvl="1"/>
            <a:r>
              <a:rPr lang="en-US" sz="2800" dirty="0"/>
              <a:t>Job-Hazard reviews: </a:t>
            </a:r>
          </a:p>
          <a:p>
            <a:pPr lvl="2"/>
            <a:r>
              <a:rPr lang="en-US" sz="2400" dirty="0"/>
              <a:t>identifying potential job challenges to error-free performance</a:t>
            </a:r>
          </a:p>
          <a:p>
            <a:pPr lvl="1"/>
            <a:r>
              <a:rPr lang="en-US" sz="2800" dirty="0"/>
              <a:t>Task assignment: </a:t>
            </a:r>
          </a:p>
          <a:p>
            <a:pPr lvl="2"/>
            <a:r>
              <a:rPr lang="en-US" sz="2400" dirty="0"/>
              <a:t>putting the right people on the job in light of the job’s task demands</a:t>
            </a:r>
          </a:p>
          <a:p>
            <a:pPr lvl="1"/>
            <a:r>
              <a:rPr lang="en-US" sz="2800" dirty="0"/>
              <a:t>Task Previews and Pre-job briefings: </a:t>
            </a:r>
          </a:p>
          <a:p>
            <a:pPr lvl="2"/>
            <a:r>
              <a:rPr lang="en-US" sz="2400" dirty="0"/>
              <a:t>identifying the scope of work including critical steps, associated hazards, and what must be avoided by </a:t>
            </a:r>
            <a:r>
              <a:rPr lang="en-US" sz="2400" b="1" dirty="0">
                <a:solidFill>
                  <a:srgbClr val="0432FF"/>
                </a:solidFill>
              </a:rPr>
              <a:t>ANTICIPATING</a:t>
            </a:r>
            <a:r>
              <a:rPr lang="en-US" sz="2400" dirty="0"/>
              <a:t> possible </a:t>
            </a:r>
            <a:r>
              <a:rPr lang="en-US" sz="2400" b="1" dirty="0"/>
              <a:t>ACTIVE ERRORS </a:t>
            </a:r>
            <a:r>
              <a:rPr lang="en-US" sz="2400" dirty="0"/>
              <a:t>and their consequences</a:t>
            </a:r>
          </a:p>
        </p:txBody>
      </p:sp>
      <p:cxnSp>
        <p:nvCxnSpPr>
          <p:cNvPr id="35" name="Straight Connector 3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237547123"/>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1043630" y="809898"/>
            <a:ext cx="10503935" cy="1554480"/>
          </a:xfrm>
        </p:spPr>
        <p:txBody>
          <a:bodyPr anchor="ctr">
            <a:normAutofit/>
          </a:bodyPr>
          <a:lstStyle/>
          <a:p>
            <a:r>
              <a:rPr lang="en-US" sz="4800" b="1" dirty="0">
                <a:latin typeface="+mn-lt"/>
              </a:rPr>
              <a:t>Strategic Approach - PERFORMANCE</a:t>
            </a: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838200" y="2560321"/>
            <a:ext cx="10709366" cy="4145279"/>
          </a:xfrm>
        </p:spPr>
        <p:txBody>
          <a:bodyPr anchor="t" anchorCtr="0">
            <a:normAutofit/>
          </a:bodyPr>
          <a:lstStyle/>
          <a:p>
            <a:r>
              <a:rPr lang="en-US" sz="3200" dirty="0"/>
              <a:t>Performing work with a </a:t>
            </a:r>
            <a:r>
              <a:rPr lang="en-US" sz="3200" u="sng" dirty="0"/>
              <a:t>sense of uneasiness</a:t>
            </a:r>
            <a:r>
              <a:rPr lang="en-US" sz="3200" dirty="0"/>
              <a:t> </a:t>
            </a:r>
            <a:r>
              <a:rPr lang="en-US" sz="2000" dirty="0"/>
              <a:t>(work against compliancy)</a:t>
            </a:r>
            <a:endParaRPr lang="en-US" sz="3200" u="sng" dirty="0"/>
          </a:p>
          <a:p>
            <a:r>
              <a:rPr lang="en-US" sz="3200" dirty="0"/>
              <a:t>Maintaining </a:t>
            </a:r>
            <a:r>
              <a:rPr lang="en-US" sz="3200" b="1" dirty="0">
                <a:solidFill>
                  <a:srgbClr val="0432FF"/>
                </a:solidFill>
              </a:rPr>
              <a:t>SITUATIONAL AWARENESS</a:t>
            </a:r>
          </a:p>
          <a:p>
            <a:r>
              <a:rPr lang="en-US" sz="3200" dirty="0"/>
              <a:t>Rigorous use of HUMAN PERFORMANCE tools for important human actions, avoiding unsafe or at-risk work practices</a:t>
            </a:r>
          </a:p>
          <a:p>
            <a:r>
              <a:rPr lang="en-US" sz="3200" dirty="0"/>
              <a:t>Supported with </a:t>
            </a:r>
            <a:r>
              <a:rPr lang="en-US" sz="3200" b="1" dirty="0"/>
              <a:t>QUALITY SUPERVISION </a:t>
            </a:r>
            <a:r>
              <a:rPr lang="en-US" sz="3200" dirty="0"/>
              <a:t>and </a:t>
            </a:r>
            <a:r>
              <a:rPr lang="en-US" sz="3200" b="1" dirty="0"/>
              <a:t>TEAMWORK </a:t>
            </a:r>
            <a:r>
              <a:rPr lang="en-US" sz="3200" dirty="0"/>
              <a:t>(e.g., peer-to-peer)</a:t>
            </a:r>
          </a:p>
        </p:txBody>
      </p:sp>
      <p:cxnSp>
        <p:nvCxnSpPr>
          <p:cNvPr id="35" name="Straight Connector 3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pic>
        <p:nvPicPr>
          <p:cNvPr id="1026" name="Picture 2" descr="Situational Awareness | Safety &amp; Security for Meetings &amp; Events - YouTube">
            <a:extLst>
              <a:ext uri="{FF2B5EF4-FFF2-40B4-BE49-F238E27FC236}">
                <a16:creationId xmlns:a16="http://schemas.microsoft.com/office/drawing/2014/main" id="{DFC61855-8B5E-E14C-D602-61FB456A1A79}"/>
              </a:ext>
            </a:extLst>
          </p:cNvPr>
          <p:cNvPicPr>
            <a:picLocks noChangeAspect="1" noChangeArrowheads="1"/>
          </p:cNvPicPr>
          <p:nvPr/>
        </p:nvPicPr>
        <p:blipFill>
          <a:blip r:embed="rId3">
            <a:extLst>
              <a:ext uri="{28A0092B-C50C-407E-A947-70E740481C1C}">
                <a14:useLocalDpi xmlns:a14="http://schemas.microsoft.com/office/drawing/2010/main" val="0"/>
              </a:ext>
            </a:extLst>
          </a:blip>
          <a:srcRect/>
          <a:stretch>
            <a:fillRect/>
          </a:stretch>
        </p:blipFill>
        <p:spPr bwMode="auto">
          <a:xfrm>
            <a:off x="9210261" y="5206262"/>
            <a:ext cx="2981738" cy="1677228"/>
          </a:xfrm>
          <a:prstGeom prst="rect">
            <a:avLst/>
          </a:prstGeom>
          <a:noFill/>
          <a:extLst>
            <a:ext uri="{909E8E84-426E-40DD-AFC4-6F175D3DCCD1}">
              <a14:hiddenFill xmlns:a14="http://schemas.microsoft.com/office/drawing/2010/main">
                <a:solidFill>
                  <a:srgbClr val="FFFFFF"/>
                </a:solidFill>
              </a14:hiddenFill>
            </a:ext>
          </a:extLst>
        </p:spPr>
      </p:pic>
    </p:spTree>
    <p:extLst>
      <p:ext uri="{BB962C8B-B14F-4D97-AF65-F5344CB8AC3E}">
        <p14:creationId xmlns:p14="http://schemas.microsoft.com/office/powerpoint/2010/main" val="2572699384"/>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bg>
      <p:bgPr>
        <a:solidFill>
          <a:schemeClr val="bg1"/>
        </a:solidFill>
        <a:effectLst/>
      </p:bgPr>
    </p:bg>
    <p:spTree>
      <p:nvGrpSpPr>
        <p:cNvPr id="1" name=""/>
        <p:cNvGrpSpPr/>
        <p:nvPr/>
      </p:nvGrpSpPr>
      <p:grpSpPr>
        <a:xfrm>
          <a:off x="0" y="0"/>
          <a:ext cx="0" cy="0"/>
          <a:chOff x="0" y="0"/>
          <a:chExt cx="0" cy="0"/>
        </a:xfrm>
      </p:grpSpPr>
      <p:sp useBgFill="1">
        <p:nvSpPr>
          <p:cNvPr id="26" name="Rectangle 25">
            <a:extLst>
              <a:ext uri="{FF2B5EF4-FFF2-40B4-BE49-F238E27FC236}">
                <a16:creationId xmlns:a16="http://schemas.microsoft.com/office/drawing/2014/main" id="{B6CDA21F-E7AF-4C75-8395-33F58D5B0E45}"/>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0" y="0"/>
            <a:ext cx="12191999" cy="6857365"/>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nvGrpSpPr>
          <p:cNvPr id="28" name="Group 27">
            <a:extLst>
              <a:ext uri="{FF2B5EF4-FFF2-40B4-BE49-F238E27FC236}">
                <a16:creationId xmlns:a16="http://schemas.microsoft.com/office/drawing/2014/main" id="{AE1C45F0-260A-458C-96ED-C1F6D2151219}"/>
              </a:ext>
              <a:ext uri="{C183D7F6-B498-43B3-948B-1728B52AA6E4}">
                <adec:decorative xmlns:adec="http://schemas.microsoft.com/office/drawing/2017/decorative" val="1"/>
              </a:ext>
            </a:extLst>
          </p:cNvPr>
          <p:cNvGrpSpPr>
            <a:grpSpLocks noGrp="1" noUngrp="1" noRot="1" noChangeAspect="1" noMove="1" noResize="1"/>
          </p:cNvGrpSpPr>
          <p:nvPr>
            <p:extLst>
              <p:ext uri="{386F3935-93C4-4BCD-93E2-E3B085C9AB24}">
                <p16:designElem xmlns:p16="http://schemas.microsoft.com/office/powerpoint/2015/main" val="1"/>
              </p:ext>
            </p:extLst>
          </p:nvPr>
        </p:nvGrpSpPr>
        <p:grpSpPr>
          <a:xfrm>
            <a:off x="4" y="1216597"/>
            <a:ext cx="731521" cy="673460"/>
            <a:chOff x="3940602" y="308034"/>
            <a:chExt cx="2116791" cy="3428999"/>
          </a:xfrm>
          <a:solidFill>
            <a:schemeClr val="accent4"/>
          </a:solidFill>
        </p:grpSpPr>
        <p:sp>
          <p:nvSpPr>
            <p:cNvPr id="29" name="Rectangle 28">
              <a:extLst>
                <a:ext uri="{FF2B5EF4-FFF2-40B4-BE49-F238E27FC236}">
                  <a16:creationId xmlns:a16="http://schemas.microsoft.com/office/drawing/2014/main" id="{A6604B49-AD5C-4590-B051-06C8222ECD99}"/>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3940602"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0" name="Rectangle 29">
              <a:extLst>
                <a:ext uri="{FF2B5EF4-FFF2-40B4-BE49-F238E27FC236}">
                  <a16:creationId xmlns:a16="http://schemas.microsoft.com/office/drawing/2014/main" id="{743ECCAF-29C5-4537-947C-7EA1292463DB}"/>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4715626"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31" name="Rectangle 30">
              <a:extLst>
                <a:ext uri="{FF2B5EF4-FFF2-40B4-BE49-F238E27FC236}">
                  <a16:creationId xmlns:a16="http://schemas.microsoft.com/office/drawing/2014/main" id="{ED49787B-8DE6-4467-AD0A-8DECC6E0C2D6}"/>
                </a:ext>
                <a:ext uri="{C183D7F6-B498-43B3-948B-1728B52AA6E4}">
                  <adec:decorative xmlns:adec="http://schemas.microsoft.com/office/drawing/2017/decorative" val="1"/>
                </a:ext>
              </a:extLst>
            </p:cNvPr>
            <p:cNvSpPr/>
            <p:nvPr>
              <p:extLst>
                <p:ext uri="{386F3935-93C4-4BCD-93E2-E3B085C9AB24}">
                  <p16:designElem xmlns:p16="http://schemas.microsoft.com/office/powerpoint/2015/main" val="1"/>
                </p:ext>
              </p:extLst>
            </p:nvPr>
          </p:nvSpPr>
          <p:spPr>
            <a:xfrm>
              <a:off x="5490650" y="308034"/>
              <a:ext cx="566743" cy="3428999"/>
            </a:xfrm>
            <a:prstGeom prst="rect">
              <a:avLst/>
            </a:prstGeom>
            <a:grp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grpSp>
      <p:sp>
        <p:nvSpPr>
          <p:cNvPr id="33" name="Rectangle 32">
            <a:extLst>
              <a:ext uri="{FF2B5EF4-FFF2-40B4-BE49-F238E27FC236}">
                <a16:creationId xmlns:a16="http://schemas.microsoft.com/office/drawing/2014/main" id="{D5B0017B-2ECA-49AF-B397-DC140825DF8D}"/>
              </a:ext>
              <a:ext uri="{C183D7F6-B498-43B3-948B-1728B52AA6E4}">
                <adec:decorative xmlns:adec="http://schemas.microsoft.com/office/drawing/2017/decorative" val="1"/>
              </a:ext>
            </a:extLst>
          </p:cNvPr>
          <p:cNvSpPr>
            <a:spLocks noGrp="1" noRot="1" noChangeAspect="1" noMove="1" noResize="1" noEditPoints="1" noAdjustHandles="1" noChangeArrowheads="1" noChangeShapeType="1" noTextEdit="1"/>
          </p:cNvSpPr>
          <p:nvPr>
            <p:extLst>
              <p:ext uri="{386F3935-93C4-4BCD-93E2-E3B085C9AB24}">
                <p16:designElem xmlns:p16="http://schemas.microsoft.com/office/powerpoint/2015/main" val="1"/>
              </p:ext>
            </p:extLst>
          </p:nvPr>
        </p:nvSpPr>
        <p:spPr>
          <a:xfrm>
            <a:off x="640079" y="613954"/>
            <a:ext cx="10907487" cy="1894116"/>
          </a:xfrm>
          <a:prstGeom prst="rect">
            <a:avLst/>
          </a:prstGeom>
          <a:solidFill>
            <a:schemeClr val="bg1"/>
          </a:solidFill>
          <a:ln>
            <a:noFill/>
          </a:ln>
          <a:effectLst>
            <a:outerShdw blurRad="139700" dist="127000" dir="5400000" algn="t" rotWithShape="0">
              <a:prstClr val="black">
                <a:alpha val="15000"/>
              </a:prstClr>
            </a:outerShdw>
          </a:effectLst>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US" dirty="0"/>
          </a:p>
        </p:txBody>
      </p:sp>
      <p:sp>
        <p:nvSpPr>
          <p:cNvPr id="2" name="Title 1">
            <a:extLst>
              <a:ext uri="{FF2B5EF4-FFF2-40B4-BE49-F238E27FC236}">
                <a16:creationId xmlns:a16="http://schemas.microsoft.com/office/drawing/2014/main" id="{997532B8-42E7-712F-52FE-8DBB5A29BF9F}"/>
              </a:ext>
            </a:extLst>
          </p:cNvPr>
          <p:cNvSpPr>
            <a:spLocks noGrp="1"/>
          </p:cNvSpPr>
          <p:nvPr>
            <p:ph type="title"/>
          </p:nvPr>
        </p:nvSpPr>
        <p:spPr>
          <a:xfrm>
            <a:off x="1043630" y="809898"/>
            <a:ext cx="10503935" cy="1554480"/>
          </a:xfrm>
        </p:spPr>
        <p:txBody>
          <a:bodyPr anchor="ctr">
            <a:normAutofit/>
          </a:bodyPr>
          <a:lstStyle/>
          <a:p>
            <a:r>
              <a:rPr lang="en-US" sz="4800" b="1" dirty="0">
                <a:latin typeface="+mn-lt"/>
              </a:rPr>
              <a:t>Strategic Approach - FEEDBACK</a:t>
            </a:r>
          </a:p>
        </p:txBody>
      </p:sp>
      <p:sp>
        <p:nvSpPr>
          <p:cNvPr id="3" name="Content Placeholder 2">
            <a:extLst>
              <a:ext uri="{FF2B5EF4-FFF2-40B4-BE49-F238E27FC236}">
                <a16:creationId xmlns:a16="http://schemas.microsoft.com/office/drawing/2014/main" id="{F9175539-EC9E-781C-76E3-03BCC11CEA0C}"/>
              </a:ext>
            </a:extLst>
          </p:cNvPr>
          <p:cNvSpPr>
            <a:spLocks noGrp="1"/>
          </p:cNvSpPr>
          <p:nvPr>
            <p:ph idx="1"/>
          </p:nvPr>
        </p:nvSpPr>
        <p:spPr>
          <a:xfrm>
            <a:off x="838200" y="2704014"/>
            <a:ext cx="10709366" cy="4001586"/>
          </a:xfrm>
        </p:spPr>
        <p:txBody>
          <a:bodyPr anchor="t" anchorCtr="0">
            <a:normAutofit/>
          </a:bodyPr>
          <a:lstStyle/>
          <a:p>
            <a:r>
              <a:rPr lang="en-US" sz="3200" dirty="0"/>
              <a:t>Reporting </a:t>
            </a:r>
          </a:p>
          <a:p>
            <a:pPr lvl="1"/>
            <a:r>
              <a:rPr lang="en-US" sz="2800" dirty="0"/>
              <a:t>conveying information on the </a:t>
            </a:r>
            <a:r>
              <a:rPr lang="en-US" sz="2800" b="1" dirty="0"/>
              <a:t>quality of work preparation</a:t>
            </a:r>
            <a:r>
              <a:rPr lang="en-US" sz="2800" dirty="0"/>
              <a:t>, related resources, and </a:t>
            </a:r>
            <a:r>
              <a:rPr lang="en-US" sz="2800" b="1" dirty="0"/>
              <a:t>workplace conditions </a:t>
            </a:r>
            <a:r>
              <a:rPr lang="en-US" sz="2800" dirty="0"/>
              <a:t>to supervision and management</a:t>
            </a:r>
          </a:p>
          <a:p>
            <a:r>
              <a:rPr lang="en-US" sz="3200" dirty="0"/>
              <a:t>Behavior Observations (COMMIT/TSC)</a:t>
            </a:r>
          </a:p>
          <a:p>
            <a:pPr lvl="1"/>
            <a:r>
              <a:rPr lang="en-US" sz="2800" dirty="0"/>
              <a:t>workers receiving </a:t>
            </a:r>
            <a:r>
              <a:rPr lang="en-US" sz="2800" b="1" u="sng" dirty="0">
                <a:solidFill>
                  <a:srgbClr val="0432FF"/>
                </a:solidFill>
              </a:rPr>
              <a:t>COACHING</a:t>
            </a:r>
            <a:r>
              <a:rPr lang="en-US" sz="2800" dirty="0"/>
              <a:t> and </a:t>
            </a:r>
            <a:r>
              <a:rPr lang="en-US" sz="2800" b="1" u="sng" dirty="0">
                <a:solidFill>
                  <a:srgbClr val="00B050"/>
                </a:solidFill>
              </a:rPr>
              <a:t>REINFORCEMENT</a:t>
            </a:r>
            <a:r>
              <a:rPr lang="en-US" sz="2800" dirty="0"/>
              <a:t> on their performance in the field through observations by managers and supervisors</a:t>
            </a:r>
            <a:endParaRPr lang="en-US" sz="4000" dirty="0"/>
          </a:p>
        </p:txBody>
      </p:sp>
      <p:cxnSp>
        <p:nvCxnSpPr>
          <p:cNvPr id="35" name="Straight Connector 34">
            <a:extLst>
              <a:ext uri="{FF2B5EF4-FFF2-40B4-BE49-F238E27FC236}">
                <a16:creationId xmlns:a16="http://schemas.microsoft.com/office/drawing/2014/main" id="{6CF1BAF6-AD41-4082-B212-8A1F9A2E8779}"/>
              </a:ext>
              <a:ext uri="{C183D7F6-B498-43B3-948B-1728B52AA6E4}">
                <adec:decorative xmlns:adec="http://schemas.microsoft.com/office/drawing/2017/decorative" val="1"/>
              </a:ext>
            </a:extLst>
          </p:cNvPr>
          <p:cNvCxnSpPr>
            <a:cxnSpLocks noGrp="1" noRot="1" noChangeAspect="1" noMove="1" noResize="1" noEditPoints="1" noAdjustHandles="1" noChangeArrowheads="1" noChangeShapeType="1"/>
          </p:cNvCxnSpPr>
          <p:nvPr>
            <p:extLst>
              <p:ext uri="{386F3935-93C4-4BCD-93E2-E3B085C9AB24}">
                <p16:designElem xmlns:p16="http://schemas.microsoft.com/office/powerpoint/2015/main" val="1"/>
              </p:ext>
            </p:extLst>
          </p:nvPr>
        </p:nvCxnSpPr>
        <p:spPr>
          <a:xfrm flipH="1">
            <a:off x="838200" y="6485313"/>
            <a:ext cx="10515600" cy="0"/>
          </a:xfrm>
          <a:prstGeom prst="line">
            <a:avLst/>
          </a:prstGeom>
          <a:ln w="57150">
            <a:solidFill>
              <a:schemeClr val="accent4"/>
            </a:solidFill>
          </a:ln>
        </p:spPr>
        <p:style>
          <a:lnRef idx="1">
            <a:schemeClr val="accent1"/>
          </a:lnRef>
          <a:fillRef idx="0">
            <a:schemeClr val="accent1"/>
          </a:fillRef>
          <a:effectRef idx="0">
            <a:schemeClr val="accent1"/>
          </a:effectRef>
          <a:fontRef idx="minor">
            <a:schemeClr val="tx1"/>
          </a:fontRef>
        </p:style>
      </p:cxnSp>
      <p:pic>
        <p:nvPicPr>
          <p:cNvPr id="4" name="Picture 3" descr="A picture containing text, clipart&#10;&#10;Description automatically generated">
            <a:extLst>
              <a:ext uri="{FF2B5EF4-FFF2-40B4-BE49-F238E27FC236}">
                <a16:creationId xmlns:a16="http://schemas.microsoft.com/office/drawing/2014/main" id="{C72C87B0-F56B-BCC9-D930-74F6CF895442}"/>
              </a:ext>
            </a:extLst>
          </p:cNvPr>
          <p:cNvPicPr>
            <a:picLocks noChangeAspect="1"/>
          </p:cNvPicPr>
          <p:nvPr/>
        </p:nvPicPr>
        <p:blipFill>
          <a:blip r:embed="rId2"/>
          <a:stretch>
            <a:fillRect/>
          </a:stretch>
        </p:blipFill>
        <p:spPr>
          <a:xfrm>
            <a:off x="8040" y="-166"/>
            <a:ext cx="1318353" cy="671054"/>
          </a:xfrm>
          <a:prstGeom prst="rect">
            <a:avLst/>
          </a:prstGeom>
        </p:spPr>
      </p:pic>
    </p:spTree>
    <p:extLst>
      <p:ext uri="{BB962C8B-B14F-4D97-AF65-F5344CB8AC3E}">
        <p14:creationId xmlns:p14="http://schemas.microsoft.com/office/powerpoint/2010/main" val="2045610326"/>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44546A"/>
      </a:dk2>
      <a:lt2>
        <a:srgbClr val="E7E6E6"/>
      </a:lt2>
      <a:accent1>
        <a:srgbClr val="4472C4"/>
      </a:accent1>
      <a:accent2>
        <a:srgbClr val="ED7D31"/>
      </a:accent2>
      <a:accent3>
        <a:srgbClr val="A5A5A5"/>
      </a:accent3>
      <a:accent4>
        <a:srgbClr val="FFC000"/>
      </a:accent4>
      <a:accent5>
        <a:srgbClr val="5B9BD5"/>
      </a:accent5>
      <a:accent6>
        <a:srgbClr val="70AD47"/>
      </a:accent6>
      <a:hlink>
        <a:srgbClr val="0563C1"/>
      </a:hlink>
      <a:folHlink>
        <a:srgbClr val="954F72"/>
      </a:folHlink>
    </a:clrScheme>
    <a:fontScheme name="Office">
      <a:majorFont>
        <a:latin typeface="Calibri Light" panose="020F0302020204030204"/>
        <a:ea typeface=""/>
        <a:cs typeface=""/>
        <a:font script="Jpan" typeface="游ゴシック Light"/>
        <a:font script="Hang" typeface="맑은 고딕"/>
        <a:font script="Hans" typeface="等线 Light"/>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ajorFont>
      <a:minorFont>
        <a:latin typeface="Calibri" panose="020F0502020204030204"/>
        <a:ea typeface=""/>
        <a:cs typeface=""/>
        <a:font script="Jpan" typeface="游ゴシック"/>
        <a:font script="Hang" typeface="맑은 고딕"/>
        <a:font script="Hans" typeface="等线"/>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font script="Armn" typeface="Arial"/>
        <a:font script="Bugi" typeface="Leelawadee UI"/>
        <a:font script="Bopo" typeface="Microsoft JhengHei"/>
        <a:font script="Java" typeface="Javanese Text"/>
        <a:font script="Lisu" typeface="Segoe UI"/>
        <a:font script="Mymr" typeface="Myanmar Text"/>
        <a:font script="Nkoo" typeface="Ebrima"/>
        <a:font script="Olck" typeface="Nirmala UI"/>
        <a:font script="Osma" typeface="Ebrima"/>
        <a:font script="Phag" typeface="Phagspa"/>
        <a:font script="Syrn" typeface="Estrangelo Edessa"/>
        <a:font script="Syrj" typeface="Estrangelo Edessa"/>
        <a:font script="Syre" typeface="Estrangelo Edessa"/>
        <a:font script="Sora" typeface="Nirmala UI"/>
        <a:font script="Tale" typeface="Microsoft Tai Le"/>
        <a:font script="Talu" typeface="Microsoft New Tai Lue"/>
        <a:font script="Tfng" typeface="Ebrima"/>
      </a:minorFont>
    </a:fontScheme>
    <a:fmtScheme name="Office">
      <a:fillStyleLst>
        <a:solidFill>
          <a:schemeClr val="phClr"/>
        </a:solidFill>
        <a:gradFill rotWithShape="1">
          <a:gsLst>
            <a:gs pos="0">
              <a:schemeClr val="phClr">
                <a:lumMod val="110000"/>
                <a:satMod val="105000"/>
                <a:tint val="67000"/>
              </a:schemeClr>
            </a:gs>
            <a:gs pos="50000">
              <a:schemeClr val="phClr">
                <a:lumMod val="105000"/>
                <a:satMod val="103000"/>
                <a:tint val="73000"/>
              </a:schemeClr>
            </a:gs>
            <a:gs pos="100000">
              <a:schemeClr val="phClr">
                <a:lumMod val="105000"/>
                <a:satMod val="109000"/>
                <a:tint val="81000"/>
              </a:schemeClr>
            </a:gs>
          </a:gsLst>
          <a:lin ang="5400000" scaled="0"/>
        </a:gradFill>
        <a:gradFill rotWithShape="1">
          <a:gsLst>
            <a:gs pos="0">
              <a:schemeClr val="phClr">
                <a:satMod val="103000"/>
                <a:lumMod val="102000"/>
                <a:tint val="94000"/>
              </a:schemeClr>
            </a:gs>
            <a:gs pos="50000">
              <a:schemeClr val="phClr">
                <a:satMod val="110000"/>
                <a:lumMod val="100000"/>
                <a:shade val="100000"/>
              </a:schemeClr>
            </a:gs>
            <a:gs pos="100000">
              <a:schemeClr val="phClr">
                <a:lumMod val="99000"/>
                <a:satMod val="120000"/>
                <a:shade val="78000"/>
              </a:schemeClr>
            </a:gs>
          </a:gsLst>
          <a:lin ang="5400000" scaled="0"/>
        </a:gradFill>
      </a:fillStyleLst>
      <a:lnStyleLst>
        <a:ln w="6350" cap="flat" cmpd="sng" algn="ctr">
          <a:solidFill>
            <a:schemeClr val="phClr"/>
          </a:solidFill>
          <a:prstDash val="solid"/>
          <a:miter lim="800000"/>
        </a:ln>
        <a:ln w="12700" cap="flat" cmpd="sng" algn="ctr">
          <a:solidFill>
            <a:schemeClr val="phClr"/>
          </a:solidFill>
          <a:prstDash val="solid"/>
          <a:miter lim="800000"/>
        </a:ln>
        <a:ln w="19050" cap="flat" cmpd="sng" algn="ctr">
          <a:solidFill>
            <a:schemeClr val="phClr"/>
          </a:solidFill>
          <a:prstDash val="solid"/>
          <a:miter lim="800000"/>
        </a:ln>
      </a:lnStyleLst>
      <a:effectStyleLst>
        <a:effectStyle>
          <a:effectLst/>
        </a:effectStyle>
        <a:effectStyle>
          <a:effectLst/>
        </a:effectStyle>
        <a:effectStyle>
          <a:effectLst>
            <a:outerShdw blurRad="57150" dist="19050" dir="5400000" algn="ctr" rotWithShape="0">
              <a:srgbClr val="000000">
                <a:alpha val="63000"/>
              </a:srgbClr>
            </a:outerShdw>
          </a:effectLst>
        </a:effectStyle>
      </a:effectStyleLst>
      <a:bgFillStyleLst>
        <a:solidFill>
          <a:schemeClr val="phClr"/>
        </a:solidFill>
        <a:solidFill>
          <a:schemeClr val="phClr">
            <a:tint val="95000"/>
            <a:satMod val="170000"/>
          </a:schemeClr>
        </a:solidFill>
        <a:gradFill rotWithShape="1">
          <a:gsLst>
            <a:gs pos="0">
              <a:schemeClr val="phClr">
                <a:tint val="93000"/>
                <a:satMod val="150000"/>
                <a:shade val="98000"/>
                <a:lumMod val="102000"/>
              </a:schemeClr>
            </a:gs>
            <a:gs pos="50000">
              <a:schemeClr val="phClr">
                <a:tint val="98000"/>
                <a:satMod val="130000"/>
                <a:shade val="90000"/>
                <a:lumMod val="103000"/>
              </a:schemeClr>
            </a:gs>
            <a:gs pos="100000">
              <a:schemeClr val="phClr">
                <a:shade val="63000"/>
                <a:satMod val="120000"/>
              </a:schemeClr>
            </a:gs>
          </a:gsLst>
          <a:lin ang="5400000" scaled="0"/>
        </a:gradFill>
      </a:bgFillStyleLst>
    </a:fmtScheme>
  </a:themeElements>
  <a:objectDefaults/>
  <a:extraClrSchemeLst/>
  <a:extLst>
    <a:ext uri="{05A4C25C-085E-4340-85A3-A5531E510DB2}">
      <thm15:themeFamily xmlns:thm15="http://schemas.microsoft.com/office/thememl/2012/main" name="Office Theme" id="{62F939B6-93AF-4DB8-9C6B-D6C7DFDC589F}" vid="{4A3C46E8-61CC-4603-A589-7422A47A8E4A}"/>
    </a:ext>
  </a:extLst>
</a:theme>
</file>

<file path=docProps/app.xml><?xml version="1.0" encoding="utf-8"?>
<Properties xmlns="http://schemas.openxmlformats.org/officeDocument/2006/extended-properties" xmlns:vt="http://schemas.openxmlformats.org/officeDocument/2006/docPropsVTypes">
  <TotalTime>97</TotalTime>
  <Words>1067</Words>
  <Application>Microsoft Macintosh PowerPoint</Application>
  <PresentationFormat>Widescreen</PresentationFormat>
  <Paragraphs>106</Paragraphs>
  <Slides>16</Slides>
  <Notes>0</Notes>
  <HiddenSlides>0</HiddenSlides>
  <MMClips>0</MMClips>
  <ScaleCrop>false</ScaleCrop>
  <HeadingPairs>
    <vt:vector size="6" baseType="variant">
      <vt:variant>
        <vt:lpstr>Fonts Used</vt:lpstr>
      </vt:variant>
      <vt:variant>
        <vt:i4>3</vt:i4>
      </vt:variant>
      <vt:variant>
        <vt:lpstr>Theme</vt:lpstr>
      </vt:variant>
      <vt:variant>
        <vt:i4>1</vt:i4>
      </vt:variant>
      <vt:variant>
        <vt:lpstr>Slide Titles</vt:lpstr>
      </vt:variant>
      <vt:variant>
        <vt:i4>16</vt:i4>
      </vt:variant>
    </vt:vector>
  </HeadingPairs>
  <TitlesOfParts>
    <vt:vector size="20" baseType="lpstr">
      <vt:lpstr>Arial</vt:lpstr>
      <vt:lpstr>Calibri</vt:lpstr>
      <vt:lpstr>Calibri Light</vt:lpstr>
      <vt:lpstr>Office Theme</vt:lpstr>
      <vt:lpstr>Human Performance </vt:lpstr>
      <vt:lpstr>Strategic Approach</vt:lpstr>
      <vt:lpstr>Strategic Approach -IDENTIFYING Errors</vt:lpstr>
      <vt:lpstr>Strategic Approach - CONTROLS</vt:lpstr>
      <vt:lpstr>Strategic Approach - REDUCING ERROR</vt:lpstr>
      <vt:lpstr>Strategic Approach - REDUCING ERROR</vt:lpstr>
      <vt:lpstr>Strategic Approach - PREPARATION</vt:lpstr>
      <vt:lpstr>Strategic Approach - PERFORMANCE</vt:lpstr>
      <vt:lpstr>Strategic Approach - FEEDBACK</vt:lpstr>
      <vt:lpstr>Strategic Approach – MANAGING CONTROLS</vt:lpstr>
      <vt:lpstr>Strategic Approach – MANAGING CONTROLS</vt:lpstr>
      <vt:lpstr>Strategic Approach – MANAGING CONTROLS</vt:lpstr>
      <vt:lpstr>Strategic Approach – MANAGING CONTROLS</vt:lpstr>
      <vt:lpstr>Strategic Approach – MANAGING CONTROLS</vt:lpstr>
      <vt:lpstr>Strategic Approach – MANAGING CONTROLS</vt:lpstr>
      <vt:lpstr>Strategic Approach – MANAGING CONTROLS</vt:lpstr>
    </vt:vector>
  </TitlesOfParts>
  <Company/>
  <LinksUpToDate>false</LinksUpToDate>
  <SharedDoc>false</SharedDoc>
  <HyperlinksChanged>false</HyperlinksChanged>
  <AppVersion>16.0000</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Human Performance </dc:title>
  <dc:creator>Bryan Haywood</dc:creator>
  <cp:lastModifiedBy>Bryan Haywood</cp:lastModifiedBy>
  <cp:revision>13</cp:revision>
  <dcterms:created xsi:type="dcterms:W3CDTF">2022-09-25T18:52:51Z</dcterms:created>
  <dcterms:modified xsi:type="dcterms:W3CDTF">2022-09-27T15:42:19Z</dcterms:modified>
</cp:coreProperties>
</file>