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73"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7"/>
    <p:restoredTop sz="96159"/>
  </p:normalViewPr>
  <p:slideViewPr>
    <p:cSldViewPr snapToGrid="0">
      <p:cViewPr varScale="1">
        <p:scale>
          <a:sx n="122" d="100"/>
          <a:sy n="122" d="100"/>
        </p:scale>
        <p:origin x="44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4D4131-E3F2-CE46-B75F-E9423EFE2859}" type="doc">
      <dgm:prSet loTypeId="urn:microsoft.com/office/officeart/2005/8/layout/pyramid1" loCatId="hierarchy" qsTypeId="urn:microsoft.com/office/officeart/2005/8/quickstyle/simple1" qsCatId="simple" csTypeId="urn:microsoft.com/office/officeart/2005/8/colors/accent1_2" csCatId="accent1" phldr="1"/>
      <dgm:spPr/>
      <dgm:t>
        <a:bodyPr/>
        <a:lstStyle/>
        <a:p>
          <a:endParaRPr lang="en-US"/>
        </a:p>
      </dgm:t>
    </dgm:pt>
    <dgm:pt modelId="{98914B80-F6AB-2548-9380-5A65AAABD9BA}">
      <dgm:prSet phldrT="[Text]" custT="1"/>
      <dgm:spPr>
        <a:solidFill>
          <a:srgbClr val="FF0000"/>
        </a:solidFill>
      </dgm:spPr>
      <dgm:t>
        <a:bodyPr anchor="b" anchorCtr="0"/>
        <a:lstStyle/>
        <a:p>
          <a:r>
            <a:rPr lang="en-US" sz="1400" dirty="0"/>
            <a:t>Several </a:t>
          </a:r>
        </a:p>
        <a:p>
          <a:r>
            <a:rPr lang="en-US" sz="1400" dirty="0"/>
            <a:t>Fatalities</a:t>
          </a:r>
        </a:p>
      </dgm:t>
    </dgm:pt>
    <dgm:pt modelId="{C88EEF34-B29F-094E-8578-9BAE8B2F3965}" type="parTrans" cxnId="{D2FA7B1D-C321-BF43-AEFF-09DC4552629C}">
      <dgm:prSet/>
      <dgm:spPr/>
      <dgm:t>
        <a:bodyPr/>
        <a:lstStyle/>
        <a:p>
          <a:endParaRPr lang="en-US"/>
        </a:p>
      </dgm:t>
    </dgm:pt>
    <dgm:pt modelId="{ACE451BB-C84F-194C-B1C7-4E169108C27C}" type="sibTrans" cxnId="{D2FA7B1D-C321-BF43-AEFF-09DC4552629C}">
      <dgm:prSet/>
      <dgm:spPr/>
      <dgm:t>
        <a:bodyPr/>
        <a:lstStyle/>
        <a:p>
          <a:endParaRPr lang="en-US"/>
        </a:p>
      </dgm:t>
    </dgm:pt>
    <dgm:pt modelId="{4786E677-50B7-6A4E-B30D-AB0979218B77}">
      <dgm:prSet phldrT="[Text]"/>
      <dgm:spPr>
        <a:solidFill>
          <a:srgbClr val="FF9300"/>
        </a:solidFill>
      </dgm:spPr>
      <dgm:t>
        <a:bodyPr/>
        <a:lstStyle/>
        <a:p>
          <a:r>
            <a:rPr lang="en-US" dirty="0"/>
            <a:t>Fatality</a:t>
          </a:r>
        </a:p>
      </dgm:t>
    </dgm:pt>
    <dgm:pt modelId="{7206196B-8E7D-C141-ACF0-B21DEE041188}" type="parTrans" cxnId="{8F0D5582-D129-FA4F-88E0-859118E32258}">
      <dgm:prSet/>
      <dgm:spPr/>
      <dgm:t>
        <a:bodyPr/>
        <a:lstStyle/>
        <a:p>
          <a:endParaRPr lang="en-US"/>
        </a:p>
      </dgm:t>
    </dgm:pt>
    <dgm:pt modelId="{7D3990CD-E67B-DD44-8C8F-2A1342D4D787}" type="sibTrans" cxnId="{8F0D5582-D129-FA4F-88E0-859118E32258}">
      <dgm:prSet/>
      <dgm:spPr/>
      <dgm:t>
        <a:bodyPr/>
        <a:lstStyle/>
        <a:p>
          <a:endParaRPr lang="en-US"/>
        </a:p>
      </dgm:t>
    </dgm:pt>
    <dgm:pt modelId="{051A074B-0A5F-1648-B940-79277BF448E1}">
      <dgm:prSet phldrT="[Text]"/>
      <dgm:spPr>
        <a:solidFill>
          <a:srgbClr val="FFFF00"/>
        </a:solidFill>
      </dgm:spPr>
      <dgm:t>
        <a:bodyPr/>
        <a:lstStyle/>
        <a:p>
          <a:r>
            <a:rPr lang="en-US" dirty="0"/>
            <a:t>Life-Altering Injuries</a:t>
          </a:r>
        </a:p>
      </dgm:t>
    </dgm:pt>
    <dgm:pt modelId="{043C03E5-1AAA-4B4E-9CAB-63B9840112DC}" type="parTrans" cxnId="{3DF92109-7FFA-7C44-A3AB-2FCE8BEC8648}">
      <dgm:prSet/>
      <dgm:spPr/>
      <dgm:t>
        <a:bodyPr/>
        <a:lstStyle/>
        <a:p>
          <a:endParaRPr lang="en-US"/>
        </a:p>
      </dgm:t>
    </dgm:pt>
    <dgm:pt modelId="{14C0A12F-9587-2544-BCDE-E1E49F9A796A}" type="sibTrans" cxnId="{3DF92109-7FFA-7C44-A3AB-2FCE8BEC8648}">
      <dgm:prSet/>
      <dgm:spPr/>
      <dgm:t>
        <a:bodyPr/>
        <a:lstStyle/>
        <a:p>
          <a:endParaRPr lang="en-US"/>
        </a:p>
      </dgm:t>
    </dgm:pt>
    <dgm:pt modelId="{4D37981F-EBC5-494A-BC4D-75E5DFB6C3A7}">
      <dgm:prSet phldrT="[Text]"/>
      <dgm:spPr>
        <a:solidFill>
          <a:srgbClr val="7030A0"/>
        </a:solidFill>
      </dgm:spPr>
      <dgm:t>
        <a:bodyPr/>
        <a:lstStyle/>
        <a:p>
          <a:r>
            <a:rPr lang="en-US" dirty="0">
              <a:solidFill>
                <a:schemeClr val="bg1"/>
              </a:solidFill>
            </a:rPr>
            <a:t>Moderate </a:t>
          </a:r>
        </a:p>
        <a:p>
          <a:r>
            <a:rPr lang="en-US" dirty="0">
              <a:solidFill>
                <a:schemeClr val="bg1"/>
              </a:solidFill>
            </a:rPr>
            <a:t>Injuries</a:t>
          </a:r>
        </a:p>
      </dgm:t>
    </dgm:pt>
    <dgm:pt modelId="{F5C98069-70E7-4C43-9ADA-1FB267268547}" type="parTrans" cxnId="{D6E38659-ECC6-FB47-92E9-F540AE168D21}">
      <dgm:prSet/>
      <dgm:spPr/>
      <dgm:t>
        <a:bodyPr/>
        <a:lstStyle/>
        <a:p>
          <a:endParaRPr lang="en-US"/>
        </a:p>
      </dgm:t>
    </dgm:pt>
    <dgm:pt modelId="{2B1282DC-A442-004C-B84F-51FDBDB30E8B}" type="sibTrans" cxnId="{D6E38659-ECC6-FB47-92E9-F540AE168D21}">
      <dgm:prSet/>
      <dgm:spPr/>
      <dgm:t>
        <a:bodyPr/>
        <a:lstStyle/>
        <a:p>
          <a:endParaRPr lang="en-US"/>
        </a:p>
      </dgm:t>
    </dgm:pt>
    <dgm:pt modelId="{8C5C0DBB-241B-9B4A-A895-2A86026DA585}">
      <dgm:prSet phldrT="[Text]"/>
      <dgm:spPr>
        <a:solidFill>
          <a:srgbClr val="0432FF"/>
        </a:solidFill>
      </dgm:spPr>
      <dgm:t>
        <a:bodyPr/>
        <a:lstStyle/>
        <a:p>
          <a:r>
            <a:rPr lang="en-US" dirty="0">
              <a:solidFill>
                <a:schemeClr val="bg1"/>
              </a:solidFill>
            </a:rPr>
            <a:t>Minor </a:t>
          </a:r>
        </a:p>
        <a:p>
          <a:r>
            <a:rPr lang="en-US" dirty="0">
              <a:solidFill>
                <a:schemeClr val="bg1"/>
              </a:solidFill>
            </a:rPr>
            <a:t>Injuries</a:t>
          </a:r>
        </a:p>
      </dgm:t>
    </dgm:pt>
    <dgm:pt modelId="{05FBFBF6-09C1-AA4A-A928-875278C1F5B7}" type="parTrans" cxnId="{FB49E73F-715D-B14C-8F7D-39BE53DC104F}">
      <dgm:prSet/>
      <dgm:spPr/>
      <dgm:t>
        <a:bodyPr/>
        <a:lstStyle/>
        <a:p>
          <a:endParaRPr lang="en-US"/>
        </a:p>
      </dgm:t>
    </dgm:pt>
    <dgm:pt modelId="{330424A0-6922-DC4C-9809-03D2573556DF}" type="sibTrans" cxnId="{FB49E73F-715D-B14C-8F7D-39BE53DC104F}">
      <dgm:prSet/>
      <dgm:spPr/>
      <dgm:t>
        <a:bodyPr/>
        <a:lstStyle/>
        <a:p>
          <a:endParaRPr lang="en-US"/>
        </a:p>
      </dgm:t>
    </dgm:pt>
    <dgm:pt modelId="{0229D06D-5350-9140-A2FA-BCBDAC4CC121}">
      <dgm:prSet phldrT="[Text]"/>
      <dgm:spPr>
        <a:solidFill>
          <a:srgbClr val="00B050"/>
        </a:solidFill>
      </dgm:spPr>
      <dgm:t>
        <a:bodyPr/>
        <a:lstStyle/>
        <a:p>
          <a:r>
            <a:rPr lang="en-US" dirty="0"/>
            <a:t>                                                 </a:t>
          </a:r>
          <a:r>
            <a:rPr lang="en-US" dirty="0">
              <a:solidFill>
                <a:schemeClr val="bg1"/>
              </a:solidFill>
            </a:rPr>
            <a:t>No Injuries</a:t>
          </a:r>
        </a:p>
      </dgm:t>
    </dgm:pt>
    <dgm:pt modelId="{7E283AC6-3DC5-854E-A44F-2D8F2587AAB8}" type="parTrans" cxnId="{76562E74-44AA-7943-BCF2-10487D7D3DC3}">
      <dgm:prSet/>
      <dgm:spPr/>
      <dgm:t>
        <a:bodyPr/>
        <a:lstStyle/>
        <a:p>
          <a:endParaRPr lang="en-US"/>
        </a:p>
      </dgm:t>
    </dgm:pt>
    <dgm:pt modelId="{12A61D57-CAD2-0948-A532-70B59A4F08C5}" type="sibTrans" cxnId="{76562E74-44AA-7943-BCF2-10487D7D3DC3}">
      <dgm:prSet/>
      <dgm:spPr/>
      <dgm:t>
        <a:bodyPr/>
        <a:lstStyle/>
        <a:p>
          <a:endParaRPr lang="en-US"/>
        </a:p>
      </dgm:t>
    </dgm:pt>
    <dgm:pt modelId="{8903F9F8-8EA5-1242-A769-862044942588}" type="pres">
      <dgm:prSet presAssocID="{704D4131-E3F2-CE46-B75F-E9423EFE2859}" presName="Name0" presStyleCnt="0">
        <dgm:presLayoutVars>
          <dgm:dir/>
          <dgm:animLvl val="lvl"/>
          <dgm:resizeHandles val="exact"/>
        </dgm:presLayoutVars>
      </dgm:prSet>
      <dgm:spPr/>
    </dgm:pt>
    <dgm:pt modelId="{2D4C716A-DF90-E942-ACD4-F94668FF16B3}" type="pres">
      <dgm:prSet presAssocID="{98914B80-F6AB-2548-9380-5A65AAABD9BA}" presName="Name8" presStyleCnt="0"/>
      <dgm:spPr/>
    </dgm:pt>
    <dgm:pt modelId="{07DD1F3C-F799-9942-9533-D3D6E22C6948}" type="pres">
      <dgm:prSet presAssocID="{98914B80-F6AB-2548-9380-5A65AAABD9BA}" presName="level" presStyleLbl="node1" presStyleIdx="0" presStyleCnt="6">
        <dgm:presLayoutVars>
          <dgm:chMax val="1"/>
          <dgm:bulletEnabled val="1"/>
        </dgm:presLayoutVars>
      </dgm:prSet>
      <dgm:spPr/>
    </dgm:pt>
    <dgm:pt modelId="{41C15062-382A-0549-BA54-FD8552980A15}" type="pres">
      <dgm:prSet presAssocID="{98914B80-F6AB-2548-9380-5A65AAABD9BA}" presName="levelTx" presStyleLbl="revTx" presStyleIdx="0" presStyleCnt="0">
        <dgm:presLayoutVars>
          <dgm:chMax val="1"/>
          <dgm:bulletEnabled val="1"/>
        </dgm:presLayoutVars>
      </dgm:prSet>
      <dgm:spPr/>
    </dgm:pt>
    <dgm:pt modelId="{9E10BD64-319F-D942-9E19-AE0E43D36305}" type="pres">
      <dgm:prSet presAssocID="{4786E677-50B7-6A4E-B30D-AB0979218B77}" presName="Name8" presStyleCnt="0"/>
      <dgm:spPr/>
    </dgm:pt>
    <dgm:pt modelId="{D917B252-448D-8A46-902D-C4F044C0C3A5}" type="pres">
      <dgm:prSet presAssocID="{4786E677-50B7-6A4E-B30D-AB0979218B77}" presName="level" presStyleLbl="node1" presStyleIdx="1" presStyleCnt="6">
        <dgm:presLayoutVars>
          <dgm:chMax val="1"/>
          <dgm:bulletEnabled val="1"/>
        </dgm:presLayoutVars>
      </dgm:prSet>
      <dgm:spPr/>
    </dgm:pt>
    <dgm:pt modelId="{EB73BF19-A6E8-2348-AF93-CCD8C539EB47}" type="pres">
      <dgm:prSet presAssocID="{4786E677-50B7-6A4E-B30D-AB0979218B77}" presName="levelTx" presStyleLbl="revTx" presStyleIdx="0" presStyleCnt="0">
        <dgm:presLayoutVars>
          <dgm:chMax val="1"/>
          <dgm:bulletEnabled val="1"/>
        </dgm:presLayoutVars>
      </dgm:prSet>
      <dgm:spPr/>
    </dgm:pt>
    <dgm:pt modelId="{CA304B28-8C6A-D44E-9ABC-FE226B9475A5}" type="pres">
      <dgm:prSet presAssocID="{051A074B-0A5F-1648-B940-79277BF448E1}" presName="Name8" presStyleCnt="0"/>
      <dgm:spPr/>
    </dgm:pt>
    <dgm:pt modelId="{5ECFB0F6-AD95-6042-AEAB-9DB040A23E59}" type="pres">
      <dgm:prSet presAssocID="{051A074B-0A5F-1648-B940-79277BF448E1}" presName="level" presStyleLbl="node1" presStyleIdx="2" presStyleCnt="6">
        <dgm:presLayoutVars>
          <dgm:chMax val="1"/>
          <dgm:bulletEnabled val="1"/>
        </dgm:presLayoutVars>
      </dgm:prSet>
      <dgm:spPr/>
    </dgm:pt>
    <dgm:pt modelId="{B19E879B-35C7-2942-9A00-101DBE56586B}" type="pres">
      <dgm:prSet presAssocID="{051A074B-0A5F-1648-B940-79277BF448E1}" presName="levelTx" presStyleLbl="revTx" presStyleIdx="0" presStyleCnt="0">
        <dgm:presLayoutVars>
          <dgm:chMax val="1"/>
          <dgm:bulletEnabled val="1"/>
        </dgm:presLayoutVars>
      </dgm:prSet>
      <dgm:spPr/>
    </dgm:pt>
    <dgm:pt modelId="{51A3239F-29B5-1342-9E66-728DD6F1068D}" type="pres">
      <dgm:prSet presAssocID="{4D37981F-EBC5-494A-BC4D-75E5DFB6C3A7}" presName="Name8" presStyleCnt="0"/>
      <dgm:spPr/>
    </dgm:pt>
    <dgm:pt modelId="{C92FC2AD-CAFE-7B42-8D8B-110B5BBFFE94}" type="pres">
      <dgm:prSet presAssocID="{4D37981F-EBC5-494A-BC4D-75E5DFB6C3A7}" presName="level" presStyleLbl="node1" presStyleIdx="3" presStyleCnt="6">
        <dgm:presLayoutVars>
          <dgm:chMax val="1"/>
          <dgm:bulletEnabled val="1"/>
        </dgm:presLayoutVars>
      </dgm:prSet>
      <dgm:spPr/>
    </dgm:pt>
    <dgm:pt modelId="{E800F0F0-6739-7741-B6AE-C3D7543FA4CA}" type="pres">
      <dgm:prSet presAssocID="{4D37981F-EBC5-494A-BC4D-75E5DFB6C3A7}" presName="levelTx" presStyleLbl="revTx" presStyleIdx="0" presStyleCnt="0">
        <dgm:presLayoutVars>
          <dgm:chMax val="1"/>
          <dgm:bulletEnabled val="1"/>
        </dgm:presLayoutVars>
      </dgm:prSet>
      <dgm:spPr/>
    </dgm:pt>
    <dgm:pt modelId="{87D4BBC3-7774-F441-B8F9-A9B6DCB69C41}" type="pres">
      <dgm:prSet presAssocID="{8C5C0DBB-241B-9B4A-A895-2A86026DA585}" presName="Name8" presStyleCnt="0"/>
      <dgm:spPr/>
    </dgm:pt>
    <dgm:pt modelId="{1E303908-AD3E-C642-A414-408E9D1AE557}" type="pres">
      <dgm:prSet presAssocID="{8C5C0DBB-241B-9B4A-A895-2A86026DA585}" presName="level" presStyleLbl="node1" presStyleIdx="4" presStyleCnt="6">
        <dgm:presLayoutVars>
          <dgm:chMax val="1"/>
          <dgm:bulletEnabled val="1"/>
        </dgm:presLayoutVars>
      </dgm:prSet>
      <dgm:spPr/>
    </dgm:pt>
    <dgm:pt modelId="{438BB802-0030-9341-984F-9E6203521080}" type="pres">
      <dgm:prSet presAssocID="{8C5C0DBB-241B-9B4A-A895-2A86026DA585}" presName="levelTx" presStyleLbl="revTx" presStyleIdx="0" presStyleCnt="0">
        <dgm:presLayoutVars>
          <dgm:chMax val="1"/>
          <dgm:bulletEnabled val="1"/>
        </dgm:presLayoutVars>
      </dgm:prSet>
      <dgm:spPr/>
    </dgm:pt>
    <dgm:pt modelId="{BD617BC3-EB29-F548-9C20-EFA5BF3C2960}" type="pres">
      <dgm:prSet presAssocID="{0229D06D-5350-9140-A2FA-BCBDAC4CC121}" presName="Name8" presStyleCnt="0"/>
      <dgm:spPr/>
    </dgm:pt>
    <dgm:pt modelId="{C05543B9-CDF0-0244-B8F4-27C24BAE51C2}" type="pres">
      <dgm:prSet presAssocID="{0229D06D-5350-9140-A2FA-BCBDAC4CC121}" presName="level" presStyleLbl="node1" presStyleIdx="5" presStyleCnt="6">
        <dgm:presLayoutVars>
          <dgm:chMax val="1"/>
          <dgm:bulletEnabled val="1"/>
        </dgm:presLayoutVars>
      </dgm:prSet>
      <dgm:spPr/>
    </dgm:pt>
    <dgm:pt modelId="{4B7CDE66-27F9-2C4F-81C1-7039AA80068C}" type="pres">
      <dgm:prSet presAssocID="{0229D06D-5350-9140-A2FA-BCBDAC4CC121}" presName="levelTx" presStyleLbl="revTx" presStyleIdx="0" presStyleCnt="0">
        <dgm:presLayoutVars>
          <dgm:chMax val="1"/>
          <dgm:bulletEnabled val="1"/>
        </dgm:presLayoutVars>
      </dgm:prSet>
      <dgm:spPr/>
    </dgm:pt>
  </dgm:ptLst>
  <dgm:cxnLst>
    <dgm:cxn modelId="{FCA0A107-F900-0A48-956C-70FBD83149FA}" type="presOf" srcId="{8C5C0DBB-241B-9B4A-A895-2A86026DA585}" destId="{1E303908-AD3E-C642-A414-408E9D1AE557}" srcOrd="0" destOrd="0" presId="urn:microsoft.com/office/officeart/2005/8/layout/pyramid1"/>
    <dgm:cxn modelId="{3DF92109-7FFA-7C44-A3AB-2FCE8BEC8648}" srcId="{704D4131-E3F2-CE46-B75F-E9423EFE2859}" destId="{051A074B-0A5F-1648-B940-79277BF448E1}" srcOrd="2" destOrd="0" parTransId="{043C03E5-1AAA-4B4E-9CAB-63B9840112DC}" sibTransId="{14C0A12F-9587-2544-BCDE-E1E49F9A796A}"/>
    <dgm:cxn modelId="{3DC7AD1C-2BB6-D443-8D7B-AFFE0DB2EBAB}" type="presOf" srcId="{051A074B-0A5F-1648-B940-79277BF448E1}" destId="{5ECFB0F6-AD95-6042-AEAB-9DB040A23E59}" srcOrd="0" destOrd="0" presId="urn:microsoft.com/office/officeart/2005/8/layout/pyramid1"/>
    <dgm:cxn modelId="{D2FA7B1D-C321-BF43-AEFF-09DC4552629C}" srcId="{704D4131-E3F2-CE46-B75F-E9423EFE2859}" destId="{98914B80-F6AB-2548-9380-5A65AAABD9BA}" srcOrd="0" destOrd="0" parTransId="{C88EEF34-B29F-094E-8578-9BAE8B2F3965}" sibTransId="{ACE451BB-C84F-194C-B1C7-4E169108C27C}"/>
    <dgm:cxn modelId="{FB49E73F-715D-B14C-8F7D-39BE53DC104F}" srcId="{704D4131-E3F2-CE46-B75F-E9423EFE2859}" destId="{8C5C0DBB-241B-9B4A-A895-2A86026DA585}" srcOrd="4" destOrd="0" parTransId="{05FBFBF6-09C1-AA4A-A928-875278C1F5B7}" sibTransId="{330424A0-6922-DC4C-9809-03D2573556DF}"/>
    <dgm:cxn modelId="{34822D52-07BF-1942-85C9-AFD29CC7A0DF}" type="presOf" srcId="{98914B80-F6AB-2548-9380-5A65AAABD9BA}" destId="{07DD1F3C-F799-9942-9533-D3D6E22C6948}" srcOrd="0" destOrd="0" presId="urn:microsoft.com/office/officeart/2005/8/layout/pyramid1"/>
    <dgm:cxn modelId="{D6E38659-ECC6-FB47-92E9-F540AE168D21}" srcId="{704D4131-E3F2-CE46-B75F-E9423EFE2859}" destId="{4D37981F-EBC5-494A-BC4D-75E5DFB6C3A7}" srcOrd="3" destOrd="0" parTransId="{F5C98069-70E7-4C43-9ADA-1FB267268547}" sibTransId="{2B1282DC-A442-004C-B84F-51FDBDB30E8B}"/>
    <dgm:cxn modelId="{28ABCD5B-6D29-594F-80D9-15B3D253E030}" type="presOf" srcId="{0229D06D-5350-9140-A2FA-BCBDAC4CC121}" destId="{C05543B9-CDF0-0244-B8F4-27C24BAE51C2}" srcOrd="0" destOrd="0" presId="urn:microsoft.com/office/officeart/2005/8/layout/pyramid1"/>
    <dgm:cxn modelId="{DD68D366-6F4D-0A49-A4F1-0965005F30E4}" type="presOf" srcId="{8C5C0DBB-241B-9B4A-A895-2A86026DA585}" destId="{438BB802-0030-9341-984F-9E6203521080}" srcOrd="1" destOrd="0" presId="urn:microsoft.com/office/officeart/2005/8/layout/pyramid1"/>
    <dgm:cxn modelId="{76562E74-44AA-7943-BCF2-10487D7D3DC3}" srcId="{704D4131-E3F2-CE46-B75F-E9423EFE2859}" destId="{0229D06D-5350-9140-A2FA-BCBDAC4CC121}" srcOrd="5" destOrd="0" parTransId="{7E283AC6-3DC5-854E-A44F-2D8F2587AAB8}" sibTransId="{12A61D57-CAD2-0948-A532-70B59A4F08C5}"/>
    <dgm:cxn modelId="{E16F9A80-FD1D-7140-A756-1E469BA297B2}" type="presOf" srcId="{4786E677-50B7-6A4E-B30D-AB0979218B77}" destId="{D917B252-448D-8A46-902D-C4F044C0C3A5}" srcOrd="0" destOrd="0" presId="urn:microsoft.com/office/officeart/2005/8/layout/pyramid1"/>
    <dgm:cxn modelId="{8F0D5582-D129-FA4F-88E0-859118E32258}" srcId="{704D4131-E3F2-CE46-B75F-E9423EFE2859}" destId="{4786E677-50B7-6A4E-B30D-AB0979218B77}" srcOrd="1" destOrd="0" parTransId="{7206196B-8E7D-C141-ACF0-B21DEE041188}" sibTransId="{7D3990CD-E67B-DD44-8C8F-2A1342D4D787}"/>
    <dgm:cxn modelId="{8BB09485-6596-654C-9237-62D155D3934E}" type="presOf" srcId="{704D4131-E3F2-CE46-B75F-E9423EFE2859}" destId="{8903F9F8-8EA5-1242-A769-862044942588}" srcOrd="0" destOrd="0" presId="urn:microsoft.com/office/officeart/2005/8/layout/pyramid1"/>
    <dgm:cxn modelId="{9066C38F-8B65-8C46-9AA5-7BD6D649D674}" type="presOf" srcId="{98914B80-F6AB-2548-9380-5A65AAABD9BA}" destId="{41C15062-382A-0549-BA54-FD8552980A15}" srcOrd="1" destOrd="0" presId="urn:microsoft.com/office/officeart/2005/8/layout/pyramid1"/>
    <dgm:cxn modelId="{C0187596-2E32-BC41-AE5C-3914C68F57AC}" type="presOf" srcId="{0229D06D-5350-9140-A2FA-BCBDAC4CC121}" destId="{4B7CDE66-27F9-2C4F-81C1-7039AA80068C}" srcOrd="1" destOrd="0" presId="urn:microsoft.com/office/officeart/2005/8/layout/pyramid1"/>
    <dgm:cxn modelId="{DC678CAB-A2EE-DB48-906B-4ECB1193EF54}" type="presOf" srcId="{4D37981F-EBC5-494A-BC4D-75E5DFB6C3A7}" destId="{C92FC2AD-CAFE-7B42-8D8B-110B5BBFFE94}" srcOrd="0" destOrd="0" presId="urn:microsoft.com/office/officeart/2005/8/layout/pyramid1"/>
    <dgm:cxn modelId="{54D3E4AC-E84F-9A43-9293-F8FB68D3F8D9}" type="presOf" srcId="{051A074B-0A5F-1648-B940-79277BF448E1}" destId="{B19E879B-35C7-2942-9A00-101DBE56586B}" srcOrd="1" destOrd="0" presId="urn:microsoft.com/office/officeart/2005/8/layout/pyramid1"/>
    <dgm:cxn modelId="{5979D5C3-7C93-F844-8A0E-A131F720C475}" type="presOf" srcId="{4D37981F-EBC5-494A-BC4D-75E5DFB6C3A7}" destId="{E800F0F0-6739-7741-B6AE-C3D7543FA4CA}" srcOrd="1" destOrd="0" presId="urn:microsoft.com/office/officeart/2005/8/layout/pyramid1"/>
    <dgm:cxn modelId="{98705ADF-2A70-3842-85BF-62F368066126}" type="presOf" srcId="{4786E677-50B7-6A4E-B30D-AB0979218B77}" destId="{EB73BF19-A6E8-2348-AF93-CCD8C539EB47}" srcOrd="1" destOrd="0" presId="urn:microsoft.com/office/officeart/2005/8/layout/pyramid1"/>
    <dgm:cxn modelId="{28FB65B7-DCFD-DC47-A7C0-BE922E86CE72}" type="presParOf" srcId="{8903F9F8-8EA5-1242-A769-862044942588}" destId="{2D4C716A-DF90-E942-ACD4-F94668FF16B3}" srcOrd="0" destOrd="0" presId="urn:microsoft.com/office/officeart/2005/8/layout/pyramid1"/>
    <dgm:cxn modelId="{5E2FC6AE-F05D-E84B-9B87-F4A342B33880}" type="presParOf" srcId="{2D4C716A-DF90-E942-ACD4-F94668FF16B3}" destId="{07DD1F3C-F799-9942-9533-D3D6E22C6948}" srcOrd="0" destOrd="0" presId="urn:microsoft.com/office/officeart/2005/8/layout/pyramid1"/>
    <dgm:cxn modelId="{4AA601DD-9FDA-9A40-A7E0-348FA3D70E63}" type="presParOf" srcId="{2D4C716A-DF90-E942-ACD4-F94668FF16B3}" destId="{41C15062-382A-0549-BA54-FD8552980A15}" srcOrd="1" destOrd="0" presId="urn:microsoft.com/office/officeart/2005/8/layout/pyramid1"/>
    <dgm:cxn modelId="{6F5BFCB7-C9DB-2243-8484-46AAC479D329}" type="presParOf" srcId="{8903F9F8-8EA5-1242-A769-862044942588}" destId="{9E10BD64-319F-D942-9E19-AE0E43D36305}" srcOrd="1" destOrd="0" presId="urn:microsoft.com/office/officeart/2005/8/layout/pyramid1"/>
    <dgm:cxn modelId="{723A1B15-3A80-CD49-A92B-43A7F8653502}" type="presParOf" srcId="{9E10BD64-319F-D942-9E19-AE0E43D36305}" destId="{D917B252-448D-8A46-902D-C4F044C0C3A5}" srcOrd="0" destOrd="0" presId="urn:microsoft.com/office/officeart/2005/8/layout/pyramid1"/>
    <dgm:cxn modelId="{0776523D-A369-894D-BB3C-E180D58FF47B}" type="presParOf" srcId="{9E10BD64-319F-D942-9E19-AE0E43D36305}" destId="{EB73BF19-A6E8-2348-AF93-CCD8C539EB47}" srcOrd="1" destOrd="0" presId="urn:microsoft.com/office/officeart/2005/8/layout/pyramid1"/>
    <dgm:cxn modelId="{55A1DB57-08A9-1C43-B078-F0274F425466}" type="presParOf" srcId="{8903F9F8-8EA5-1242-A769-862044942588}" destId="{CA304B28-8C6A-D44E-9ABC-FE226B9475A5}" srcOrd="2" destOrd="0" presId="urn:microsoft.com/office/officeart/2005/8/layout/pyramid1"/>
    <dgm:cxn modelId="{702B1B87-2659-5247-A56C-61E25BC12C37}" type="presParOf" srcId="{CA304B28-8C6A-D44E-9ABC-FE226B9475A5}" destId="{5ECFB0F6-AD95-6042-AEAB-9DB040A23E59}" srcOrd="0" destOrd="0" presId="urn:microsoft.com/office/officeart/2005/8/layout/pyramid1"/>
    <dgm:cxn modelId="{EFF2087C-E76C-2844-B124-948026E623AA}" type="presParOf" srcId="{CA304B28-8C6A-D44E-9ABC-FE226B9475A5}" destId="{B19E879B-35C7-2942-9A00-101DBE56586B}" srcOrd="1" destOrd="0" presId="urn:microsoft.com/office/officeart/2005/8/layout/pyramid1"/>
    <dgm:cxn modelId="{6C3ED005-06B5-B94C-B820-FA9CD0D55B42}" type="presParOf" srcId="{8903F9F8-8EA5-1242-A769-862044942588}" destId="{51A3239F-29B5-1342-9E66-728DD6F1068D}" srcOrd="3" destOrd="0" presId="urn:microsoft.com/office/officeart/2005/8/layout/pyramid1"/>
    <dgm:cxn modelId="{2BC99E9D-BDBA-D241-824A-1408AF15B407}" type="presParOf" srcId="{51A3239F-29B5-1342-9E66-728DD6F1068D}" destId="{C92FC2AD-CAFE-7B42-8D8B-110B5BBFFE94}" srcOrd="0" destOrd="0" presId="urn:microsoft.com/office/officeart/2005/8/layout/pyramid1"/>
    <dgm:cxn modelId="{9DE65EC1-955B-E04F-8D6B-AB3A990DFC7F}" type="presParOf" srcId="{51A3239F-29B5-1342-9E66-728DD6F1068D}" destId="{E800F0F0-6739-7741-B6AE-C3D7543FA4CA}" srcOrd="1" destOrd="0" presId="urn:microsoft.com/office/officeart/2005/8/layout/pyramid1"/>
    <dgm:cxn modelId="{EB376D5C-4DBB-3344-BC4A-B506F72C109D}" type="presParOf" srcId="{8903F9F8-8EA5-1242-A769-862044942588}" destId="{87D4BBC3-7774-F441-B8F9-A9B6DCB69C41}" srcOrd="4" destOrd="0" presId="urn:microsoft.com/office/officeart/2005/8/layout/pyramid1"/>
    <dgm:cxn modelId="{FF58549A-80D5-F447-86AD-B401DCE01DF1}" type="presParOf" srcId="{87D4BBC3-7774-F441-B8F9-A9B6DCB69C41}" destId="{1E303908-AD3E-C642-A414-408E9D1AE557}" srcOrd="0" destOrd="0" presId="urn:microsoft.com/office/officeart/2005/8/layout/pyramid1"/>
    <dgm:cxn modelId="{305E209A-720B-7149-833F-51BF874ED6BA}" type="presParOf" srcId="{87D4BBC3-7774-F441-B8F9-A9B6DCB69C41}" destId="{438BB802-0030-9341-984F-9E6203521080}" srcOrd="1" destOrd="0" presId="urn:microsoft.com/office/officeart/2005/8/layout/pyramid1"/>
    <dgm:cxn modelId="{764B75D1-FF78-904B-AD1F-2B299B350C3A}" type="presParOf" srcId="{8903F9F8-8EA5-1242-A769-862044942588}" destId="{BD617BC3-EB29-F548-9C20-EFA5BF3C2960}" srcOrd="5" destOrd="0" presId="urn:microsoft.com/office/officeart/2005/8/layout/pyramid1"/>
    <dgm:cxn modelId="{39764F6F-6886-9E4F-8E8C-6CB2E4ABE61B}" type="presParOf" srcId="{BD617BC3-EB29-F548-9C20-EFA5BF3C2960}" destId="{C05543B9-CDF0-0244-B8F4-27C24BAE51C2}" srcOrd="0" destOrd="0" presId="urn:microsoft.com/office/officeart/2005/8/layout/pyramid1"/>
    <dgm:cxn modelId="{139C9ECF-BBF0-AA40-B285-F5A319BB104B}" type="presParOf" srcId="{BD617BC3-EB29-F548-9C20-EFA5BF3C2960}" destId="{4B7CDE66-27F9-2C4F-81C1-7039AA80068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D1F3C-F799-9942-9533-D3D6E22C6948}">
      <dsp:nvSpPr>
        <dsp:cNvPr id="0" name=""/>
        <dsp:cNvSpPr/>
      </dsp:nvSpPr>
      <dsp:spPr>
        <a:xfrm>
          <a:off x="3386666" y="0"/>
          <a:ext cx="1354666" cy="903111"/>
        </a:xfrm>
        <a:prstGeom prst="trapezoid">
          <a:avLst>
            <a:gd name="adj" fmla="val 75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en-US" sz="1400" kern="1200" dirty="0"/>
            <a:t>Several </a:t>
          </a:r>
        </a:p>
        <a:p>
          <a:pPr marL="0" lvl="0" indent="0" algn="ctr" defTabSz="622300">
            <a:lnSpc>
              <a:spcPct val="90000"/>
            </a:lnSpc>
            <a:spcBef>
              <a:spcPct val="0"/>
            </a:spcBef>
            <a:spcAft>
              <a:spcPct val="35000"/>
            </a:spcAft>
            <a:buNone/>
          </a:pPr>
          <a:r>
            <a:rPr lang="en-US" sz="1400" kern="1200" dirty="0"/>
            <a:t>Fatalities</a:t>
          </a:r>
        </a:p>
      </dsp:txBody>
      <dsp:txXfrm>
        <a:off x="3386666" y="0"/>
        <a:ext cx="1354666" cy="903111"/>
      </dsp:txXfrm>
    </dsp:sp>
    <dsp:sp modelId="{D917B252-448D-8A46-902D-C4F044C0C3A5}">
      <dsp:nvSpPr>
        <dsp:cNvPr id="0" name=""/>
        <dsp:cNvSpPr/>
      </dsp:nvSpPr>
      <dsp:spPr>
        <a:xfrm>
          <a:off x="2709333" y="903111"/>
          <a:ext cx="2709333" cy="903111"/>
        </a:xfrm>
        <a:prstGeom prst="trapezoid">
          <a:avLst>
            <a:gd name="adj" fmla="val 75000"/>
          </a:avLst>
        </a:prstGeom>
        <a:solidFill>
          <a:srgbClr val="FF93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Fatality</a:t>
          </a:r>
        </a:p>
      </dsp:txBody>
      <dsp:txXfrm>
        <a:off x="3183466" y="903111"/>
        <a:ext cx="1761066" cy="903111"/>
      </dsp:txXfrm>
    </dsp:sp>
    <dsp:sp modelId="{5ECFB0F6-AD95-6042-AEAB-9DB040A23E59}">
      <dsp:nvSpPr>
        <dsp:cNvPr id="0" name=""/>
        <dsp:cNvSpPr/>
      </dsp:nvSpPr>
      <dsp:spPr>
        <a:xfrm>
          <a:off x="2032000" y="1806222"/>
          <a:ext cx="4064000" cy="903111"/>
        </a:xfrm>
        <a:prstGeom prst="trapezoid">
          <a:avLst>
            <a:gd name="adj" fmla="val 75000"/>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Life-Altering Injuries</a:t>
          </a:r>
        </a:p>
      </dsp:txBody>
      <dsp:txXfrm>
        <a:off x="2743199" y="1806222"/>
        <a:ext cx="2641600" cy="903111"/>
      </dsp:txXfrm>
    </dsp:sp>
    <dsp:sp modelId="{C92FC2AD-CAFE-7B42-8D8B-110B5BBFFE94}">
      <dsp:nvSpPr>
        <dsp:cNvPr id="0" name=""/>
        <dsp:cNvSpPr/>
      </dsp:nvSpPr>
      <dsp:spPr>
        <a:xfrm>
          <a:off x="1354666" y="2709333"/>
          <a:ext cx="5418666" cy="903111"/>
        </a:xfrm>
        <a:prstGeom prst="trapezoid">
          <a:avLst>
            <a:gd name="adj" fmla="val 75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Moderate </a:t>
          </a:r>
        </a:p>
        <a:p>
          <a:pPr marL="0" lvl="0" indent="0" algn="ctr" defTabSz="1111250">
            <a:lnSpc>
              <a:spcPct val="90000"/>
            </a:lnSpc>
            <a:spcBef>
              <a:spcPct val="0"/>
            </a:spcBef>
            <a:spcAft>
              <a:spcPct val="35000"/>
            </a:spcAft>
            <a:buNone/>
          </a:pPr>
          <a:r>
            <a:rPr lang="en-US" sz="2500" kern="1200" dirty="0">
              <a:solidFill>
                <a:schemeClr val="bg1"/>
              </a:solidFill>
            </a:rPr>
            <a:t>Injuries</a:t>
          </a:r>
        </a:p>
      </dsp:txBody>
      <dsp:txXfrm>
        <a:off x="2302933" y="2709333"/>
        <a:ext cx="3522133" cy="903111"/>
      </dsp:txXfrm>
    </dsp:sp>
    <dsp:sp modelId="{1E303908-AD3E-C642-A414-408E9D1AE557}">
      <dsp:nvSpPr>
        <dsp:cNvPr id="0" name=""/>
        <dsp:cNvSpPr/>
      </dsp:nvSpPr>
      <dsp:spPr>
        <a:xfrm>
          <a:off x="677333" y="3612444"/>
          <a:ext cx="6773333" cy="903111"/>
        </a:xfrm>
        <a:prstGeom prst="trapezoid">
          <a:avLst>
            <a:gd name="adj" fmla="val 75000"/>
          </a:avLst>
        </a:prstGeom>
        <a:solidFill>
          <a:srgbClr val="0432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rPr>
            <a:t>Minor </a:t>
          </a:r>
        </a:p>
        <a:p>
          <a:pPr marL="0" lvl="0" indent="0" algn="ctr" defTabSz="1111250">
            <a:lnSpc>
              <a:spcPct val="90000"/>
            </a:lnSpc>
            <a:spcBef>
              <a:spcPct val="0"/>
            </a:spcBef>
            <a:spcAft>
              <a:spcPct val="35000"/>
            </a:spcAft>
            <a:buNone/>
          </a:pPr>
          <a:r>
            <a:rPr lang="en-US" sz="2500" kern="1200" dirty="0">
              <a:solidFill>
                <a:schemeClr val="bg1"/>
              </a:solidFill>
            </a:rPr>
            <a:t>Injuries</a:t>
          </a:r>
        </a:p>
      </dsp:txBody>
      <dsp:txXfrm>
        <a:off x="1862666" y="3612444"/>
        <a:ext cx="4402666" cy="903111"/>
      </dsp:txXfrm>
    </dsp:sp>
    <dsp:sp modelId="{C05543B9-CDF0-0244-B8F4-27C24BAE51C2}">
      <dsp:nvSpPr>
        <dsp:cNvPr id="0" name=""/>
        <dsp:cNvSpPr/>
      </dsp:nvSpPr>
      <dsp:spPr>
        <a:xfrm>
          <a:off x="0" y="4515555"/>
          <a:ext cx="8128000" cy="903111"/>
        </a:xfrm>
        <a:prstGeom prst="trapezoid">
          <a:avLst>
            <a:gd name="adj" fmla="val 75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en-US" sz="2500" kern="1200" dirty="0"/>
            <a:t>                                                 </a:t>
          </a:r>
          <a:r>
            <a:rPr lang="en-US" sz="2500" kern="1200" dirty="0">
              <a:solidFill>
                <a:schemeClr val="bg1"/>
              </a:solidFill>
            </a:rPr>
            <a:t>No Injuries</a:t>
          </a:r>
        </a:p>
      </dsp:txBody>
      <dsp:txXfrm>
        <a:off x="1422399" y="4515555"/>
        <a:ext cx="5283200" cy="90311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F465A-90DD-88EA-8ECC-4687D73EB1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0E87F31-70FC-FA59-F44B-D129837AD9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F82C18-8586-63BA-79C8-9F9B73D51E99}"/>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5" name="Footer Placeholder 4">
            <a:extLst>
              <a:ext uri="{FF2B5EF4-FFF2-40B4-BE49-F238E27FC236}">
                <a16:creationId xmlns:a16="http://schemas.microsoft.com/office/drawing/2014/main" id="{B1532128-FC96-DF37-0424-6C3BE9DF2A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A37096-4405-81E7-F705-DE2825E3C71F}"/>
              </a:ext>
            </a:extLst>
          </p:cNvPr>
          <p:cNvSpPr>
            <a:spLocks noGrp="1"/>
          </p:cNvSpPr>
          <p:nvPr>
            <p:ph type="sldNum" sz="quarter" idx="12"/>
          </p:nvPr>
        </p:nvSpPr>
        <p:spPr/>
        <p:txBody>
          <a:bodyPr/>
          <a:lstStyle/>
          <a:p>
            <a:fld id="{A4003DF7-2B28-C24E-9DB6-1AF73081308C}" type="slidenum">
              <a:rPr lang="en-US" smtClean="0"/>
              <a:t>‹#›</a:t>
            </a:fld>
            <a:endParaRPr lang="en-US"/>
          </a:p>
        </p:txBody>
      </p:sp>
      <p:pic>
        <p:nvPicPr>
          <p:cNvPr id="10" name="Picture 9" descr="A picture containing text, clipart&#10;&#10;Description automatically generated">
            <a:extLst>
              <a:ext uri="{FF2B5EF4-FFF2-40B4-BE49-F238E27FC236}">
                <a16:creationId xmlns:a16="http://schemas.microsoft.com/office/drawing/2014/main" id="{D3AF4DF6-330C-D2B9-4C8D-350141E46AA8}"/>
              </a:ext>
            </a:extLst>
          </p:cNvPr>
          <p:cNvPicPr>
            <a:picLocks noChangeAspect="1"/>
          </p:cNvPicPr>
          <p:nvPr userDrawn="1"/>
        </p:nvPicPr>
        <p:blipFill>
          <a:blip r:embed="rId2"/>
          <a:stretch>
            <a:fillRect/>
          </a:stretch>
        </p:blipFill>
        <p:spPr>
          <a:xfrm>
            <a:off x="10058401" y="5771979"/>
            <a:ext cx="2133599" cy="1086021"/>
          </a:xfrm>
          <a:prstGeom prst="rect">
            <a:avLst/>
          </a:prstGeom>
        </p:spPr>
      </p:pic>
      <p:pic>
        <p:nvPicPr>
          <p:cNvPr id="2050" name="Picture 2" descr="News &amp; Awards | The Hill Group">
            <a:extLst>
              <a:ext uri="{FF2B5EF4-FFF2-40B4-BE49-F238E27FC236}">
                <a16:creationId xmlns:a16="http://schemas.microsoft.com/office/drawing/2014/main" id="{40926ACC-0E6E-1920-E752-0B8D5623C35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 y="53340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945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689DD-AB61-529F-0BDE-D9F44EECA6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D81808-280B-4451-DA37-1E8D04C5AD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01FFF9-77A6-E42B-1824-327805933235}"/>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5" name="Footer Placeholder 4">
            <a:extLst>
              <a:ext uri="{FF2B5EF4-FFF2-40B4-BE49-F238E27FC236}">
                <a16:creationId xmlns:a16="http://schemas.microsoft.com/office/drawing/2014/main" id="{32F313E1-8FA6-7F2D-2C95-26398169A6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0343EC-5FD2-7CAA-ACB4-D0FF7508FA1A}"/>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214637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FFDC07-9AA8-FDCC-B36A-0D9C08054F8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039EF7-9D43-89B5-CF46-90C20C559C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47A5E-B7F1-A7B0-9CB7-82CF079EC4C3}"/>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5" name="Footer Placeholder 4">
            <a:extLst>
              <a:ext uri="{FF2B5EF4-FFF2-40B4-BE49-F238E27FC236}">
                <a16:creationId xmlns:a16="http://schemas.microsoft.com/office/drawing/2014/main" id="{9BD53111-46A5-9308-62E0-474A62A36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D818F7-D8C2-9DED-D219-7862DDD5C4DD}"/>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394893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3F8E9-B2F5-AF28-0716-6E6A48D56B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2CECF9-FF13-15AA-2933-8B2A0AB888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6AF64E-1101-9149-C892-2CF78FBDBFE0}"/>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5" name="Footer Placeholder 4">
            <a:extLst>
              <a:ext uri="{FF2B5EF4-FFF2-40B4-BE49-F238E27FC236}">
                <a16:creationId xmlns:a16="http://schemas.microsoft.com/office/drawing/2014/main" id="{24B52ED3-25A3-C024-6EB5-C350E6D4A2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F7EE5-5E6B-411A-9CA5-CC1355003FE7}"/>
              </a:ext>
            </a:extLst>
          </p:cNvPr>
          <p:cNvSpPr>
            <a:spLocks noGrp="1"/>
          </p:cNvSpPr>
          <p:nvPr>
            <p:ph type="sldNum" sz="quarter" idx="12"/>
          </p:nvPr>
        </p:nvSpPr>
        <p:spPr/>
        <p:txBody>
          <a:bodyPr/>
          <a:lstStyle/>
          <a:p>
            <a:fld id="{A4003DF7-2B28-C24E-9DB6-1AF73081308C}" type="slidenum">
              <a:rPr lang="en-US" smtClean="0"/>
              <a:t>‹#›</a:t>
            </a:fld>
            <a:endParaRPr lang="en-US"/>
          </a:p>
        </p:txBody>
      </p:sp>
      <p:pic>
        <p:nvPicPr>
          <p:cNvPr id="7" name="Picture 6" descr="A picture containing text, clipart&#10;&#10;Description automatically generated">
            <a:extLst>
              <a:ext uri="{FF2B5EF4-FFF2-40B4-BE49-F238E27FC236}">
                <a16:creationId xmlns:a16="http://schemas.microsoft.com/office/drawing/2014/main" id="{38747D40-7DE9-784F-46B8-310AEC230AD0}"/>
              </a:ext>
            </a:extLst>
          </p:cNvPr>
          <p:cNvPicPr>
            <a:picLocks noChangeAspect="1"/>
          </p:cNvPicPr>
          <p:nvPr userDrawn="1"/>
        </p:nvPicPr>
        <p:blipFill>
          <a:blip r:embed="rId2"/>
          <a:stretch>
            <a:fillRect/>
          </a:stretch>
        </p:blipFill>
        <p:spPr>
          <a:xfrm>
            <a:off x="10058401" y="5771979"/>
            <a:ext cx="2133599" cy="1086021"/>
          </a:xfrm>
          <a:prstGeom prst="rect">
            <a:avLst/>
          </a:prstGeom>
        </p:spPr>
      </p:pic>
      <p:pic>
        <p:nvPicPr>
          <p:cNvPr id="8" name="Picture 2" descr="News &amp; Awards | The Hill Group">
            <a:extLst>
              <a:ext uri="{FF2B5EF4-FFF2-40B4-BE49-F238E27FC236}">
                <a16:creationId xmlns:a16="http://schemas.microsoft.com/office/drawing/2014/main" id="{5E4B4794-9539-4DC6-BBA8-7EF5A88EA0D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 y="53340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48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E3782-CD2A-B5F9-5A36-9BCA6C9126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0EDE3F-7AEE-B925-F688-B656BF73F8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4DED27-588C-91FE-4FC3-E2AD49BCA342}"/>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5" name="Footer Placeholder 4">
            <a:extLst>
              <a:ext uri="{FF2B5EF4-FFF2-40B4-BE49-F238E27FC236}">
                <a16:creationId xmlns:a16="http://schemas.microsoft.com/office/drawing/2014/main" id="{6C0AEAB5-C5D8-6D5B-2F2A-D3259A120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C96070-A771-33FB-7434-8C2A3C54616A}"/>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1264305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58B56-8892-A498-2E91-0AB8F2E3BA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77C70B-650F-F76E-82B0-DBB541A19F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B5A08B-3E9A-B527-271C-6AC7F6BF5B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F4730E-47CD-9869-1110-CFBE7D143954}"/>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6" name="Footer Placeholder 5">
            <a:extLst>
              <a:ext uri="{FF2B5EF4-FFF2-40B4-BE49-F238E27FC236}">
                <a16:creationId xmlns:a16="http://schemas.microsoft.com/office/drawing/2014/main" id="{547429BA-6108-2BF7-47F3-882086C093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B13B44-DBCC-C6CF-AF76-B3F45F8B8B96}"/>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2559391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0460F-7B32-E94C-EC69-B2D6A04C70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D3D329-C450-96F1-D648-AFE6BC100C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E3259C-BD08-7367-6B36-62191DAE1B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22C973-8B8D-F311-9FA4-8E019D9FF6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EA5AC2-5569-AC30-4763-5B5F454BC7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981995C-F25E-20AB-3676-B3ADD9CD9D7F}"/>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8" name="Footer Placeholder 7">
            <a:extLst>
              <a:ext uri="{FF2B5EF4-FFF2-40B4-BE49-F238E27FC236}">
                <a16:creationId xmlns:a16="http://schemas.microsoft.com/office/drawing/2014/main" id="{E4A03405-5B80-2033-4A75-BB6A0A3582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D82A1B-AD3D-EDCB-4A2E-3AC4686410BB}"/>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57158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08E41-3E95-1206-1BA3-2ACB646F99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1D1677-9EF5-EA9E-3A72-B8A92443BA16}"/>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4" name="Footer Placeholder 3">
            <a:extLst>
              <a:ext uri="{FF2B5EF4-FFF2-40B4-BE49-F238E27FC236}">
                <a16:creationId xmlns:a16="http://schemas.microsoft.com/office/drawing/2014/main" id="{621AC493-B1B9-F6D5-0402-4DA6C05745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428008-52F1-0E45-F66A-2E0DFA7424AC}"/>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43317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442AD8-8CA1-5111-0A5F-D8495DE379DC}"/>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3" name="Footer Placeholder 2">
            <a:extLst>
              <a:ext uri="{FF2B5EF4-FFF2-40B4-BE49-F238E27FC236}">
                <a16:creationId xmlns:a16="http://schemas.microsoft.com/office/drawing/2014/main" id="{C31CE60C-17F0-509A-D9CB-27AFC046D51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490E60-4212-8E06-C4C8-3F12386D982C}"/>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37373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11249-F831-D29A-9CAB-D2606DC346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2314283-4DC6-439C-C260-67A30D0257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C25AD9-AA70-AB89-A0E8-D771F01BB0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A63102-1FA6-DD30-8C7F-1C58FC001617}"/>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6" name="Footer Placeholder 5">
            <a:extLst>
              <a:ext uri="{FF2B5EF4-FFF2-40B4-BE49-F238E27FC236}">
                <a16:creationId xmlns:a16="http://schemas.microsoft.com/office/drawing/2014/main" id="{1428DAB4-9D54-4563-9B33-C7AF007469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56A5D-CEC2-A937-1EDE-4316ACF57B0B}"/>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1623644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6069-9BB1-97D0-64F6-4B1AE0FDE5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F57F89-422C-6B0A-3899-7574E2E57A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F92D87-009A-AF15-FA7F-E0D8E5D907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28820F-0019-8AE2-8E6D-DE01F4F87934}"/>
              </a:ext>
            </a:extLst>
          </p:cNvPr>
          <p:cNvSpPr>
            <a:spLocks noGrp="1"/>
          </p:cNvSpPr>
          <p:nvPr>
            <p:ph type="dt" sz="half" idx="10"/>
          </p:nvPr>
        </p:nvSpPr>
        <p:spPr/>
        <p:txBody>
          <a:bodyPr/>
          <a:lstStyle/>
          <a:p>
            <a:fld id="{FDFF309F-4052-EB4E-8CEE-71502ED22433}" type="datetimeFigureOut">
              <a:rPr lang="en-US" smtClean="0"/>
              <a:t>9/17/22</a:t>
            </a:fld>
            <a:endParaRPr lang="en-US"/>
          </a:p>
        </p:txBody>
      </p:sp>
      <p:sp>
        <p:nvSpPr>
          <p:cNvPr id="6" name="Footer Placeholder 5">
            <a:extLst>
              <a:ext uri="{FF2B5EF4-FFF2-40B4-BE49-F238E27FC236}">
                <a16:creationId xmlns:a16="http://schemas.microsoft.com/office/drawing/2014/main" id="{E05920C0-29D0-BF49-B454-5883F38035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A070AB-4ABD-102C-78B5-AB865A08D3E7}"/>
              </a:ext>
            </a:extLst>
          </p:cNvPr>
          <p:cNvSpPr>
            <a:spLocks noGrp="1"/>
          </p:cNvSpPr>
          <p:nvPr>
            <p:ph type="sldNum" sz="quarter" idx="12"/>
          </p:nvPr>
        </p:nvSpPr>
        <p:spPr/>
        <p:txBody>
          <a:bodyPr/>
          <a:lstStyle/>
          <a:p>
            <a:fld id="{A4003DF7-2B28-C24E-9DB6-1AF73081308C}" type="slidenum">
              <a:rPr lang="en-US" smtClean="0"/>
              <a:t>‹#›</a:t>
            </a:fld>
            <a:endParaRPr lang="en-US"/>
          </a:p>
        </p:txBody>
      </p:sp>
    </p:spTree>
    <p:extLst>
      <p:ext uri="{BB962C8B-B14F-4D97-AF65-F5344CB8AC3E}">
        <p14:creationId xmlns:p14="http://schemas.microsoft.com/office/powerpoint/2010/main" val="2267545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77E42F-48F4-C7A2-B756-75A1E256C4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D2BFEC-DEEF-E984-86F3-ADD2F1BF82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8B4CC-8592-F146-459B-8BB90B66A8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F309F-4052-EB4E-8CEE-71502ED22433}" type="datetimeFigureOut">
              <a:rPr lang="en-US" smtClean="0"/>
              <a:t>9/20/22</a:t>
            </a:fld>
            <a:endParaRPr lang="en-US"/>
          </a:p>
        </p:txBody>
      </p:sp>
      <p:sp>
        <p:nvSpPr>
          <p:cNvPr id="5" name="Footer Placeholder 4">
            <a:extLst>
              <a:ext uri="{FF2B5EF4-FFF2-40B4-BE49-F238E27FC236}">
                <a16:creationId xmlns:a16="http://schemas.microsoft.com/office/drawing/2014/main" id="{5D0EA4BC-ABF0-F841-F72D-2D53F536AD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B4AFB0-F2B7-DE9A-AF5D-CC89B4CB64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03DF7-2B28-C24E-9DB6-1AF73081308C}" type="slidenum">
              <a:rPr lang="en-US" smtClean="0"/>
              <a:t>‹#›</a:t>
            </a:fld>
            <a:endParaRPr lang="en-US"/>
          </a:p>
        </p:txBody>
      </p:sp>
      <p:pic>
        <p:nvPicPr>
          <p:cNvPr id="7" name="Picture 2" descr="News &amp; Awards | The Hill Group">
            <a:extLst>
              <a:ext uri="{FF2B5EF4-FFF2-40B4-BE49-F238E27FC236}">
                <a16:creationId xmlns:a16="http://schemas.microsoft.com/office/drawing/2014/main" id="{E18E9709-5BFB-B2E6-6F2F-3FB25C8AAEB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 y="5334000"/>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text, clipart&#10;&#10;Description automatically generated">
            <a:extLst>
              <a:ext uri="{FF2B5EF4-FFF2-40B4-BE49-F238E27FC236}">
                <a16:creationId xmlns:a16="http://schemas.microsoft.com/office/drawing/2014/main" id="{D396114C-5C4B-792B-4FE7-D060D1CFDABA}"/>
              </a:ext>
            </a:extLst>
          </p:cNvPr>
          <p:cNvPicPr>
            <a:picLocks noChangeAspect="1"/>
          </p:cNvPicPr>
          <p:nvPr userDrawn="1"/>
        </p:nvPicPr>
        <p:blipFill>
          <a:blip r:embed="rId14"/>
          <a:stretch>
            <a:fillRect/>
          </a:stretch>
        </p:blipFill>
        <p:spPr>
          <a:xfrm>
            <a:off x="10058401" y="5771979"/>
            <a:ext cx="2133599" cy="1086021"/>
          </a:xfrm>
          <a:prstGeom prst="rect">
            <a:avLst/>
          </a:prstGeom>
        </p:spPr>
      </p:pic>
    </p:spTree>
    <p:extLst>
      <p:ext uri="{BB962C8B-B14F-4D97-AF65-F5344CB8AC3E}">
        <p14:creationId xmlns:p14="http://schemas.microsoft.com/office/powerpoint/2010/main" val="1949031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7">
            <a:extLst>
              <a:ext uri="{FF2B5EF4-FFF2-40B4-BE49-F238E27FC236}">
                <a16:creationId xmlns:a16="http://schemas.microsoft.com/office/drawing/2014/main" id="{1574D71B-7917-4BD7-887C-1D652DB0D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8B7B1B-1EA8-BAFB-1427-55504287DF79}"/>
              </a:ext>
            </a:extLst>
          </p:cNvPr>
          <p:cNvSpPr>
            <a:spLocks noGrp="1"/>
          </p:cNvSpPr>
          <p:nvPr>
            <p:ph type="ctrTitle"/>
          </p:nvPr>
        </p:nvSpPr>
        <p:spPr>
          <a:xfrm>
            <a:off x="7658841" y="679730"/>
            <a:ext cx="3951414" cy="3787041"/>
          </a:xfrm>
        </p:spPr>
        <p:txBody>
          <a:bodyPr>
            <a:normAutofit/>
          </a:bodyPr>
          <a:lstStyle/>
          <a:p>
            <a:pPr algn="l"/>
            <a:r>
              <a:rPr lang="en-US" sz="5100" b="1" dirty="0">
                <a:latin typeface="+mn-lt"/>
              </a:rPr>
              <a:t>PREVENTING </a:t>
            </a:r>
            <a:br>
              <a:rPr lang="en-US" sz="5100" b="1" dirty="0">
                <a:latin typeface="+mn-lt"/>
              </a:rPr>
            </a:br>
            <a:r>
              <a:rPr lang="en-US" sz="5100" b="1" dirty="0">
                <a:latin typeface="+mn-lt"/>
              </a:rPr>
              <a:t>Serious Injuries and Fatalities (SIF)</a:t>
            </a:r>
            <a:endParaRPr lang="en-US" sz="5100" dirty="0">
              <a:latin typeface="+mn-lt"/>
            </a:endParaRPr>
          </a:p>
        </p:txBody>
      </p:sp>
      <p:sp>
        <p:nvSpPr>
          <p:cNvPr id="3" name="Subtitle 2">
            <a:extLst>
              <a:ext uri="{FF2B5EF4-FFF2-40B4-BE49-F238E27FC236}">
                <a16:creationId xmlns:a16="http://schemas.microsoft.com/office/drawing/2014/main" id="{94CF882A-3F37-15B6-16E1-D089518AD618}"/>
              </a:ext>
            </a:extLst>
          </p:cNvPr>
          <p:cNvSpPr>
            <a:spLocks noGrp="1"/>
          </p:cNvSpPr>
          <p:nvPr>
            <p:ph type="subTitle" idx="1"/>
          </p:nvPr>
        </p:nvSpPr>
        <p:spPr>
          <a:xfrm>
            <a:off x="7658840" y="5045529"/>
            <a:ext cx="3951414" cy="1322614"/>
          </a:xfrm>
        </p:spPr>
        <p:txBody>
          <a:bodyPr>
            <a:normAutofit/>
          </a:bodyPr>
          <a:lstStyle/>
          <a:p>
            <a:r>
              <a:rPr lang="en-US" sz="2800" b="1" dirty="0"/>
              <a:t>Managing RISKS rather than Injury Rates</a:t>
            </a:r>
          </a:p>
        </p:txBody>
      </p:sp>
      <p:sp>
        <p:nvSpPr>
          <p:cNvPr id="37" name="Rectangle 29">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605660" y="145634"/>
            <a:ext cx="1715478" cy="692679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1">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269325"/>
            <a:ext cx="6116779" cy="617193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art, pie chart&#10;&#10;Description automatically generated">
            <a:extLst>
              <a:ext uri="{FF2B5EF4-FFF2-40B4-BE49-F238E27FC236}">
                <a16:creationId xmlns:a16="http://schemas.microsoft.com/office/drawing/2014/main" id="{A61E0F61-2169-552E-C5E4-75E4AE3626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6683" y="538941"/>
            <a:ext cx="5280658" cy="5632704"/>
          </a:xfrm>
          <a:prstGeom prst="rect">
            <a:avLst/>
          </a:prstGeom>
        </p:spPr>
      </p:pic>
      <p:sp>
        <p:nvSpPr>
          <p:cNvPr id="39" name="Rectangle 33">
            <a:extLst>
              <a:ext uri="{FF2B5EF4-FFF2-40B4-BE49-F238E27FC236}">
                <a16:creationId xmlns:a16="http://schemas.microsoft.com/office/drawing/2014/main" id="{6CF143E5-57C3-46A3-91A2-EDAA7A8E6A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80788" y="2754068"/>
            <a:ext cx="149016" cy="17099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368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effectLst/>
                <a:latin typeface="+mn-lt"/>
              </a:rPr>
              <a:t>The Critical Importance of Precursors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492470" y="975984"/>
            <a:ext cx="8523890" cy="5604669"/>
          </a:xfrm>
        </p:spPr>
        <p:txBody>
          <a:bodyPr>
            <a:noAutofit/>
          </a:bodyPr>
          <a:lstStyle/>
          <a:p>
            <a:pPr>
              <a:lnSpc>
                <a:spcPct val="100000"/>
              </a:lnSpc>
              <a:spcBef>
                <a:spcPts val="0"/>
              </a:spcBef>
            </a:pPr>
            <a:r>
              <a:rPr lang="en-US" sz="3600" dirty="0">
                <a:effectLst/>
              </a:rPr>
              <a:t>Addressing SIF precursors calls for flawless execution of </a:t>
            </a:r>
          </a:p>
          <a:p>
            <a:pPr lvl="1">
              <a:lnSpc>
                <a:spcPct val="100000"/>
              </a:lnSpc>
              <a:spcBef>
                <a:spcPts val="0"/>
              </a:spcBef>
            </a:pPr>
            <a:r>
              <a:rPr lang="en-US" sz="3200" dirty="0">
                <a:effectLst/>
              </a:rPr>
              <a:t>pre-job planning and risk assessment, </a:t>
            </a:r>
          </a:p>
          <a:p>
            <a:pPr lvl="1">
              <a:lnSpc>
                <a:spcPct val="100000"/>
              </a:lnSpc>
              <a:spcBef>
                <a:spcPts val="0"/>
              </a:spcBef>
            </a:pPr>
            <a:r>
              <a:rPr lang="en-US" sz="3200" dirty="0">
                <a:effectLst/>
              </a:rPr>
              <a:t>job safety analysis, </a:t>
            </a:r>
          </a:p>
          <a:p>
            <a:pPr lvl="1">
              <a:lnSpc>
                <a:spcPct val="100000"/>
              </a:lnSpc>
              <a:spcBef>
                <a:spcPts val="0"/>
              </a:spcBef>
            </a:pPr>
            <a:r>
              <a:rPr lang="en-US" sz="3200" dirty="0">
                <a:effectLst/>
              </a:rPr>
              <a:t>behavior observations, </a:t>
            </a:r>
          </a:p>
          <a:p>
            <a:pPr lvl="1">
              <a:lnSpc>
                <a:spcPct val="100000"/>
              </a:lnSpc>
              <a:spcBef>
                <a:spcPts val="0"/>
              </a:spcBef>
            </a:pPr>
            <a:r>
              <a:rPr lang="en-US" sz="3200" dirty="0">
                <a:effectLst/>
              </a:rPr>
              <a:t>assessments and audits, and </a:t>
            </a:r>
          </a:p>
          <a:p>
            <a:pPr lvl="1">
              <a:lnSpc>
                <a:spcPct val="100000"/>
              </a:lnSpc>
              <a:spcBef>
                <a:spcPts val="0"/>
              </a:spcBef>
            </a:pPr>
            <a:r>
              <a:rPr lang="en-US" sz="3200" dirty="0">
                <a:effectLst/>
              </a:rPr>
              <a:t>risk tolerance</a:t>
            </a:r>
          </a:p>
        </p:txBody>
      </p:sp>
    </p:spTree>
    <p:extLst>
      <p:ext uri="{BB962C8B-B14F-4D97-AF65-F5344CB8AC3E}">
        <p14:creationId xmlns:p14="http://schemas.microsoft.com/office/powerpoint/2010/main" val="1579133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effectLst/>
                <a:latin typeface="+mn-lt"/>
              </a:rPr>
              <a:t>The Critical Importance of Precursors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34510" y="975984"/>
            <a:ext cx="8912773" cy="5604669"/>
          </a:xfrm>
        </p:spPr>
        <p:txBody>
          <a:bodyPr>
            <a:noAutofit/>
          </a:bodyPr>
          <a:lstStyle/>
          <a:p>
            <a:pPr>
              <a:lnSpc>
                <a:spcPct val="100000"/>
              </a:lnSpc>
              <a:spcBef>
                <a:spcPts val="0"/>
              </a:spcBef>
            </a:pPr>
            <a:r>
              <a:rPr lang="en-US" sz="2800" dirty="0">
                <a:effectLst/>
              </a:rPr>
              <a:t>Enhancements are needed for incident investigation and root cause analysis processes</a:t>
            </a:r>
            <a:endParaRPr lang="en-US" sz="2800" dirty="0"/>
          </a:p>
          <a:p>
            <a:pPr>
              <a:lnSpc>
                <a:spcPct val="100000"/>
              </a:lnSpc>
              <a:spcBef>
                <a:spcPts val="0"/>
              </a:spcBef>
            </a:pPr>
            <a:r>
              <a:rPr lang="en-US" sz="2800" dirty="0">
                <a:effectLst/>
              </a:rPr>
              <a:t>Remember, what categorizes a precursor is NOT its immediate outcome, but its </a:t>
            </a:r>
            <a:r>
              <a:rPr lang="en-US" sz="2800" b="1" dirty="0">
                <a:effectLst/>
              </a:rPr>
              <a:t>POTENTIAL</a:t>
            </a:r>
            <a:r>
              <a:rPr lang="en-US" sz="2800" dirty="0">
                <a:effectLst/>
              </a:rPr>
              <a:t> to</a:t>
            </a:r>
            <a:r>
              <a:rPr lang="en-US" dirty="0">
                <a:effectLst/>
              </a:rPr>
              <a:t> </a:t>
            </a:r>
            <a:r>
              <a:rPr lang="en-US" sz="2800" dirty="0">
                <a:effectLst/>
              </a:rPr>
              <a:t>produce a serious outcome</a:t>
            </a:r>
          </a:p>
          <a:p>
            <a:pPr marL="0" indent="0">
              <a:lnSpc>
                <a:spcPct val="100000"/>
              </a:lnSpc>
              <a:spcBef>
                <a:spcPts val="0"/>
              </a:spcBef>
              <a:buNone/>
            </a:pPr>
            <a:endParaRPr lang="en-US" sz="1400" dirty="0"/>
          </a:p>
          <a:p>
            <a:pPr marL="0" indent="0">
              <a:lnSpc>
                <a:spcPct val="100000"/>
              </a:lnSpc>
              <a:spcBef>
                <a:spcPts val="0"/>
              </a:spcBef>
              <a:buNone/>
            </a:pPr>
            <a:r>
              <a:rPr lang="en-US" sz="2200" i="1" dirty="0">
                <a:effectLst/>
              </a:rPr>
              <a:t>Two employees each suffer a minor cut. The actual outcomes are identical. But one cut occurred as a worker hustled across a busy office and sideswiped a sharp-edged desk. The other cut occurred when the worker slipped and nearly fell from the top of a rail car. </a:t>
            </a:r>
          </a:p>
          <a:p>
            <a:pPr marL="0" indent="0">
              <a:lnSpc>
                <a:spcPct val="100000"/>
              </a:lnSpc>
              <a:spcBef>
                <a:spcPts val="0"/>
              </a:spcBef>
              <a:buNone/>
            </a:pPr>
            <a:endParaRPr lang="en-US" sz="2200" i="1" dirty="0"/>
          </a:p>
          <a:p>
            <a:pPr marL="0" indent="0">
              <a:lnSpc>
                <a:spcPct val="100000"/>
              </a:lnSpc>
              <a:spcBef>
                <a:spcPts val="0"/>
              </a:spcBef>
              <a:buNone/>
            </a:pPr>
            <a:r>
              <a:rPr lang="en-US" sz="2200" i="1" dirty="0">
                <a:effectLst/>
              </a:rPr>
              <a:t>To identify which of these two events is a precursor, ask yourself what would happen if the situations were repeated.  The office worker would likely see a similar or better outcome. But the potential exists for the rail worker to suffer a fall from a height, resulting in a fatality or serious injury.</a:t>
            </a:r>
            <a:endParaRPr lang="en-US" sz="2200" i="1" dirty="0"/>
          </a:p>
        </p:txBody>
      </p:sp>
    </p:spTree>
    <p:extLst>
      <p:ext uri="{BB962C8B-B14F-4D97-AF65-F5344CB8AC3E}">
        <p14:creationId xmlns:p14="http://schemas.microsoft.com/office/powerpoint/2010/main" val="149205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sz="4400" b="1" dirty="0">
                <a:effectLst/>
                <a:latin typeface="+mn-lt"/>
              </a:rPr>
              <a:t>Assess Systems Integrity and Conformance</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34510" y="975984"/>
            <a:ext cx="8912773" cy="5604669"/>
          </a:xfrm>
        </p:spPr>
        <p:txBody>
          <a:bodyPr>
            <a:noAutofit/>
          </a:bodyPr>
          <a:lstStyle/>
          <a:p>
            <a:pPr>
              <a:lnSpc>
                <a:spcPct val="100000"/>
              </a:lnSpc>
              <a:spcBef>
                <a:spcPts val="0"/>
              </a:spcBef>
            </a:pPr>
            <a:r>
              <a:rPr lang="en-US" dirty="0">
                <a:effectLst/>
              </a:rPr>
              <a:t>Safety Management Systems should be examined to determine their effectiveness at identifying and mitigating precursors</a:t>
            </a:r>
          </a:p>
          <a:p>
            <a:pPr marL="0" indent="0" algn="ctr">
              <a:lnSpc>
                <a:spcPct val="100000"/>
              </a:lnSpc>
              <a:spcBef>
                <a:spcPts val="0"/>
              </a:spcBef>
              <a:buNone/>
            </a:pPr>
            <a:r>
              <a:rPr lang="en-US" sz="1800" i="1" dirty="0">
                <a:effectLst/>
              </a:rPr>
              <a:t>A pipe leaks, </a:t>
            </a:r>
          </a:p>
          <a:p>
            <a:pPr marL="0" indent="0" algn="ctr">
              <a:lnSpc>
                <a:spcPct val="100000"/>
              </a:lnSpc>
              <a:spcBef>
                <a:spcPts val="0"/>
              </a:spcBef>
              <a:buNone/>
            </a:pPr>
            <a:r>
              <a:rPr lang="en-US" sz="1800" i="1" dirty="0">
                <a:effectLst/>
              </a:rPr>
              <a:t>it contains flammable material, </a:t>
            </a:r>
          </a:p>
          <a:p>
            <a:pPr marL="0" indent="0" algn="ctr">
              <a:lnSpc>
                <a:spcPct val="100000"/>
              </a:lnSpc>
              <a:spcBef>
                <a:spcPts val="0"/>
              </a:spcBef>
              <a:buNone/>
            </a:pPr>
            <a:r>
              <a:rPr lang="en-US" sz="1800" i="1" dirty="0">
                <a:effectLst/>
              </a:rPr>
              <a:t>no one reports the leak, </a:t>
            </a:r>
          </a:p>
          <a:p>
            <a:pPr marL="0" indent="0" algn="ctr">
              <a:lnSpc>
                <a:spcPct val="100000"/>
              </a:lnSpc>
              <a:spcBef>
                <a:spcPts val="0"/>
              </a:spcBef>
              <a:buNone/>
            </a:pPr>
            <a:r>
              <a:rPr lang="en-US" sz="1800" i="1" dirty="0">
                <a:effectLst/>
              </a:rPr>
              <a:t>no inspection identifies it, </a:t>
            </a:r>
          </a:p>
          <a:p>
            <a:pPr marL="0" indent="0" algn="ctr">
              <a:lnSpc>
                <a:spcPct val="100000"/>
              </a:lnSpc>
              <a:spcBef>
                <a:spcPts val="0"/>
              </a:spcBef>
              <a:buNone/>
            </a:pPr>
            <a:r>
              <a:rPr lang="en-US" sz="1800" i="1" dirty="0">
                <a:effectLst/>
              </a:rPr>
              <a:t>the leaking material finds an ignition source, and </a:t>
            </a:r>
          </a:p>
          <a:p>
            <a:pPr marL="0" indent="0" algn="ctr">
              <a:lnSpc>
                <a:spcPct val="100000"/>
              </a:lnSpc>
              <a:spcBef>
                <a:spcPts val="0"/>
              </a:spcBef>
              <a:buNone/>
            </a:pPr>
            <a:r>
              <a:rPr lang="en-US" sz="1800" i="1" dirty="0">
                <a:effectLst/>
              </a:rPr>
              <a:t>there is a fire</a:t>
            </a:r>
          </a:p>
          <a:p>
            <a:pPr>
              <a:lnSpc>
                <a:spcPct val="100000"/>
              </a:lnSpc>
              <a:spcBef>
                <a:spcPts val="0"/>
              </a:spcBef>
            </a:pPr>
            <a:r>
              <a:rPr lang="en-US" sz="2400" dirty="0">
                <a:effectLst/>
              </a:rPr>
              <a:t>The chance that this was the first and only time any of these events has occurred is low; it is much more likely that leaks have occurred previously, the reporting of leaks is sporadic, and inspections are not comprehensive</a:t>
            </a:r>
          </a:p>
          <a:p>
            <a:pPr>
              <a:lnSpc>
                <a:spcPct val="100000"/>
              </a:lnSpc>
              <a:spcBef>
                <a:spcPts val="0"/>
              </a:spcBef>
            </a:pPr>
            <a:r>
              <a:rPr lang="en-US" sz="2400" dirty="0">
                <a:effectLst/>
              </a:rPr>
              <a:t>Both the </a:t>
            </a:r>
            <a:r>
              <a:rPr lang="en-US" sz="2400" b="1" dirty="0">
                <a:effectLst/>
              </a:rPr>
              <a:t>DESIGN</a:t>
            </a:r>
            <a:r>
              <a:rPr lang="en-US" sz="2400" dirty="0">
                <a:effectLst/>
              </a:rPr>
              <a:t> of the safety management systems targeting SIFs (their integrity), and the </a:t>
            </a:r>
            <a:r>
              <a:rPr lang="en-US" sz="2400" b="1" dirty="0">
                <a:effectLst/>
              </a:rPr>
              <a:t>QUALITY</a:t>
            </a:r>
            <a:r>
              <a:rPr lang="en-US" sz="2400" dirty="0">
                <a:effectLst/>
              </a:rPr>
              <a:t> of how they are implemented (conformance) need to be assessed</a:t>
            </a:r>
            <a:endParaRPr lang="en-US" sz="3600" i="1" dirty="0"/>
          </a:p>
        </p:txBody>
      </p:sp>
    </p:spTree>
    <p:extLst>
      <p:ext uri="{BB962C8B-B14F-4D97-AF65-F5344CB8AC3E}">
        <p14:creationId xmlns:p14="http://schemas.microsoft.com/office/powerpoint/2010/main" val="2945572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latin typeface="+mn-lt"/>
              </a:rPr>
              <a:t>F</a:t>
            </a:r>
            <a:r>
              <a:rPr lang="en-US" b="1" dirty="0">
                <a:effectLst/>
                <a:latin typeface="+mn-lt"/>
              </a:rPr>
              <a:t>our (4) steps to PREVENT SIFs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34510" y="975984"/>
            <a:ext cx="8912773" cy="5604669"/>
          </a:xfrm>
        </p:spPr>
        <p:txBody>
          <a:bodyPr>
            <a:noAutofit/>
          </a:bodyPr>
          <a:lstStyle/>
          <a:p>
            <a:pPr marL="514350" indent="-514350">
              <a:lnSpc>
                <a:spcPct val="100000"/>
              </a:lnSpc>
              <a:spcBef>
                <a:spcPts val="0"/>
              </a:spcBef>
              <a:buFont typeface="+mj-lt"/>
              <a:buAutoNum type="arabicPeriod"/>
            </a:pPr>
            <a:r>
              <a:rPr lang="en-US" sz="3200" dirty="0">
                <a:effectLst/>
              </a:rPr>
              <a:t>Educate the organization on the prevention of SIFs</a:t>
            </a:r>
          </a:p>
          <a:p>
            <a:pPr marL="971550" lvl="1" indent="-514350">
              <a:lnSpc>
                <a:spcPct val="100000"/>
              </a:lnSpc>
              <a:spcBef>
                <a:spcPts val="0"/>
              </a:spcBef>
              <a:buFont typeface="+mj-lt"/>
              <a:buAutoNum type="alphaLcPeriod"/>
            </a:pPr>
            <a:r>
              <a:rPr lang="en-US" sz="2800" dirty="0">
                <a:effectLst/>
              </a:rPr>
              <a:t>Everyone at all levels of the organization must be aware and alert to the fact that just managing injury rates is not enough</a:t>
            </a:r>
          </a:p>
          <a:p>
            <a:pPr marL="971550" lvl="1" indent="-514350">
              <a:lnSpc>
                <a:spcPct val="100000"/>
              </a:lnSpc>
              <a:spcBef>
                <a:spcPts val="0"/>
              </a:spcBef>
              <a:buFont typeface="+mj-lt"/>
              <a:buAutoNum type="alphaLcPeriod"/>
            </a:pPr>
            <a:r>
              <a:rPr lang="en-US" sz="2800" dirty="0">
                <a:effectLst/>
              </a:rPr>
              <a:t>The company is still vulnerable to SIF exposures</a:t>
            </a:r>
          </a:p>
          <a:p>
            <a:pPr marL="457200" lvl="1" indent="0">
              <a:lnSpc>
                <a:spcPct val="100000"/>
              </a:lnSpc>
              <a:spcBef>
                <a:spcPts val="0"/>
              </a:spcBef>
              <a:buNone/>
            </a:pPr>
            <a:endParaRPr lang="en-US" sz="3600" i="1" dirty="0"/>
          </a:p>
        </p:txBody>
      </p:sp>
    </p:spTree>
    <p:extLst>
      <p:ext uri="{BB962C8B-B14F-4D97-AF65-F5344CB8AC3E}">
        <p14:creationId xmlns:p14="http://schemas.microsoft.com/office/powerpoint/2010/main" val="2016191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latin typeface="+mn-lt"/>
              </a:rPr>
              <a:t>F</a:t>
            </a:r>
            <a:r>
              <a:rPr lang="en-US" b="1" dirty="0">
                <a:effectLst/>
                <a:latin typeface="+mn-lt"/>
              </a:rPr>
              <a:t>our (4) steps to PREVENT SIFs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34510" y="975984"/>
            <a:ext cx="8912773" cy="5604669"/>
          </a:xfrm>
        </p:spPr>
        <p:txBody>
          <a:bodyPr>
            <a:noAutofit/>
          </a:bodyPr>
          <a:lstStyle/>
          <a:p>
            <a:pPr marL="514350" indent="-514350">
              <a:lnSpc>
                <a:spcPct val="100000"/>
              </a:lnSpc>
              <a:spcBef>
                <a:spcPts val="0"/>
              </a:spcBef>
              <a:buFont typeface="+mj-lt"/>
              <a:buAutoNum type="arabicPeriod" startAt="2"/>
            </a:pPr>
            <a:r>
              <a:rPr lang="en-US" sz="3200" dirty="0">
                <a:effectLst/>
              </a:rPr>
              <a:t>MEASURE SIFs and PSIFs as a KPI (rate)</a:t>
            </a:r>
          </a:p>
          <a:p>
            <a:pPr marL="0" indent="0">
              <a:lnSpc>
                <a:spcPct val="100000"/>
              </a:lnSpc>
              <a:spcBef>
                <a:spcPts val="0"/>
              </a:spcBef>
              <a:buNone/>
            </a:pPr>
            <a:endParaRPr lang="en-US" sz="2800" dirty="0">
              <a:effectLst/>
            </a:endParaRPr>
          </a:p>
          <a:p>
            <a:pPr marL="0" indent="0">
              <a:lnSpc>
                <a:spcPct val="100000"/>
              </a:lnSpc>
              <a:spcBef>
                <a:spcPts val="0"/>
              </a:spcBef>
              <a:buNone/>
            </a:pPr>
            <a:r>
              <a:rPr lang="en-US" sz="2800" dirty="0">
                <a:effectLst/>
              </a:rPr>
              <a:t>The SIF rate is the number of serious and fatal</a:t>
            </a:r>
            <a:br>
              <a:rPr lang="en-US" sz="2800" dirty="0"/>
            </a:br>
            <a:r>
              <a:rPr lang="en-US" sz="2800" dirty="0">
                <a:effectLst/>
              </a:rPr>
              <a:t>injuries—and recordable injuries with reasonable potential to be an SIF—divided by hours worked</a:t>
            </a:r>
          </a:p>
          <a:p>
            <a:pPr marL="971550" lvl="1" indent="-514350">
              <a:lnSpc>
                <a:spcPct val="100000"/>
              </a:lnSpc>
              <a:spcBef>
                <a:spcPts val="0"/>
              </a:spcBef>
              <a:buFont typeface="+mj-lt"/>
              <a:buAutoNum type="alphaLcPeriod"/>
            </a:pPr>
            <a:r>
              <a:rPr lang="en-US" sz="2800" dirty="0">
                <a:effectLst/>
              </a:rPr>
              <a:t>Data on the SIF rate should be gathered for the past 2-3 years and from this point forward</a:t>
            </a:r>
          </a:p>
          <a:p>
            <a:pPr marL="971550" lvl="1" indent="-514350">
              <a:lnSpc>
                <a:spcPct val="100000"/>
              </a:lnSpc>
              <a:spcBef>
                <a:spcPts val="0"/>
              </a:spcBef>
              <a:buFont typeface="+mj-lt"/>
              <a:buAutoNum type="alphaLcPeriod"/>
            </a:pPr>
            <a:r>
              <a:rPr lang="en-US" sz="2800" dirty="0">
                <a:effectLst/>
              </a:rPr>
              <a:t>The SIF rate must have high visibility throughout the</a:t>
            </a:r>
            <a:br>
              <a:rPr lang="en-US" sz="2800" dirty="0"/>
            </a:br>
            <a:r>
              <a:rPr lang="en-US" sz="2800" dirty="0">
                <a:effectLst/>
              </a:rPr>
              <a:t>organization</a:t>
            </a:r>
            <a:endParaRPr lang="en-US" sz="3200" i="1" dirty="0"/>
          </a:p>
        </p:txBody>
      </p:sp>
    </p:spTree>
    <p:extLst>
      <p:ext uri="{BB962C8B-B14F-4D97-AF65-F5344CB8AC3E}">
        <p14:creationId xmlns:p14="http://schemas.microsoft.com/office/powerpoint/2010/main" val="1255400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latin typeface="+mn-lt"/>
              </a:rPr>
              <a:t>F</a:t>
            </a:r>
            <a:r>
              <a:rPr lang="en-US" b="1" dirty="0">
                <a:effectLst/>
                <a:latin typeface="+mn-lt"/>
              </a:rPr>
              <a:t>our (4) steps to PREVENT SIFs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34510" y="975984"/>
            <a:ext cx="8912773" cy="5604669"/>
          </a:xfrm>
        </p:spPr>
        <p:txBody>
          <a:bodyPr>
            <a:noAutofit/>
          </a:bodyPr>
          <a:lstStyle/>
          <a:p>
            <a:pPr marL="514350" indent="-514350">
              <a:lnSpc>
                <a:spcPct val="100000"/>
              </a:lnSpc>
              <a:spcBef>
                <a:spcPts val="0"/>
              </a:spcBef>
              <a:buFont typeface="+mj-lt"/>
              <a:buAutoNum type="arabicPeriod" startAt="3"/>
            </a:pPr>
            <a:r>
              <a:rPr lang="en-US" sz="3200" dirty="0">
                <a:effectLst/>
              </a:rPr>
              <a:t>DEVELOP and IMPLEMENT Safety Management </a:t>
            </a:r>
            <a:r>
              <a:rPr lang="en-US" sz="3200" dirty="0"/>
              <a:t>S</a:t>
            </a:r>
            <a:r>
              <a:rPr lang="en-US" sz="3200" dirty="0">
                <a:effectLst/>
              </a:rPr>
              <a:t>ystem (SMS) elements to:</a:t>
            </a:r>
          </a:p>
          <a:p>
            <a:pPr marL="971550" lvl="1" indent="-514350">
              <a:lnSpc>
                <a:spcPct val="100000"/>
              </a:lnSpc>
              <a:spcBef>
                <a:spcPts val="0"/>
              </a:spcBef>
              <a:buFont typeface="+mj-lt"/>
              <a:buAutoNum type="arabicPeriod"/>
            </a:pPr>
            <a:r>
              <a:rPr lang="en-US" sz="2800" b="1" dirty="0">
                <a:solidFill>
                  <a:srgbClr val="0432FF"/>
                </a:solidFill>
                <a:effectLst/>
              </a:rPr>
              <a:t>IDENTIFY</a:t>
            </a:r>
            <a:r>
              <a:rPr lang="en-US" sz="2800" dirty="0">
                <a:effectLst/>
              </a:rPr>
              <a:t> Hazards and SIF Precursors</a:t>
            </a:r>
          </a:p>
          <a:p>
            <a:pPr marL="971550" lvl="1" indent="-514350">
              <a:lnSpc>
                <a:spcPct val="100000"/>
              </a:lnSpc>
              <a:spcBef>
                <a:spcPts val="0"/>
              </a:spcBef>
              <a:buFont typeface="+mj-lt"/>
              <a:buAutoNum type="arabicPeriod"/>
            </a:pPr>
            <a:r>
              <a:rPr lang="en-US" sz="2800" b="1" dirty="0">
                <a:solidFill>
                  <a:srgbClr val="FF9300"/>
                </a:solidFill>
                <a:effectLst/>
              </a:rPr>
              <a:t>ANALYZE</a:t>
            </a:r>
            <a:r>
              <a:rPr lang="en-US" sz="2800" dirty="0">
                <a:effectLst/>
              </a:rPr>
              <a:t> the Hazards and SIF Precursors</a:t>
            </a:r>
          </a:p>
          <a:p>
            <a:pPr marL="971550" lvl="1" indent="-514350">
              <a:lnSpc>
                <a:spcPct val="100000"/>
              </a:lnSpc>
              <a:spcBef>
                <a:spcPts val="0"/>
              </a:spcBef>
              <a:buFont typeface="+mj-lt"/>
              <a:buAutoNum type="arabicPeriod"/>
            </a:pPr>
            <a:r>
              <a:rPr lang="en-US" sz="2800" b="1" dirty="0">
                <a:solidFill>
                  <a:srgbClr val="FF0000"/>
                </a:solidFill>
                <a:effectLst/>
              </a:rPr>
              <a:t>ASSESS</a:t>
            </a:r>
            <a:r>
              <a:rPr lang="en-US" sz="2800" dirty="0">
                <a:effectLst/>
              </a:rPr>
              <a:t> the level of RISK they pose</a:t>
            </a:r>
          </a:p>
          <a:p>
            <a:pPr marL="971550" lvl="1" indent="-514350">
              <a:lnSpc>
                <a:spcPct val="100000"/>
              </a:lnSpc>
              <a:spcBef>
                <a:spcPts val="0"/>
              </a:spcBef>
              <a:buFont typeface="+mj-lt"/>
              <a:buAutoNum type="arabicPeriod"/>
            </a:pPr>
            <a:r>
              <a:rPr lang="en-US" sz="2800" b="1" dirty="0">
                <a:solidFill>
                  <a:srgbClr val="00B050"/>
                </a:solidFill>
                <a:effectLst/>
              </a:rPr>
              <a:t>MITIGATE</a:t>
            </a:r>
            <a:r>
              <a:rPr lang="en-US" sz="2800" dirty="0">
                <a:effectLst/>
              </a:rPr>
              <a:t> RISK from Hazards and SIF Precursors </a:t>
            </a:r>
          </a:p>
          <a:p>
            <a:pPr marL="0" indent="0">
              <a:lnSpc>
                <a:spcPct val="100000"/>
              </a:lnSpc>
              <a:spcBef>
                <a:spcPts val="0"/>
              </a:spcBef>
              <a:buNone/>
            </a:pPr>
            <a:endParaRPr lang="en-US" sz="3200" dirty="0">
              <a:effectLst/>
            </a:endParaRPr>
          </a:p>
          <a:p>
            <a:pPr marL="0" indent="0" algn="ctr">
              <a:lnSpc>
                <a:spcPct val="100000"/>
              </a:lnSpc>
              <a:spcBef>
                <a:spcPts val="0"/>
              </a:spcBef>
              <a:buNone/>
            </a:pPr>
            <a:r>
              <a:rPr lang="en-US" sz="3200" b="1" i="1" dirty="0">
                <a:effectLst/>
              </a:rPr>
              <a:t>This is the basis of the SIF PREVENTION strategy</a:t>
            </a:r>
            <a:endParaRPr lang="en-US" sz="2800" b="1" i="1" dirty="0"/>
          </a:p>
        </p:txBody>
      </p:sp>
    </p:spTree>
    <p:extLst>
      <p:ext uri="{BB962C8B-B14F-4D97-AF65-F5344CB8AC3E}">
        <p14:creationId xmlns:p14="http://schemas.microsoft.com/office/powerpoint/2010/main" val="2449167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latin typeface="+mn-lt"/>
              </a:rPr>
              <a:t>F</a:t>
            </a:r>
            <a:r>
              <a:rPr lang="en-US" b="1" dirty="0">
                <a:effectLst/>
                <a:latin typeface="+mn-lt"/>
              </a:rPr>
              <a:t>our (4) steps to PREVENT SIFs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34510" y="975984"/>
            <a:ext cx="8912773" cy="5604669"/>
          </a:xfrm>
        </p:spPr>
        <p:txBody>
          <a:bodyPr>
            <a:noAutofit/>
          </a:bodyPr>
          <a:lstStyle/>
          <a:p>
            <a:pPr marL="514350" indent="-514350">
              <a:lnSpc>
                <a:spcPct val="100000"/>
              </a:lnSpc>
              <a:spcBef>
                <a:spcPts val="0"/>
              </a:spcBef>
              <a:buFont typeface="+mj-lt"/>
              <a:buAutoNum type="arabicPeriod" startAt="3"/>
            </a:pPr>
            <a:r>
              <a:rPr lang="en-US" sz="3200" dirty="0">
                <a:effectLst/>
              </a:rPr>
              <a:t>Embed findings from SIF assessments into existing safety management systems, including </a:t>
            </a:r>
          </a:p>
          <a:p>
            <a:pPr marL="971550" lvl="1" indent="-514350">
              <a:lnSpc>
                <a:spcPct val="100000"/>
              </a:lnSpc>
              <a:spcBef>
                <a:spcPts val="0"/>
              </a:spcBef>
              <a:buFont typeface="+mj-lt"/>
              <a:buAutoNum type="alphaLcPeriod"/>
            </a:pPr>
            <a:r>
              <a:rPr lang="en-US" sz="2800" dirty="0">
                <a:effectLst/>
              </a:rPr>
              <a:t>pre-task risk assessment, </a:t>
            </a:r>
          </a:p>
          <a:p>
            <a:pPr marL="971550" lvl="1" indent="-514350">
              <a:lnSpc>
                <a:spcPct val="100000"/>
              </a:lnSpc>
              <a:spcBef>
                <a:spcPts val="0"/>
              </a:spcBef>
              <a:buFont typeface="+mj-lt"/>
              <a:buAutoNum type="alphaLcPeriod"/>
            </a:pPr>
            <a:r>
              <a:rPr lang="en-US" sz="2800" dirty="0">
                <a:effectLst/>
              </a:rPr>
              <a:t>observation and feedback, and </a:t>
            </a:r>
          </a:p>
          <a:p>
            <a:pPr marL="971550" lvl="1" indent="-514350">
              <a:lnSpc>
                <a:spcPct val="100000"/>
              </a:lnSpc>
              <a:spcBef>
                <a:spcPts val="0"/>
              </a:spcBef>
              <a:buFont typeface="+mj-lt"/>
              <a:buAutoNum type="alphaLcPeriod"/>
            </a:pPr>
            <a:r>
              <a:rPr lang="en-US" sz="2800" dirty="0">
                <a:effectLst/>
              </a:rPr>
              <a:t>incident investigations</a:t>
            </a:r>
          </a:p>
          <a:p>
            <a:pPr marL="457200" lvl="1" indent="0">
              <a:lnSpc>
                <a:spcPct val="100000"/>
              </a:lnSpc>
              <a:spcBef>
                <a:spcPts val="0"/>
              </a:spcBef>
              <a:buNone/>
            </a:pPr>
            <a:r>
              <a:rPr lang="en-US" sz="2800" dirty="0">
                <a:effectLst/>
              </a:rPr>
              <a:t>so these systems now address SIF Precursors</a:t>
            </a:r>
          </a:p>
          <a:p>
            <a:pPr marL="971550" lvl="1" indent="-514350">
              <a:lnSpc>
                <a:spcPct val="100000"/>
              </a:lnSpc>
              <a:spcBef>
                <a:spcPts val="0"/>
              </a:spcBef>
              <a:buFont typeface="+mj-lt"/>
              <a:buAutoNum type="alphaLcPeriod"/>
            </a:pPr>
            <a:endParaRPr lang="en-US" sz="2800" dirty="0">
              <a:effectLst/>
            </a:endParaRPr>
          </a:p>
          <a:p>
            <a:pPr marL="457200" lvl="1" indent="0">
              <a:lnSpc>
                <a:spcPct val="100000"/>
              </a:lnSpc>
              <a:spcBef>
                <a:spcPts val="0"/>
              </a:spcBef>
              <a:buNone/>
            </a:pPr>
            <a:r>
              <a:rPr lang="en-US" sz="2800" i="1" dirty="0">
                <a:effectLst/>
              </a:rPr>
              <a:t>Enhance your incident investigation and root cause analysis protocols</a:t>
            </a:r>
          </a:p>
          <a:p>
            <a:pPr marL="457200" lvl="1" indent="0">
              <a:lnSpc>
                <a:spcPct val="100000"/>
              </a:lnSpc>
              <a:spcBef>
                <a:spcPts val="0"/>
              </a:spcBef>
              <a:buNone/>
            </a:pPr>
            <a:endParaRPr lang="en-US" sz="2800" i="1" dirty="0">
              <a:effectLst/>
            </a:endParaRPr>
          </a:p>
          <a:p>
            <a:pPr marL="457200" lvl="1" indent="0">
              <a:lnSpc>
                <a:spcPct val="100000"/>
              </a:lnSpc>
              <a:spcBef>
                <a:spcPts val="0"/>
              </a:spcBef>
              <a:buNone/>
            </a:pPr>
            <a:r>
              <a:rPr lang="en-US" sz="2800" i="1" dirty="0">
                <a:effectLst/>
              </a:rPr>
              <a:t>Go beyond obvious errors to find </a:t>
            </a:r>
            <a:r>
              <a:rPr lang="en-US" sz="2800" b="1" i="1" dirty="0">
                <a:effectLst/>
              </a:rPr>
              <a:t>LATENT</a:t>
            </a:r>
            <a:r>
              <a:rPr lang="en-US" sz="2800" i="1" dirty="0">
                <a:effectLst/>
              </a:rPr>
              <a:t> </a:t>
            </a:r>
            <a:r>
              <a:rPr lang="en-US" sz="2800" b="1" i="1" dirty="0">
                <a:effectLst/>
              </a:rPr>
              <a:t>CONDITIONS</a:t>
            </a:r>
            <a:r>
              <a:rPr lang="en-US" sz="2800" i="1" dirty="0">
                <a:effectLst/>
              </a:rPr>
              <a:t> that may represent SIF precursors</a:t>
            </a:r>
            <a:endParaRPr lang="en-US" sz="2800" i="1" dirty="0"/>
          </a:p>
        </p:txBody>
      </p:sp>
    </p:spTree>
    <p:extLst>
      <p:ext uri="{BB962C8B-B14F-4D97-AF65-F5344CB8AC3E}">
        <p14:creationId xmlns:p14="http://schemas.microsoft.com/office/powerpoint/2010/main" val="146561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0" y="175939"/>
            <a:ext cx="11133084" cy="906627"/>
          </a:xfrm>
        </p:spPr>
        <p:txBody>
          <a:bodyPr/>
          <a:lstStyle/>
          <a:p>
            <a:r>
              <a:rPr lang="en-US" b="1" dirty="0">
                <a:latin typeface="+mn-lt"/>
              </a:rPr>
              <a:t>Where did SIF come from?</a:t>
            </a: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0" y="923540"/>
            <a:ext cx="8464826" cy="4351338"/>
          </a:xfrm>
        </p:spPr>
        <p:txBody>
          <a:bodyPr>
            <a:normAutofit/>
          </a:bodyPr>
          <a:lstStyle/>
          <a:p>
            <a:pPr marL="0" indent="0">
              <a:buNone/>
            </a:pPr>
            <a:r>
              <a:rPr lang="en-US" sz="3200" dirty="0">
                <a:effectLst/>
              </a:rPr>
              <a:t>On January 4th, 2012, the American Society of Safety Engineers’ (ASSE) President Terrie Norris, issued a call to action…</a:t>
            </a:r>
          </a:p>
          <a:p>
            <a:pPr marL="0" indent="0">
              <a:buNone/>
            </a:pPr>
            <a:r>
              <a:rPr lang="en-US" sz="3200" dirty="0">
                <a:effectLst/>
              </a:rPr>
              <a:t>“</a:t>
            </a:r>
            <a:r>
              <a:rPr lang="en-US" sz="3200" i="1" dirty="0">
                <a:effectLst/>
              </a:rPr>
              <a:t>A statistical plateau of worker fatalities is not an achievement</a:t>
            </a:r>
            <a:r>
              <a:rPr lang="en-US" sz="3200" dirty="0">
                <a:effectLst/>
              </a:rPr>
              <a:t>”…</a:t>
            </a:r>
          </a:p>
          <a:p>
            <a:pPr marL="0" indent="0">
              <a:buNone/>
            </a:pPr>
            <a:r>
              <a:rPr lang="en-US" sz="3200" dirty="0">
                <a:effectLst/>
              </a:rPr>
              <a:t>“</a:t>
            </a:r>
            <a:r>
              <a:rPr lang="en-US" sz="3200" i="1" dirty="0">
                <a:effectLst/>
              </a:rPr>
              <a:t>But evidence that this nation’s effort to protect workers is stalled. These statistics call for nothing less than a new paradigm in the way this nation protects workers</a:t>
            </a:r>
            <a:r>
              <a:rPr lang="en-US" sz="3200" dirty="0">
                <a:effectLst/>
              </a:rPr>
              <a:t>.”</a:t>
            </a:r>
            <a:endParaRPr lang="en-US" sz="4000" dirty="0"/>
          </a:p>
        </p:txBody>
      </p:sp>
      <p:pic>
        <p:nvPicPr>
          <p:cNvPr id="5" name="Picture 4" descr="Chart, sunburst chart&#10;&#10;Description automatically generated">
            <a:extLst>
              <a:ext uri="{FF2B5EF4-FFF2-40B4-BE49-F238E27FC236}">
                <a16:creationId xmlns:a16="http://schemas.microsoft.com/office/drawing/2014/main" id="{7A4311C2-37D7-6ABC-BB1F-E462BA640F63}"/>
              </a:ext>
            </a:extLst>
          </p:cNvPr>
          <p:cNvPicPr>
            <a:picLocks noChangeAspect="1"/>
          </p:cNvPicPr>
          <p:nvPr/>
        </p:nvPicPr>
        <p:blipFill>
          <a:blip r:embed="rId2"/>
          <a:stretch>
            <a:fillRect/>
          </a:stretch>
        </p:blipFill>
        <p:spPr>
          <a:xfrm>
            <a:off x="8362123" y="1323857"/>
            <a:ext cx="3829878" cy="3868177"/>
          </a:xfrm>
          <a:prstGeom prst="rect">
            <a:avLst/>
          </a:prstGeom>
        </p:spPr>
      </p:pic>
      <p:sp>
        <p:nvSpPr>
          <p:cNvPr id="6" name="TextBox 5">
            <a:extLst>
              <a:ext uri="{FF2B5EF4-FFF2-40B4-BE49-F238E27FC236}">
                <a16:creationId xmlns:a16="http://schemas.microsoft.com/office/drawing/2014/main" id="{94CADC6D-F04D-0A8F-F9E8-0C806D98BFDD}"/>
              </a:ext>
            </a:extLst>
          </p:cNvPr>
          <p:cNvSpPr txBox="1"/>
          <p:nvPr/>
        </p:nvSpPr>
        <p:spPr>
          <a:xfrm>
            <a:off x="8627165" y="675861"/>
            <a:ext cx="3154018" cy="646331"/>
          </a:xfrm>
          <a:prstGeom prst="rect">
            <a:avLst/>
          </a:prstGeom>
          <a:noFill/>
        </p:spPr>
        <p:txBody>
          <a:bodyPr wrap="square" rtlCol="0">
            <a:spAutoFit/>
          </a:bodyPr>
          <a:lstStyle/>
          <a:p>
            <a:pPr algn="ctr"/>
            <a:r>
              <a:rPr lang="en-US" dirty="0"/>
              <a:t>OSHA’s Process Safety Management Standard</a:t>
            </a:r>
          </a:p>
        </p:txBody>
      </p:sp>
    </p:spTree>
    <p:extLst>
      <p:ext uri="{BB962C8B-B14F-4D97-AF65-F5344CB8AC3E}">
        <p14:creationId xmlns:p14="http://schemas.microsoft.com/office/powerpoint/2010/main" val="11050231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0" y="210206"/>
            <a:ext cx="12192000" cy="765778"/>
          </a:xfrm>
        </p:spPr>
        <p:txBody>
          <a:bodyPr>
            <a:noAutofit/>
          </a:bodyPr>
          <a:lstStyle/>
          <a:p>
            <a:r>
              <a:rPr lang="en-US" sz="3700" b="1" dirty="0">
                <a:latin typeface="+mn-lt"/>
              </a:rPr>
              <a:t>Why is the SIF approach necessary in HIGH-RISK workplaces?</a:t>
            </a: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13490" y="1490990"/>
            <a:ext cx="8965324" cy="5367009"/>
          </a:xfrm>
        </p:spPr>
        <p:txBody>
          <a:bodyPr>
            <a:normAutofit lnSpcReduction="10000"/>
          </a:bodyPr>
          <a:lstStyle/>
          <a:p>
            <a:pPr marR="0" lvl="0">
              <a:spcBef>
                <a:spcPts val="0"/>
              </a:spcBef>
              <a:spcAft>
                <a:spcPts val="0"/>
              </a:spcAft>
            </a:pPr>
            <a:r>
              <a:rPr lang="en-US" sz="3200" dirty="0">
                <a:solidFill>
                  <a:srgbClr val="000000"/>
                </a:solidFill>
                <a:effectLst/>
                <a:ea typeface="Calibri" panose="020F0502020204030204" pitchFamily="34" charset="0"/>
                <a:cs typeface="Times New Roman" panose="02020603050405020304" pitchFamily="18" charset="0"/>
              </a:rPr>
              <a:t>Despite extensive prevention efforts, many industries still have a high serious injury and fatality rates – even though they have very low TRIR</a:t>
            </a:r>
          </a:p>
          <a:p>
            <a:pPr marR="0" lvl="0">
              <a:spcBef>
                <a:spcPts val="0"/>
              </a:spcBef>
              <a:spcAft>
                <a:spcPts val="0"/>
              </a:spcAft>
            </a:pPr>
            <a:endParaRPr lang="en-US" sz="3200" dirty="0">
              <a:solidFill>
                <a:srgbClr val="000000"/>
              </a:solidFill>
              <a:effectLst/>
              <a:ea typeface="Calibri" panose="020F0502020204030204" pitchFamily="34" charset="0"/>
              <a:cs typeface="Times New Roman" panose="02020603050405020304" pitchFamily="18" charset="0"/>
            </a:endParaRPr>
          </a:p>
          <a:p>
            <a:pPr marR="0" lvl="0">
              <a:spcBef>
                <a:spcPts val="0"/>
              </a:spcBef>
              <a:spcAft>
                <a:spcPts val="0"/>
              </a:spcAft>
            </a:pPr>
            <a:r>
              <a:rPr lang="en-US" sz="3200" dirty="0">
                <a:solidFill>
                  <a:srgbClr val="000000"/>
                </a:solidFill>
                <a:effectLst/>
                <a:ea typeface="Calibri" panose="020F0502020204030204" pitchFamily="34" charset="0"/>
                <a:cs typeface="Times New Roman" panose="02020603050405020304" pitchFamily="18" charset="0"/>
              </a:rPr>
              <a:t>The reduction in minor/moderate/serious severity incidents rates is an important target but is </a:t>
            </a:r>
            <a:r>
              <a:rPr lang="en-US" sz="3200" b="1" u="sng" dirty="0">
                <a:solidFill>
                  <a:srgbClr val="000000"/>
                </a:solidFill>
                <a:effectLst/>
                <a:ea typeface="Calibri" panose="020F0502020204030204" pitchFamily="34" charset="0"/>
                <a:cs typeface="Times New Roman" panose="02020603050405020304" pitchFamily="18" charset="0"/>
              </a:rPr>
              <a:t>NOT</a:t>
            </a:r>
            <a:r>
              <a:rPr lang="en-US" sz="3200" dirty="0">
                <a:solidFill>
                  <a:srgbClr val="000000"/>
                </a:solidFill>
                <a:effectLst/>
                <a:ea typeface="Calibri" panose="020F0502020204030204" pitchFamily="34" charset="0"/>
                <a:cs typeface="Times New Roman" panose="02020603050405020304" pitchFamily="18" charset="0"/>
              </a:rPr>
              <a:t> a sufficient indicator of the potential for serious injuries and fatalities (SIF)</a:t>
            </a:r>
            <a:endParaRPr lang="en-US" sz="3200" dirty="0">
              <a:effectLst/>
              <a:ea typeface="Calibri" panose="020F0502020204030204" pitchFamily="34" charset="0"/>
              <a:cs typeface="Times New Roman" panose="02020603050405020304" pitchFamily="18" charset="0"/>
            </a:endParaRPr>
          </a:p>
          <a:p>
            <a:pPr marR="0" lvl="0">
              <a:spcBef>
                <a:spcPts val="0"/>
              </a:spcBef>
              <a:spcAft>
                <a:spcPts val="0"/>
              </a:spcAft>
            </a:pPr>
            <a:endParaRPr lang="en-US" sz="3200" dirty="0">
              <a:solidFill>
                <a:srgbClr val="000000"/>
              </a:solidFill>
              <a:effectLst/>
              <a:ea typeface="Calibri" panose="020F0502020204030204" pitchFamily="34" charset="0"/>
              <a:cs typeface="Times New Roman" panose="02020603050405020304" pitchFamily="18" charset="0"/>
            </a:endParaRPr>
          </a:p>
          <a:p>
            <a:pPr marR="0" lvl="0">
              <a:spcBef>
                <a:spcPts val="0"/>
              </a:spcBef>
              <a:spcAft>
                <a:spcPts val="0"/>
              </a:spcAft>
            </a:pPr>
            <a:r>
              <a:rPr lang="en-US" sz="3200" dirty="0">
                <a:solidFill>
                  <a:srgbClr val="000000"/>
                </a:solidFill>
                <a:effectLst/>
                <a:ea typeface="Calibri" panose="020F0502020204030204" pitchFamily="34" charset="0"/>
                <a:cs typeface="Times New Roman" panose="02020603050405020304" pitchFamily="18" charset="0"/>
              </a:rPr>
              <a:t>Safety Management Systems provide a “safety net” for people against risks, but special focus needs to always be given for situations that present the potential for SIF events</a:t>
            </a:r>
            <a:endParaRPr lang="en-US" sz="3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4440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0" y="210206"/>
            <a:ext cx="12192000" cy="765778"/>
          </a:xfrm>
        </p:spPr>
        <p:txBody>
          <a:bodyPr>
            <a:normAutofit/>
          </a:bodyPr>
          <a:lstStyle/>
          <a:p>
            <a:r>
              <a:rPr lang="en-US" sz="3900" b="1">
                <a:effectLst/>
                <a:latin typeface="+mn-lt"/>
              </a:rPr>
              <a:t>Reducing Minor Injuries is NOT Predictive of Reducing SIFs</a:t>
            </a:r>
            <a:endParaRPr lang="en-US" sz="3900"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838200" y="975984"/>
            <a:ext cx="10515600" cy="4866345"/>
          </a:xfrm>
        </p:spPr>
        <p:txBody>
          <a:bodyPr>
            <a:normAutofit/>
          </a:bodyPr>
          <a:lstStyle/>
          <a:p>
            <a:pPr>
              <a:lnSpc>
                <a:spcPct val="100000"/>
              </a:lnSpc>
              <a:spcBef>
                <a:spcPts val="0"/>
              </a:spcBef>
            </a:pPr>
            <a:r>
              <a:rPr lang="en-US" sz="3200" dirty="0"/>
              <a:t>The Mercer/BST study group found that “pillars” of the safety profession may form barriers to SIF prevention</a:t>
            </a:r>
          </a:p>
          <a:p>
            <a:pPr marL="0" indent="0">
              <a:lnSpc>
                <a:spcPct val="100000"/>
              </a:lnSpc>
              <a:spcBef>
                <a:spcPts val="0"/>
              </a:spcBef>
              <a:buNone/>
            </a:pPr>
            <a:endParaRPr lang="en-US" sz="2000" dirty="0">
              <a:effectLst/>
            </a:endParaRPr>
          </a:p>
          <a:p>
            <a:pPr>
              <a:lnSpc>
                <a:spcPct val="100000"/>
              </a:lnSpc>
              <a:spcBef>
                <a:spcPts val="0"/>
              </a:spcBef>
            </a:pPr>
            <a:r>
              <a:rPr lang="en-US" sz="3200" dirty="0">
                <a:effectLst/>
              </a:rPr>
              <a:t>H.W. Heinrich’s 80-year-old safety pyramid is </a:t>
            </a:r>
            <a:r>
              <a:rPr lang="en-US" sz="3200" b="1" dirty="0">
                <a:effectLst/>
              </a:rPr>
              <a:t>NOT</a:t>
            </a:r>
            <a:r>
              <a:rPr lang="en-US" sz="3200" dirty="0">
                <a:effectLst/>
              </a:rPr>
              <a:t> predictive</a:t>
            </a:r>
          </a:p>
          <a:p>
            <a:pPr lvl="1">
              <a:lnSpc>
                <a:spcPct val="100000"/>
              </a:lnSpc>
              <a:spcBef>
                <a:spcPts val="0"/>
              </a:spcBef>
            </a:pPr>
            <a:r>
              <a:rPr lang="en-US" sz="2800" dirty="0">
                <a:effectLst/>
              </a:rPr>
              <a:t>Not all injuries have SIF potential</a:t>
            </a:r>
          </a:p>
          <a:p>
            <a:pPr lvl="1">
              <a:lnSpc>
                <a:spcPct val="100000"/>
              </a:lnSpc>
              <a:spcBef>
                <a:spcPts val="0"/>
              </a:spcBef>
            </a:pPr>
            <a:r>
              <a:rPr lang="en-US" sz="2800" dirty="0">
                <a:effectLst/>
              </a:rPr>
              <a:t>Reducing injuries at the bottom of the triangle (minor injuries) does not assure a reduction of SIFs at the top of the triangle</a:t>
            </a:r>
            <a:endParaRPr lang="en-US" sz="4000" dirty="0"/>
          </a:p>
        </p:txBody>
      </p:sp>
      <p:pic>
        <p:nvPicPr>
          <p:cNvPr id="1026" name="Picture 2" descr="Heinrich's Pyramid - Does It Hold Up 90 Years Later?">
            <a:extLst>
              <a:ext uri="{FF2B5EF4-FFF2-40B4-BE49-F238E27FC236}">
                <a16:creationId xmlns:a16="http://schemas.microsoft.com/office/drawing/2014/main" id="{E38C24E8-A2B8-AD39-0F24-6F4C29148F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3311" y="4014302"/>
            <a:ext cx="4963334" cy="2843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340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0" y="210206"/>
            <a:ext cx="12192000" cy="765778"/>
          </a:xfrm>
        </p:spPr>
        <p:txBody>
          <a:bodyPr>
            <a:normAutofit/>
          </a:bodyPr>
          <a:lstStyle/>
          <a:p>
            <a:r>
              <a:rPr lang="en-US" sz="3900" b="1" dirty="0">
                <a:effectLst/>
                <a:latin typeface="+mn-lt"/>
              </a:rPr>
              <a:t>Reducing Minor Injuries is NOT Predictive of Reducing SIFs</a:t>
            </a:r>
            <a:endParaRPr lang="en-US" sz="3900"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524000" y="975984"/>
            <a:ext cx="8544910" cy="5882016"/>
          </a:xfrm>
        </p:spPr>
        <p:txBody>
          <a:bodyPr>
            <a:normAutofit/>
          </a:bodyPr>
          <a:lstStyle/>
          <a:p>
            <a:pPr>
              <a:lnSpc>
                <a:spcPct val="120000"/>
              </a:lnSpc>
              <a:spcBef>
                <a:spcPts val="0"/>
              </a:spcBef>
            </a:pPr>
            <a:r>
              <a:rPr lang="en-US" sz="3200" dirty="0">
                <a:effectLst/>
              </a:rPr>
              <a:t>A 2007 Rand study stated that there is no relationship between OSHA injury rates and </a:t>
            </a:r>
            <a:r>
              <a:rPr lang="en-US" sz="3200" dirty="0"/>
              <a:t>Fatalities</a:t>
            </a:r>
            <a:endParaRPr lang="en-US" sz="3200" dirty="0">
              <a:effectLst/>
            </a:endParaRPr>
          </a:p>
          <a:p>
            <a:pPr lvl="1">
              <a:lnSpc>
                <a:spcPct val="120000"/>
              </a:lnSpc>
              <a:spcBef>
                <a:spcPts val="0"/>
              </a:spcBef>
            </a:pPr>
            <a:r>
              <a:rPr lang="en-US" sz="2800" dirty="0">
                <a:effectLst/>
              </a:rPr>
              <a:t>The absence of minor injuries is </a:t>
            </a:r>
            <a:r>
              <a:rPr lang="en-US" sz="2800" b="1" dirty="0">
                <a:effectLst/>
              </a:rPr>
              <a:t>NOT </a:t>
            </a:r>
            <a:r>
              <a:rPr lang="en-US" sz="2800" dirty="0">
                <a:effectLst/>
              </a:rPr>
              <a:t>predictive of an absence of SIFs</a:t>
            </a:r>
          </a:p>
          <a:p>
            <a:pPr lvl="1">
              <a:lnSpc>
                <a:spcPct val="120000"/>
              </a:lnSpc>
              <a:spcBef>
                <a:spcPts val="0"/>
              </a:spcBef>
            </a:pPr>
            <a:r>
              <a:rPr lang="en-US" sz="2800" dirty="0">
                <a:effectLst/>
              </a:rPr>
              <a:t>The presence of minor injuries is </a:t>
            </a:r>
            <a:r>
              <a:rPr lang="en-US" sz="2800" b="1" dirty="0">
                <a:effectLst/>
              </a:rPr>
              <a:t>NOT</a:t>
            </a:r>
            <a:r>
              <a:rPr lang="en-US" sz="2800" dirty="0">
                <a:effectLst/>
              </a:rPr>
              <a:t> an indicator of potential fatalities</a:t>
            </a:r>
            <a:endParaRPr lang="en-US" sz="2800" dirty="0"/>
          </a:p>
          <a:p>
            <a:pPr>
              <a:lnSpc>
                <a:spcPct val="120000"/>
              </a:lnSpc>
              <a:spcBef>
                <a:spcPts val="0"/>
              </a:spcBef>
            </a:pPr>
            <a:r>
              <a:rPr lang="en-US" sz="3200" dirty="0">
                <a:effectLst/>
              </a:rPr>
              <a:t>About 20% of recordable injuries have the potential to be SIFs</a:t>
            </a:r>
            <a:endParaRPr lang="en-US" sz="4400" dirty="0"/>
          </a:p>
        </p:txBody>
      </p:sp>
    </p:spTree>
    <p:extLst>
      <p:ext uri="{BB962C8B-B14F-4D97-AF65-F5344CB8AC3E}">
        <p14:creationId xmlns:p14="http://schemas.microsoft.com/office/powerpoint/2010/main" val="70253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0" y="210206"/>
            <a:ext cx="12192000" cy="765778"/>
          </a:xfrm>
        </p:spPr>
        <p:txBody>
          <a:bodyPr>
            <a:normAutofit/>
          </a:bodyPr>
          <a:lstStyle/>
          <a:p>
            <a:r>
              <a:rPr lang="en-US" sz="3900" b="1" dirty="0">
                <a:effectLst/>
                <a:latin typeface="+mn-lt"/>
              </a:rPr>
              <a:t>Reducing Minor Injuries is NOT Predictive of Reducing SIFs</a:t>
            </a:r>
            <a:endParaRPr lang="en-US" sz="3900"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355833" y="975984"/>
            <a:ext cx="9406759" cy="5882015"/>
          </a:xfrm>
        </p:spPr>
        <p:txBody>
          <a:bodyPr>
            <a:noAutofit/>
          </a:bodyPr>
          <a:lstStyle/>
          <a:p>
            <a:pPr>
              <a:lnSpc>
                <a:spcPct val="100000"/>
              </a:lnSpc>
              <a:spcBef>
                <a:spcPts val="0"/>
              </a:spcBef>
            </a:pPr>
            <a:r>
              <a:rPr lang="en-US" sz="3000" dirty="0">
                <a:effectLst/>
              </a:rPr>
              <a:t>Injury data can </a:t>
            </a:r>
            <a:r>
              <a:rPr lang="en-US" sz="3000" b="1" dirty="0">
                <a:effectLst/>
              </a:rPr>
              <a:t>NOT</a:t>
            </a:r>
            <a:r>
              <a:rPr lang="en-US" sz="3000" dirty="0">
                <a:effectLst/>
              </a:rPr>
              <a:t> be the sole or primary metric for driving and assessing safety performance</a:t>
            </a:r>
          </a:p>
          <a:p>
            <a:pPr>
              <a:lnSpc>
                <a:spcPct val="100000"/>
              </a:lnSpc>
              <a:spcBef>
                <a:spcPts val="0"/>
              </a:spcBef>
            </a:pPr>
            <a:r>
              <a:rPr lang="en-US" sz="3000" dirty="0">
                <a:effectLst/>
              </a:rPr>
              <a:t>The long-standing assumption that most injuries result from unsafe acts, fueled and reinforced by flawed incident investigations, is </a:t>
            </a:r>
            <a:r>
              <a:rPr lang="en-US" sz="3000" b="1" dirty="0">
                <a:effectLst/>
              </a:rPr>
              <a:t>INCORRECT</a:t>
            </a:r>
            <a:r>
              <a:rPr lang="en-US" sz="3000" dirty="0">
                <a:effectLst/>
              </a:rPr>
              <a:t> and </a:t>
            </a:r>
            <a:r>
              <a:rPr lang="en-US" sz="3000" b="1" dirty="0">
                <a:effectLst/>
              </a:rPr>
              <a:t>UNSUPPORTED</a:t>
            </a:r>
          </a:p>
          <a:p>
            <a:pPr>
              <a:lnSpc>
                <a:spcPct val="100000"/>
              </a:lnSpc>
              <a:spcBef>
                <a:spcPts val="0"/>
              </a:spcBef>
            </a:pPr>
            <a:r>
              <a:rPr lang="en-US" sz="3000" dirty="0">
                <a:effectLst/>
              </a:rPr>
              <a:t>These beliefs are proving to be downright harmful</a:t>
            </a:r>
          </a:p>
          <a:p>
            <a:pPr>
              <a:lnSpc>
                <a:spcPct val="100000"/>
              </a:lnSpc>
              <a:spcBef>
                <a:spcPts val="0"/>
              </a:spcBef>
            </a:pPr>
            <a:r>
              <a:rPr lang="en-US" sz="3000" dirty="0">
                <a:effectLst/>
              </a:rPr>
              <a:t>The problem is this: </a:t>
            </a:r>
          </a:p>
          <a:p>
            <a:pPr marL="0" indent="0" algn="ctr">
              <a:lnSpc>
                <a:spcPct val="100000"/>
              </a:lnSpc>
              <a:spcBef>
                <a:spcPts val="0"/>
              </a:spcBef>
              <a:buNone/>
            </a:pPr>
            <a:r>
              <a:rPr lang="en-US" i="1" dirty="0">
                <a:effectLst/>
              </a:rPr>
              <a:t>traditional safety efforts often fail to address SIFs </a:t>
            </a:r>
          </a:p>
          <a:p>
            <a:pPr marL="0" indent="0" algn="ctr">
              <a:lnSpc>
                <a:spcPct val="100000"/>
              </a:lnSpc>
              <a:spcBef>
                <a:spcPts val="0"/>
              </a:spcBef>
              <a:buNone/>
            </a:pPr>
            <a:r>
              <a:rPr lang="en-US" i="1" dirty="0">
                <a:effectLst/>
              </a:rPr>
              <a:t>because they’re not designed to!</a:t>
            </a:r>
          </a:p>
          <a:p>
            <a:pPr>
              <a:lnSpc>
                <a:spcPct val="100000"/>
              </a:lnSpc>
              <a:spcBef>
                <a:spcPts val="0"/>
              </a:spcBef>
            </a:pPr>
            <a:r>
              <a:rPr lang="en-US" sz="3000" dirty="0">
                <a:effectLst/>
              </a:rPr>
              <a:t>These design lapses are due in part to current measurement systems that create a “</a:t>
            </a:r>
            <a:r>
              <a:rPr lang="en-US" sz="3000" b="1" i="1" dirty="0">
                <a:effectLst/>
              </a:rPr>
              <a:t>blind spot</a:t>
            </a:r>
            <a:r>
              <a:rPr lang="en-US" sz="3000" dirty="0">
                <a:effectLst/>
              </a:rPr>
              <a:t>” for SIF prevention</a:t>
            </a:r>
            <a:endParaRPr lang="en-US" sz="3000" dirty="0"/>
          </a:p>
        </p:txBody>
      </p:sp>
    </p:spTree>
    <p:extLst>
      <p:ext uri="{BB962C8B-B14F-4D97-AF65-F5344CB8AC3E}">
        <p14:creationId xmlns:p14="http://schemas.microsoft.com/office/powerpoint/2010/main" val="215555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0" y="210206"/>
            <a:ext cx="12192000" cy="765778"/>
          </a:xfrm>
        </p:spPr>
        <p:txBody>
          <a:bodyPr>
            <a:normAutofit/>
          </a:bodyPr>
          <a:lstStyle/>
          <a:p>
            <a:r>
              <a:rPr lang="en-US" sz="3900" b="1" dirty="0">
                <a:effectLst/>
                <a:latin typeface="+mn-lt"/>
              </a:rPr>
              <a:t>Reducing Minor Injuries is NOT Predictive of Reducing SIFs</a:t>
            </a:r>
            <a:endParaRPr lang="en-US" sz="3900"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355834" y="1271752"/>
            <a:ext cx="8912773" cy="5586247"/>
          </a:xfrm>
        </p:spPr>
        <p:txBody>
          <a:bodyPr>
            <a:noAutofit/>
          </a:bodyPr>
          <a:lstStyle/>
          <a:p>
            <a:pPr>
              <a:lnSpc>
                <a:spcPct val="100000"/>
              </a:lnSpc>
              <a:spcBef>
                <a:spcPts val="0"/>
              </a:spcBef>
            </a:pPr>
            <a:r>
              <a:rPr lang="en-US" dirty="0">
                <a:effectLst/>
              </a:rPr>
              <a:t>In many of the catastrophic events in recent years—Columbia, Challenger, BP Texas City, Upper Big Branch Mine, Deepwater Horizon —indicators of impending disaster were available but obscured by years of data showing the rate of recordable injuries was low, very low or improving </a:t>
            </a:r>
          </a:p>
          <a:p>
            <a:pPr>
              <a:lnSpc>
                <a:spcPct val="100000"/>
              </a:lnSpc>
              <a:spcBef>
                <a:spcPts val="0"/>
              </a:spcBef>
            </a:pPr>
            <a:r>
              <a:rPr lang="en-US" dirty="0">
                <a:effectLst/>
              </a:rPr>
              <a:t>Systematic assessment of SIF potential enables SIF measurement and prevention</a:t>
            </a:r>
          </a:p>
          <a:p>
            <a:pPr>
              <a:lnSpc>
                <a:spcPct val="100000"/>
              </a:lnSpc>
              <a:spcBef>
                <a:spcPts val="0"/>
              </a:spcBef>
            </a:pPr>
            <a:r>
              <a:rPr lang="en-US" dirty="0">
                <a:effectLst/>
              </a:rPr>
              <a:t>SIF prevention strategies must address less serious injuries with </a:t>
            </a:r>
            <a:r>
              <a:rPr lang="en-US" b="1" dirty="0">
                <a:effectLst/>
              </a:rPr>
              <a:t>HIGH POTENTIAL </a:t>
            </a:r>
            <a:r>
              <a:rPr lang="en-US" dirty="0">
                <a:effectLst/>
              </a:rPr>
              <a:t>for serious consequences and specific causes and correlates of SIF events</a:t>
            </a:r>
            <a:endParaRPr lang="en-US" dirty="0"/>
          </a:p>
        </p:txBody>
      </p:sp>
    </p:spTree>
    <p:extLst>
      <p:ext uri="{BB962C8B-B14F-4D97-AF65-F5344CB8AC3E}">
        <p14:creationId xmlns:p14="http://schemas.microsoft.com/office/powerpoint/2010/main" val="2451274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0" y="118136"/>
            <a:ext cx="12192000" cy="765778"/>
          </a:xfrm>
        </p:spPr>
        <p:txBody>
          <a:bodyPr>
            <a:normAutofit/>
          </a:bodyPr>
          <a:lstStyle/>
          <a:p>
            <a:r>
              <a:rPr lang="en-US" sz="3900" b="1" dirty="0">
                <a:effectLst/>
                <a:latin typeface="+mn-lt"/>
              </a:rPr>
              <a:t>Reducing Minor Injuries is NOT Predictive of Reducing SIFs</a:t>
            </a:r>
            <a:endParaRPr lang="en-US" sz="3900" b="1" dirty="0">
              <a:latin typeface="+mn-lt"/>
            </a:endParaRPr>
          </a:p>
        </p:txBody>
      </p:sp>
      <p:sp>
        <p:nvSpPr>
          <p:cNvPr id="5" name="TextBox 4">
            <a:extLst>
              <a:ext uri="{FF2B5EF4-FFF2-40B4-BE49-F238E27FC236}">
                <a16:creationId xmlns:a16="http://schemas.microsoft.com/office/drawing/2014/main" id="{32D8F80A-2B16-B4CA-BA6D-2650615019A0}"/>
              </a:ext>
            </a:extLst>
          </p:cNvPr>
          <p:cNvSpPr txBox="1"/>
          <p:nvPr/>
        </p:nvSpPr>
        <p:spPr>
          <a:xfrm>
            <a:off x="5186854" y="5487980"/>
            <a:ext cx="1839311" cy="923330"/>
          </a:xfrm>
          <a:prstGeom prst="rect">
            <a:avLst/>
          </a:prstGeom>
          <a:noFill/>
        </p:spPr>
        <p:txBody>
          <a:bodyPr wrap="square" rtlCol="0">
            <a:spAutoFit/>
          </a:bodyPr>
          <a:lstStyle/>
          <a:p>
            <a:pPr algn="ctr"/>
            <a:r>
              <a:rPr lang="en-US" b="1" dirty="0">
                <a:solidFill>
                  <a:schemeClr val="bg1"/>
                </a:solidFill>
              </a:rPr>
              <a:t>21% </a:t>
            </a:r>
          </a:p>
          <a:p>
            <a:pPr algn="ctr"/>
            <a:r>
              <a:rPr lang="en-US" b="1" dirty="0">
                <a:solidFill>
                  <a:schemeClr val="bg1"/>
                </a:solidFill>
              </a:rPr>
              <a:t>Potentially </a:t>
            </a:r>
          </a:p>
          <a:p>
            <a:pPr algn="ctr"/>
            <a:r>
              <a:rPr lang="en-US" b="1" dirty="0">
                <a:solidFill>
                  <a:schemeClr val="bg1"/>
                </a:solidFill>
              </a:rPr>
              <a:t>SIF </a:t>
            </a:r>
          </a:p>
        </p:txBody>
      </p:sp>
      <p:sp>
        <p:nvSpPr>
          <p:cNvPr id="6" name="TextBox 5">
            <a:extLst>
              <a:ext uri="{FF2B5EF4-FFF2-40B4-BE49-F238E27FC236}">
                <a16:creationId xmlns:a16="http://schemas.microsoft.com/office/drawing/2014/main" id="{60A89C10-B41C-5B4E-BD6D-675F79B597BB}"/>
              </a:ext>
            </a:extLst>
          </p:cNvPr>
          <p:cNvSpPr txBox="1"/>
          <p:nvPr/>
        </p:nvSpPr>
        <p:spPr>
          <a:xfrm>
            <a:off x="611810" y="1035774"/>
            <a:ext cx="3018182" cy="1569660"/>
          </a:xfrm>
          <a:prstGeom prst="rect">
            <a:avLst/>
          </a:prstGeom>
          <a:noFill/>
        </p:spPr>
        <p:txBody>
          <a:bodyPr wrap="square" rtlCol="0">
            <a:spAutoFit/>
          </a:bodyPr>
          <a:lstStyle/>
          <a:p>
            <a:r>
              <a:rPr lang="en-US" sz="3200" dirty="0"/>
              <a:t>The “Traditional Safety Pyramid is </a:t>
            </a:r>
            <a:r>
              <a:rPr lang="en-US" sz="3200" b="1" u="sng" dirty="0"/>
              <a:t>NOT</a:t>
            </a:r>
            <a:r>
              <a:rPr lang="en-US" sz="3200" dirty="0"/>
              <a:t> predictive</a:t>
            </a:r>
          </a:p>
        </p:txBody>
      </p:sp>
      <p:sp>
        <p:nvSpPr>
          <p:cNvPr id="8" name="TextBox 7">
            <a:extLst>
              <a:ext uri="{FF2B5EF4-FFF2-40B4-BE49-F238E27FC236}">
                <a16:creationId xmlns:a16="http://schemas.microsoft.com/office/drawing/2014/main" id="{411951CC-68E0-EBBC-D3C3-25AA1471C7ED}"/>
              </a:ext>
            </a:extLst>
          </p:cNvPr>
          <p:cNvSpPr txBox="1"/>
          <p:nvPr/>
        </p:nvSpPr>
        <p:spPr>
          <a:xfrm>
            <a:off x="0" y="3691029"/>
            <a:ext cx="3211081" cy="1077218"/>
          </a:xfrm>
          <a:prstGeom prst="rect">
            <a:avLst/>
          </a:prstGeom>
          <a:noFill/>
        </p:spPr>
        <p:txBody>
          <a:bodyPr wrap="square" rtlCol="0">
            <a:spAutoFit/>
          </a:bodyPr>
          <a:lstStyle/>
          <a:p>
            <a:r>
              <a:rPr lang="en-US" sz="3200" dirty="0"/>
              <a:t>NOT ALL injuries have SIF potential</a:t>
            </a:r>
          </a:p>
        </p:txBody>
      </p:sp>
      <p:sp>
        <p:nvSpPr>
          <p:cNvPr id="9" name="TextBox 8">
            <a:extLst>
              <a:ext uri="{FF2B5EF4-FFF2-40B4-BE49-F238E27FC236}">
                <a16:creationId xmlns:a16="http://schemas.microsoft.com/office/drawing/2014/main" id="{D77B1061-A60D-DC78-957F-E0233E1197A8}"/>
              </a:ext>
            </a:extLst>
          </p:cNvPr>
          <p:cNvSpPr txBox="1"/>
          <p:nvPr/>
        </p:nvSpPr>
        <p:spPr>
          <a:xfrm>
            <a:off x="9170504" y="1244236"/>
            <a:ext cx="2827740" cy="3539430"/>
          </a:xfrm>
          <a:prstGeom prst="rect">
            <a:avLst/>
          </a:prstGeom>
          <a:noFill/>
        </p:spPr>
        <p:txBody>
          <a:bodyPr wrap="square" rtlCol="0">
            <a:spAutoFit/>
          </a:bodyPr>
          <a:lstStyle/>
          <a:p>
            <a:r>
              <a:rPr lang="en-US" sz="3200" dirty="0"/>
              <a:t>A reduction of injuries @ the bottom of the Triangle does NOT assure a reduction of SIFs</a:t>
            </a:r>
          </a:p>
        </p:txBody>
      </p:sp>
      <p:graphicFrame>
        <p:nvGraphicFramePr>
          <p:cNvPr id="10" name="Diagram 9">
            <a:extLst>
              <a:ext uri="{FF2B5EF4-FFF2-40B4-BE49-F238E27FC236}">
                <a16:creationId xmlns:a16="http://schemas.microsoft.com/office/drawing/2014/main" id="{0CCE193F-934E-A8E8-3315-90271D55B3DB}"/>
              </a:ext>
            </a:extLst>
          </p:cNvPr>
          <p:cNvGraphicFramePr/>
          <p:nvPr>
            <p:extLst>
              <p:ext uri="{D42A27DB-BD31-4B8C-83A1-F6EECF244321}">
                <p14:modId xmlns:p14="http://schemas.microsoft.com/office/powerpoint/2010/main" val="213943329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2" name="Straight Connector 11">
            <a:extLst>
              <a:ext uri="{FF2B5EF4-FFF2-40B4-BE49-F238E27FC236}">
                <a16:creationId xmlns:a16="http://schemas.microsoft.com/office/drawing/2014/main" id="{61472891-5227-6532-DC38-AF37BEA5B5CE}"/>
              </a:ext>
            </a:extLst>
          </p:cNvPr>
          <p:cNvCxnSpPr/>
          <p:nvPr/>
        </p:nvCxnSpPr>
        <p:spPr>
          <a:xfrm flipH="1">
            <a:off x="4081670" y="719666"/>
            <a:ext cx="2014330" cy="2709334"/>
          </a:xfrm>
          <a:prstGeom prst="line">
            <a:avLst/>
          </a:prstGeom>
          <a:ln w="1270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889418-C570-FFC8-1CD0-160234016F6F}"/>
              </a:ext>
            </a:extLst>
          </p:cNvPr>
          <p:cNvCxnSpPr>
            <a:cxnSpLocks/>
          </p:cNvCxnSpPr>
          <p:nvPr/>
        </p:nvCxnSpPr>
        <p:spPr>
          <a:xfrm>
            <a:off x="4081670" y="3398460"/>
            <a:ext cx="2014330" cy="2739873"/>
          </a:xfrm>
          <a:prstGeom prst="line">
            <a:avLst/>
          </a:prstGeom>
          <a:ln w="1270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C96A404-2212-06D6-E578-1A9697D35367}"/>
              </a:ext>
            </a:extLst>
          </p:cNvPr>
          <p:cNvCxnSpPr/>
          <p:nvPr/>
        </p:nvCxnSpPr>
        <p:spPr>
          <a:xfrm>
            <a:off x="6096000" y="719666"/>
            <a:ext cx="2040835" cy="2709334"/>
          </a:xfrm>
          <a:prstGeom prst="line">
            <a:avLst/>
          </a:prstGeom>
          <a:ln w="1270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42C3F48-AF94-BC32-1D46-0F6E7449069F}"/>
              </a:ext>
            </a:extLst>
          </p:cNvPr>
          <p:cNvCxnSpPr>
            <a:cxnSpLocks/>
          </p:cNvCxnSpPr>
          <p:nvPr/>
        </p:nvCxnSpPr>
        <p:spPr>
          <a:xfrm flipH="1">
            <a:off x="6122505" y="3398460"/>
            <a:ext cx="2023165" cy="2739873"/>
          </a:xfrm>
          <a:prstGeom prst="line">
            <a:avLst/>
          </a:prstGeom>
          <a:ln w="127000">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Explosion 2 18">
            <a:extLst>
              <a:ext uri="{FF2B5EF4-FFF2-40B4-BE49-F238E27FC236}">
                <a16:creationId xmlns:a16="http://schemas.microsoft.com/office/drawing/2014/main" id="{F4D64C8E-EB5D-C141-0DBE-C2C54E3389D1}"/>
              </a:ext>
            </a:extLst>
          </p:cNvPr>
          <p:cNvSpPr/>
          <p:nvPr/>
        </p:nvSpPr>
        <p:spPr>
          <a:xfrm>
            <a:off x="4451660" y="5487980"/>
            <a:ext cx="3459887" cy="1370020"/>
          </a:xfrm>
          <a:prstGeom prst="irregularSeal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94DED53-FF15-CF87-1F5B-9A1978227826}"/>
              </a:ext>
            </a:extLst>
          </p:cNvPr>
          <p:cNvSpPr txBox="1"/>
          <p:nvPr/>
        </p:nvSpPr>
        <p:spPr>
          <a:xfrm>
            <a:off x="5253767" y="5803658"/>
            <a:ext cx="1772398" cy="646331"/>
          </a:xfrm>
          <a:prstGeom prst="rect">
            <a:avLst/>
          </a:prstGeom>
          <a:noFill/>
        </p:spPr>
        <p:txBody>
          <a:bodyPr wrap="square" rtlCol="0">
            <a:spAutoFit/>
          </a:bodyPr>
          <a:lstStyle/>
          <a:p>
            <a:pPr algn="ctr"/>
            <a:r>
              <a:rPr lang="en-US" b="1" dirty="0"/>
              <a:t>Minor Incident </a:t>
            </a:r>
          </a:p>
          <a:p>
            <a:pPr algn="ctr"/>
            <a:r>
              <a:rPr lang="en-US" b="1" dirty="0"/>
              <a:t>with HIGH PSIF</a:t>
            </a:r>
          </a:p>
        </p:txBody>
      </p:sp>
    </p:spTree>
    <p:extLst>
      <p:ext uri="{BB962C8B-B14F-4D97-AF65-F5344CB8AC3E}">
        <p14:creationId xmlns:p14="http://schemas.microsoft.com/office/powerpoint/2010/main" val="743943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F593-E95C-2342-3D66-6DB150F42AD0}"/>
              </a:ext>
            </a:extLst>
          </p:cNvPr>
          <p:cNvSpPr>
            <a:spLocks noGrp="1"/>
          </p:cNvSpPr>
          <p:nvPr>
            <p:ph type="title"/>
          </p:nvPr>
        </p:nvSpPr>
        <p:spPr>
          <a:xfrm>
            <a:off x="838201" y="210206"/>
            <a:ext cx="11133084" cy="765778"/>
          </a:xfrm>
        </p:spPr>
        <p:txBody>
          <a:bodyPr>
            <a:normAutofit/>
          </a:bodyPr>
          <a:lstStyle/>
          <a:p>
            <a:r>
              <a:rPr lang="en-US" b="1" dirty="0">
                <a:effectLst/>
                <a:latin typeface="+mn-lt"/>
              </a:rPr>
              <a:t>The Critical Importance of Precursors</a:t>
            </a:r>
            <a:endParaRPr lang="en-US" b="1" dirty="0">
              <a:latin typeface="+mn-lt"/>
            </a:endParaRPr>
          </a:p>
        </p:txBody>
      </p:sp>
      <p:sp>
        <p:nvSpPr>
          <p:cNvPr id="3" name="Content Placeholder 2">
            <a:extLst>
              <a:ext uri="{FF2B5EF4-FFF2-40B4-BE49-F238E27FC236}">
                <a16:creationId xmlns:a16="http://schemas.microsoft.com/office/drawing/2014/main" id="{28B802F7-E5BC-9089-5B95-91C91FA5BA0D}"/>
              </a:ext>
            </a:extLst>
          </p:cNvPr>
          <p:cNvSpPr>
            <a:spLocks noGrp="1"/>
          </p:cNvSpPr>
          <p:nvPr>
            <p:ph idx="1"/>
          </p:nvPr>
        </p:nvSpPr>
        <p:spPr>
          <a:xfrm>
            <a:off x="1219200" y="975984"/>
            <a:ext cx="10277060" cy="5604669"/>
          </a:xfrm>
        </p:spPr>
        <p:txBody>
          <a:bodyPr>
            <a:noAutofit/>
          </a:bodyPr>
          <a:lstStyle/>
          <a:p>
            <a:pPr>
              <a:lnSpc>
                <a:spcPct val="100000"/>
              </a:lnSpc>
              <a:spcBef>
                <a:spcPts val="0"/>
              </a:spcBef>
            </a:pPr>
            <a:r>
              <a:rPr lang="en-US" sz="3200" dirty="0">
                <a:effectLst/>
              </a:rPr>
              <a:t>The key is to </a:t>
            </a:r>
            <a:r>
              <a:rPr lang="en-US" sz="3200" b="1" dirty="0">
                <a:solidFill>
                  <a:srgbClr val="0432FF"/>
                </a:solidFill>
                <a:effectLst/>
              </a:rPr>
              <a:t>IDENTIFY</a:t>
            </a:r>
            <a:r>
              <a:rPr lang="en-US" sz="3200" dirty="0">
                <a:effectLst/>
              </a:rPr>
              <a:t>, </a:t>
            </a:r>
            <a:r>
              <a:rPr lang="en-US" sz="3200" b="1" dirty="0">
                <a:solidFill>
                  <a:srgbClr val="FF0000"/>
                </a:solidFill>
                <a:effectLst/>
              </a:rPr>
              <a:t>ANALYZE</a:t>
            </a:r>
            <a:r>
              <a:rPr lang="en-US" sz="3200" b="1" dirty="0">
                <a:effectLst/>
              </a:rPr>
              <a:t>,</a:t>
            </a:r>
            <a:r>
              <a:rPr lang="en-US" sz="3200" dirty="0">
                <a:effectLst/>
              </a:rPr>
              <a:t> and </a:t>
            </a:r>
            <a:r>
              <a:rPr lang="en-US" sz="3200" b="1" dirty="0">
                <a:solidFill>
                  <a:srgbClr val="00B050"/>
                </a:solidFill>
                <a:effectLst/>
              </a:rPr>
              <a:t>MITIGATE</a:t>
            </a:r>
            <a:r>
              <a:rPr lang="en-US" sz="3200" dirty="0">
                <a:effectLst/>
              </a:rPr>
              <a:t> SIF precursors</a:t>
            </a:r>
          </a:p>
          <a:p>
            <a:pPr>
              <a:lnSpc>
                <a:spcPct val="100000"/>
              </a:lnSpc>
              <a:spcBef>
                <a:spcPts val="0"/>
              </a:spcBef>
            </a:pPr>
            <a:r>
              <a:rPr lang="en-US" sz="3200" dirty="0">
                <a:effectLst/>
              </a:rPr>
              <a:t>Precursor data are a vitally important tool to assess risks and give signals of impending problems</a:t>
            </a:r>
          </a:p>
          <a:p>
            <a:pPr>
              <a:lnSpc>
                <a:spcPct val="100000"/>
              </a:lnSpc>
              <a:spcBef>
                <a:spcPts val="0"/>
              </a:spcBef>
            </a:pPr>
            <a:r>
              <a:rPr lang="en-US" sz="3200" dirty="0">
                <a:effectLst/>
              </a:rPr>
              <a:t>Use of precursor information eliminates leadership’s blind spot, gives visibility to previously hidden information</a:t>
            </a:r>
          </a:p>
          <a:p>
            <a:pPr>
              <a:lnSpc>
                <a:spcPct val="100000"/>
              </a:lnSpc>
              <a:spcBef>
                <a:spcPts val="0"/>
              </a:spcBef>
            </a:pPr>
            <a:r>
              <a:rPr lang="en-US" sz="3200" dirty="0">
                <a:effectLst/>
              </a:rPr>
              <a:t>Precursors represent a leading indicator (not a reactionary measure) that reduces the potential to miss unmitigated exposures with high potential for SIFs</a:t>
            </a:r>
            <a:endParaRPr lang="en-US" sz="3200" dirty="0"/>
          </a:p>
        </p:txBody>
      </p:sp>
      <p:sp>
        <p:nvSpPr>
          <p:cNvPr id="5" name="TextBox 4">
            <a:extLst>
              <a:ext uri="{FF2B5EF4-FFF2-40B4-BE49-F238E27FC236}">
                <a16:creationId xmlns:a16="http://schemas.microsoft.com/office/drawing/2014/main" id="{51F61D38-20E0-A3C7-3C93-4E3EBEA29BB8}"/>
              </a:ext>
            </a:extLst>
          </p:cNvPr>
          <p:cNvSpPr txBox="1"/>
          <p:nvPr/>
        </p:nvSpPr>
        <p:spPr>
          <a:xfrm>
            <a:off x="1765737" y="5882016"/>
            <a:ext cx="8092966" cy="923330"/>
          </a:xfrm>
          <a:prstGeom prst="rect">
            <a:avLst/>
          </a:prstGeom>
          <a:noFill/>
        </p:spPr>
        <p:txBody>
          <a:bodyPr wrap="square">
            <a:spAutoFit/>
          </a:bodyPr>
          <a:lstStyle/>
          <a:p>
            <a:r>
              <a:rPr lang="en-US" i="1" dirty="0"/>
              <a:t>A </a:t>
            </a:r>
            <a:r>
              <a:rPr lang="en-US" b="1" i="1" dirty="0"/>
              <a:t>SIF PRECURSOR </a:t>
            </a:r>
            <a:r>
              <a:rPr lang="en-US" i="1" dirty="0"/>
              <a:t>generally has three (3) key aspects: it is a</a:t>
            </a:r>
            <a:r>
              <a:rPr lang="en-US" b="1" i="1" dirty="0"/>
              <a:t> high-risk situation </a:t>
            </a:r>
            <a:r>
              <a:rPr lang="en-US" i="1" dirty="0"/>
              <a:t>where</a:t>
            </a:r>
            <a:r>
              <a:rPr lang="en-US" b="1" i="1" dirty="0"/>
              <a:t> management controls are absent, ineffective, or not complied with, </a:t>
            </a:r>
            <a:r>
              <a:rPr lang="en-US" i="1" dirty="0"/>
              <a:t>and</a:t>
            </a:r>
            <a:r>
              <a:rPr lang="en-US" b="1" i="1" dirty="0"/>
              <a:t> will result in a serious injury or fatality if allowed to continue</a:t>
            </a:r>
            <a:endParaRPr lang="en-US" i="1" dirty="0"/>
          </a:p>
        </p:txBody>
      </p:sp>
    </p:spTree>
    <p:extLst>
      <p:ext uri="{BB962C8B-B14F-4D97-AF65-F5344CB8AC3E}">
        <p14:creationId xmlns:p14="http://schemas.microsoft.com/office/powerpoint/2010/main" val="9328317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4149</TotalTime>
  <Words>1228</Words>
  <Application>Microsoft Macintosh PowerPoint</Application>
  <PresentationFormat>Widescreen</PresentationFormat>
  <Paragraphs>112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PREVENTING  Serious Injuries and Fatalities (SIF)</vt:lpstr>
      <vt:lpstr>Where did SIF come from?</vt:lpstr>
      <vt:lpstr>Why is the SIF approach necessary in HIGH-RISK workplaces?</vt:lpstr>
      <vt:lpstr>Reducing Minor Injuries is NOT Predictive of Reducing SIFs</vt:lpstr>
      <vt:lpstr>Reducing Minor Injuries is NOT Predictive of Reducing SIFs</vt:lpstr>
      <vt:lpstr>Reducing Minor Injuries is NOT Predictive of Reducing SIFs</vt:lpstr>
      <vt:lpstr>Reducing Minor Injuries is NOT Predictive of Reducing SIFs</vt:lpstr>
      <vt:lpstr>Reducing Minor Injuries is NOT Predictive of Reducing SIFs</vt:lpstr>
      <vt:lpstr>The Critical Importance of Precursors</vt:lpstr>
      <vt:lpstr>The Critical Importance of Precursors</vt:lpstr>
      <vt:lpstr>The Critical Importance of Precursors</vt:lpstr>
      <vt:lpstr>Assess Systems Integrity and Conformance</vt:lpstr>
      <vt:lpstr>Four (4) steps to PREVENT SIFs</vt:lpstr>
      <vt:lpstr>Four (4) steps to PREVENT SIFs</vt:lpstr>
      <vt:lpstr>Four (4) steps to PREVENT SIFs</vt:lpstr>
      <vt:lpstr>Four (4) steps to PREVENT SIFs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Three (3) Keys to Preventing Serious Injuries and Fatalities</dc:title>
  <dc:creator>Bryan Haywood</dc:creator>
  <cp:lastModifiedBy>Bryan Haywood</cp:lastModifiedBy>
  <cp:revision>27</cp:revision>
  <dcterms:created xsi:type="dcterms:W3CDTF">2022-09-17T16:31:13Z</dcterms:created>
  <dcterms:modified xsi:type="dcterms:W3CDTF">2022-09-20T14:23:13Z</dcterms:modified>
</cp:coreProperties>
</file>