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74" r:id="rId7"/>
    <p:sldId id="275" r:id="rId8"/>
    <p:sldId id="264" r:id="rId9"/>
    <p:sldId id="265" r:id="rId10"/>
    <p:sldId id="266" r:id="rId11"/>
    <p:sldId id="267" r:id="rId12"/>
    <p:sldId id="27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7"/>
    <p:restoredTop sz="96159"/>
  </p:normalViewPr>
  <p:slideViewPr>
    <p:cSldViewPr snapToGrid="0">
      <p:cViewPr varScale="1">
        <p:scale>
          <a:sx n="122" d="100"/>
          <a:sy n="122" d="100"/>
        </p:scale>
        <p:origin x="440"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279AF-F9E3-A1B3-A2B7-ED748564402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F6BA5F6-1FDF-C4C1-49AB-E4F04D6458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6CC8AA9-C0AE-D408-6DEE-C78946D005D4}"/>
              </a:ext>
            </a:extLst>
          </p:cNvPr>
          <p:cNvSpPr>
            <a:spLocks noGrp="1"/>
          </p:cNvSpPr>
          <p:nvPr>
            <p:ph type="dt" sz="half" idx="10"/>
          </p:nvPr>
        </p:nvSpPr>
        <p:spPr/>
        <p:txBody>
          <a:bodyPr/>
          <a:lstStyle/>
          <a:p>
            <a:fld id="{D0E3F9B8-2AC3-914D-A70F-8B9B8301F713}" type="datetimeFigureOut">
              <a:rPr lang="en-US" smtClean="0"/>
              <a:t>10/2/22</a:t>
            </a:fld>
            <a:endParaRPr lang="en-US"/>
          </a:p>
        </p:txBody>
      </p:sp>
      <p:sp>
        <p:nvSpPr>
          <p:cNvPr id="5" name="Footer Placeholder 4">
            <a:extLst>
              <a:ext uri="{FF2B5EF4-FFF2-40B4-BE49-F238E27FC236}">
                <a16:creationId xmlns:a16="http://schemas.microsoft.com/office/drawing/2014/main" id="{896E6AF3-D73C-D8F5-23B1-EDC781F6FE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4BC6A8-0FFE-25BD-2BB7-9AA4B138D2E2}"/>
              </a:ext>
            </a:extLst>
          </p:cNvPr>
          <p:cNvSpPr>
            <a:spLocks noGrp="1"/>
          </p:cNvSpPr>
          <p:nvPr>
            <p:ph type="sldNum" sz="quarter" idx="12"/>
          </p:nvPr>
        </p:nvSpPr>
        <p:spPr/>
        <p:txBody>
          <a:bodyPr/>
          <a:lstStyle/>
          <a:p>
            <a:fld id="{36C03FAC-0E15-F74F-BCE7-EDF6C46025D1}" type="slidenum">
              <a:rPr lang="en-US" smtClean="0"/>
              <a:t>‹#›</a:t>
            </a:fld>
            <a:endParaRPr lang="en-US"/>
          </a:p>
        </p:txBody>
      </p:sp>
    </p:spTree>
    <p:extLst>
      <p:ext uri="{BB962C8B-B14F-4D97-AF65-F5344CB8AC3E}">
        <p14:creationId xmlns:p14="http://schemas.microsoft.com/office/powerpoint/2010/main" val="4162885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673CB-D520-4A57-6E66-73175F9E0BC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A38E4F5-8A08-AAB3-24A0-890C059B9A6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5D0180-025F-7D37-493D-ACD314B169E0}"/>
              </a:ext>
            </a:extLst>
          </p:cNvPr>
          <p:cNvSpPr>
            <a:spLocks noGrp="1"/>
          </p:cNvSpPr>
          <p:nvPr>
            <p:ph type="dt" sz="half" idx="10"/>
          </p:nvPr>
        </p:nvSpPr>
        <p:spPr/>
        <p:txBody>
          <a:bodyPr/>
          <a:lstStyle/>
          <a:p>
            <a:fld id="{D0E3F9B8-2AC3-914D-A70F-8B9B8301F713}" type="datetimeFigureOut">
              <a:rPr lang="en-US" smtClean="0"/>
              <a:t>10/2/22</a:t>
            </a:fld>
            <a:endParaRPr lang="en-US"/>
          </a:p>
        </p:txBody>
      </p:sp>
      <p:sp>
        <p:nvSpPr>
          <p:cNvPr id="5" name="Footer Placeholder 4">
            <a:extLst>
              <a:ext uri="{FF2B5EF4-FFF2-40B4-BE49-F238E27FC236}">
                <a16:creationId xmlns:a16="http://schemas.microsoft.com/office/drawing/2014/main" id="{9E7F3570-157C-EF0B-05D1-397398E139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B33EA0-D03A-303F-9492-74734E220C5D}"/>
              </a:ext>
            </a:extLst>
          </p:cNvPr>
          <p:cNvSpPr>
            <a:spLocks noGrp="1"/>
          </p:cNvSpPr>
          <p:nvPr>
            <p:ph type="sldNum" sz="quarter" idx="12"/>
          </p:nvPr>
        </p:nvSpPr>
        <p:spPr/>
        <p:txBody>
          <a:bodyPr/>
          <a:lstStyle/>
          <a:p>
            <a:fld id="{36C03FAC-0E15-F74F-BCE7-EDF6C46025D1}" type="slidenum">
              <a:rPr lang="en-US" smtClean="0"/>
              <a:t>‹#›</a:t>
            </a:fld>
            <a:endParaRPr lang="en-US"/>
          </a:p>
        </p:txBody>
      </p:sp>
    </p:spTree>
    <p:extLst>
      <p:ext uri="{BB962C8B-B14F-4D97-AF65-F5344CB8AC3E}">
        <p14:creationId xmlns:p14="http://schemas.microsoft.com/office/powerpoint/2010/main" val="2340083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880CD1C-2388-9C09-1324-539B319CCB6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B7CB511-DC1F-FB1B-D24B-F5388D41AC8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1ED836-1FBD-A2D5-0831-8DC5CCBE17D5}"/>
              </a:ext>
            </a:extLst>
          </p:cNvPr>
          <p:cNvSpPr>
            <a:spLocks noGrp="1"/>
          </p:cNvSpPr>
          <p:nvPr>
            <p:ph type="dt" sz="half" idx="10"/>
          </p:nvPr>
        </p:nvSpPr>
        <p:spPr/>
        <p:txBody>
          <a:bodyPr/>
          <a:lstStyle/>
          <a:p>
            <a:fld id="{D0E3F9B8-2AC3-914D-A70F-8B9B8301F713}" type="datetimeFigureOut">
              <a:rPr lang="en-US" smtClean="0"/>
              <a:t>10/2/22</a:t>
            </a:fld>
            <a:endParaRPr lang="en-US"/>
          </a:p>
        </p:txBody>
      </p:sp>
      <p:sp>
        <p:nvSpPr>
          <p:cNvPr id="5" name="Footer Placeholder 4">
            <a:extLst>
              <a:ext uri="{FF2B5EF4-FFF2-40B4-BE49-F238E27FC236}">
                <a16:creationId xmlns:a16="http://schemas.microsoft.com/office/drawing/2014/main" id="{78C56B0E-7336-577A-6FE1-F5A65FB1FB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49C5D5-1AFE-EA20-13E5-7E538F8B774D}"/>
              </a:ext>
            </a:extLst>
          </p:cNvPr>
          <p:cNvSpPr>
            <a:spLocks noGrp="1"/>
          </p:cNvSpPr>
          <p:nvPr>
            <p:ph type="sldNum" sz="quarter" idx="12"/>
          </p:nvPr>
        </p:nvSpPr>
        <p:spPr/>
        <p:txBody>
          <a:bodyPr/>
          <a:lstStyle/>
          <a:p>
            <a:fld id="{36C03FAC-0E15-F74F-BCE7-EDF6C46025D1}" type="slidenum">
              <a:rPr lang="en-US" smtClean="0"/>
              <a:t>‹#›</a:t>
            </a:fld>
            <a:endParaRPr lang="en-US"/>
          </a:p>
        </p:txBody>
      </p:sp>
    </p:spTree>
    <p:extLst>
      <p:ext uri="{BB962C8B-B14F-4D97-AF65-F5344CB8AC3E}">
        <p14:creationId xmlns:p14="http://schemas.microsoft.com/office/powerpoint/2010/main" val="2853304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1CD20-4828-21F8-EFC3-46B0B2FAD6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40A517-CD60-2F71-D409-75667C7F9DF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CFFE39-9BBB-8BF4-8BA1-D2258771D893}"/>
              </a:ext>
            </a:extLst>
          </p:cNvPr>
          <p:cNvSpPr>
            <a:spLocks noGrp="1"/>
          </p:cNvSpPr>
          <p:nvPr>
            <p:ph type="dt" sz="half" idx="10"/>
          </p:nvPr>
        </p:nvSpPr>
        <p:spPr/>
        <p:txBody>
          <a:bodyPr/>
          <a:lstStyle/>
          <a:p>
            <a:fld id="{D0E3F9B8-2AC3-914D-A70F-8B9B8301F713}" type="datetimeFigureOut">
              <a:rPr lang="en-US" smtClean="0"/>
              <a:t>10/2/22</a:t>
            </a:fld>
            <a:endParaRPr lang="en-US"/>
          </a:p>
        </p:txBody>
      </p:sp>
      <p:sp>
        <p:nvSpPr>
          <p:cNvPr id="5" name="Footer Placeholder 4">
            <a:extLst>
              <a:ext uri="{FF2B5EF4-FFF2-40B4-BE49-F238E27FC236}">
                <a16:creationId xmlns:a16="http://schemas.microsoft.com/office/drawing/2014/main" id="{646CC301-1729-B4C9-20E8-2F699EA227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E1C8FA-B8D3-F970-FB7B-FFB058F3597B}"/>
              </a:ext>
            </a:extLst>
          </p:cNvPr>
          <p:cNvSpPr>
            <a:spLocks noGrp="1"/>
          </p:cNvSpPr>
          <p:nvPr>
            <p:ph type="sldNum" sz="quarter" idx="12"/>
          </p:nvPr>
        </p:nvSpPr>
        <p:spPr/>
        <p:txBody>
          <a:bodyPr/>
          <a:lstStyle/>
          <a:p>
            <a:fld id="{36C03FAC-0E15-F74F-BCE7-EDF6C46025D1}" type="slidenum">
              <a:rPr lang="en-US" smtClean="0"/>
              <a:t>‹#›</a:t>
            </a:fld>
            <a:endParaRPr lang="en-US"/>
          </a:p>
        </p:txBody>
      </p:sp>
    </p:spTree>
    <p:extLst>
      <p:ext uri="{BB962C8B-B14F-4D97-AF65-F5344CB8AC3E}">
        <p14:creationId xmlns:p14="http://schemas.microsoft.com/office/powerpoint/2010/main" val="3796580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E6FC6-8562-65FF-C143-08F6B23323C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206A0FD-17B8-2C50-6BAD-86D45CC2623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0B2F7DE-80D0-4B77-AF64-21288B29DFF9}"/>
              </a:ext>
            </a:extLst>
          </p:cNvPr>
          <p:cNvSpPr>
            <a:spLocks noGrp="1"/>
          </p:cNvSpPr>
          <p:nvPr>
            <p:ph type="dt" sz="half" idx="10"/>
          </p:nvPr>
        </p:nvSpPr>
        <p:spPr/>
        <p:txBody>
          <a:bodyPr/>
          <a:lstStyle/>
          <a:p>
            <a:fld id="{D0E3F9B8-2AC3-914D-A70F-8B9B8301F713}" type="datetimeFigureOut">
              <a:rPr lang="en-US" smtClean="0"/>
              <a:t>10/2/22</a:t>
            </a:fld>
            <a:endParaRPr lang="en-US"/>
          </a:p>
        </p:txBody>
      </p:sp>
      <p:sp>
        <p:nvSpPr>
          <p:cNvPr id="5" name="Footer Placeholder 4">
            <a:extLst>
              <a:ext uri="{FF2B5EF4-FFF2-40B4-BE49-F238E27FC236}">
                <a16:creationId xmlns:a16="http://schemas.microsoft.com/office/drawing/2014/main" id="{CE750834-B07A-7600-B4E9-D832F015B8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611BC3-6ADD-D967-5C69-22E191F17ADE}"/>
              </a:ext>
            </a:extLst>
          </p:cNvPr>
          <p:cNvSpPr>
            <a:spLocks noGrp="1"/>
          </p:cNvSpPr>
          <p:nvPr>
            <p:ph type="sldNum" sz="quarter" idx="12"/>
          </p:nvPr>
        </p:nvSpPr>
        <p:spPr/>
        <p:txBody>
          <a:bodyPr/>
          <a:lstStyle/>
          <a:p>
            <a:fld id="{36C03FAC-0E15-F74F-BCE7-EDF6C46025D1}" type="slidenum">
              <a:rPr lang="en-US" smtClean="0"/>
              <a:t>‹#›</a:t>
            </a:fld>
            <a:endParaRPr lang="en-US"/>
          </a:p>
        </p:txBody>
      </p:sp>
    </p:spTree>
    <p:extLst>
      <p:ext uri="{BB962C8B-B14F-4D97-AF65-F5344CB8AC3E}">
        <p14:creationId xmlns:p14="http://schemas.microsoft.com/office/powerpoint/2010/main" val="4187340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3A1C5-A577-9A12-9E46-9ED24457BE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5FCB54-7034-9690-1498-5752E6814DC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0E52525-2266-4820-12AD-3F33BEC90CE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EBC4A17-F01E-CAA6-5D43-BCE4B2157734}"/>
              </a:ext>
            </a:extLst>
          </p:cNvPr>
          <p:cNvSpPr>
            <a:spLocks noGrp="1"/>
          </p:cNvSpPr>
          <p:nvPr>
            <p:ph type="dt" sz="half" idx="10"/>
          </p:nvPr>
        </p:nvSpPr>
        <p:spPr/>
        <p:txBody>
          <a:bodyPr/>
          <a:lstStyle/>
          <a:p>
            <a:fld id="{D0E3F9B8-2AC3-914D-A70F-8B9B8301F713}" type="datetimeFigureOut">
              <a:rPr lang="en-US" smtClean="0"/>
              <a:t>10/2/22</a:t>
            </a:fld>
            <a:endParaRPr lang="en-US"/>
          </a:p>
        </p:txBody>
      </p:sp>
      <p:sp>
        <p:nvSpPr>
          <p:cNvPr id="6" name="Footer Placeholder 5">
            <a:extLst>
              <a:ext uri="{FF2B5EF4-FFF2-40B4-BE49-F238E27FC236}">
                <a16:creationId xmlns:a16="http://schemas.microsoft.com/office/drawing/2014/main" id="{43B7E9CF-CF97-E99E-9A2F-76A7F727CF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83F9AA-C152-C823-B4D8-07CCDD1478AD}"/>
              </a:ext>
            </a:extLst>
          </p:cNvPr>
          <p:cNvSpPr>
            <a:spLocks noGrp="1"/>
          </p:cNvSpPr>
          <p:nvPr>
            <p:ph type="sldNum" sz="quarter" idx="12"/>
          </p:nvPr>
        </p:nvSpPr>
        <p:spPr/>
        <p:txBody>
          <a:bodyPr/>
          <a:lstStyle/>
          <a:p>
            <a:fld id="{36C03FAC-0E15-F74F-BCE7-EDF6C46025D1}" type="slidenum">
              <a:rPr lang="en-US" smtClean="0"/>
              <a:t>‹#›</a:t>
            </a:fld>
            <a:endParaRPr lang="en-US"/>
          </a:p>
        </p:txBody>
      </p:sp>
    </p:spTree>
    <p:extLst>
      <p:ext uri="{BB962C8B-B14F-4D97-AF65-F5344CB8AC3E}">
        <p14:creationId xmlns:p14="http://schemas.microsoft.com/office/powerpoint/2010/main" val="4237363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B5714-5BC1-0320-0DC0-4BBD5E0882B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C7FA747-314A-15BE-0523-1107D72F18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8511182-091A-515F-536B-66713D2E4F3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5E4E761-9114-BA10-190A-32665B2B6B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503893-4E8B-093A-A78F-C14E006284B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4FC33D0-A661-15FD-7DAF-C076D83BB926}"/>
              </a:ext>
            </a:extLst>
          </p:cNvPr>
          <p:cNvSpPr>
            <a:spLocks noGrp="1"/>
          </p:cNvSpPr>
          <p:nvPr>
            <p:ph type="dt" sz="half" idx="10"/>
          </p:nvPr>
        </p:nvSpPr>
        <p:spPr/>
        <p:txBody>
          <a:bodyPr/>
          <a:lstStyle/>
          <a:p>
            <a:fld id="{D0E3F9B8-2AC3-914D-A70F-8B9B8301F713}" type="datetimeFigureOut">
              <a:rPr lang="en-US" smtClean="0"/>
              <a:t>10/2/22</a:t>
            </a:fld>
            <a:endParaRPr lang="en-US"/>
          </a:p>
        </p:txBody>
      </p:sp>
      <p:sp>
        <p:nvSpPr>
          <p:cNvPr id="8" name="Footer Placeholder 7">
            <a:extLst>
              <a:ext uri="{FF2B5EF4-FFF2-40B4-BE49-F238E27FC236}">
                <a16:creationId xmlns:a16="http://schemas.microsoft.com/office/drawing/2014/main" id="{43782F96-8988-93B6-745D-058FC1445F6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4CB2176-0189-5573-BE68-4FFAC20F16CB}"/>
              </a:ext>
            </a:extLst>
          </p:cNvPr>
          <p:cNvSpPr>
            <a:spLocks noGrp="1"/>
          </p:cNvSpPr>
          <p:nvPr>
            <p:ph type="sldNum" sz="quarter" idx="12"/>
          </p:nvPr>
        </p:nvSpPr>
        <p:spPr/>
        <p:txBody>
          <a:bodyPr/>
          <a:lstStyle/>
          <a:p>
            <a:fld id="{36C03FAC-0E15-F74F-BCE7-EDF6C46025D1}" type="slidenum">
              <a:rPr lang="en-US" smtClean="0"/>
              <a:t>‹#›</a:t>
            </a:fld>
            <a:endParaRPr lang="en-US"/>
          </a:p>
        </p:txBody>
      </p:sp>
    </p:spTree>
    <p:extLst>
      <p:ext uri="{BB962C8B-B14F-4D97-AF65-F5344CB8AC3E}">
        <p14:creationId xmlns:p14="http://schemas.microsoft.com/office/powerpoint/2010/main" val="2453962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5F6D0-40A6-B5F6-1B21-389BEC52CE3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D4F7649-45D1-F09B-20AA-4E0201CA34FC}"/>
              </a:ext>
            </a:extLst>
          </p:cNvPr>
          <p:cNvSpPr>
            <a:spLocks noGrp="1"/>
          </p:cNvSpPr>
          <p:nvPr>
            <p:ph type="dt" sz="half" idx="10"/>
          </p:nvPr>
        </p:nvSpPr>
        <p:spPr/>
        <p:txBody>
          <a:bodyPr/>
          <a:lstStyle/>
          <a:p>
            <a:fld id="{D0E3F9B8-2AC3-914D-A70F-8B9B8301F713}" type="datetimeFigureOut">
              <a:rPr lang="en-US" smtClean="0"/>
              <a:t>10/2/22</a:t>
            </a:fld>
            <a:endParaRPr lang="en-US"/>
          </a:p>
        </p:txBody>
      </p:sp>
      <p:sp>
        <p:nvSpPr>
          <p:cNvPr id="4" name="Footer Placeholder 3">
            <a:extLst>
              <a:ext uri="{FF2B5EF4-FFF2-40B4-BE49-F238E27FC236}">
                <a16:creationId xmlns:a16="http://schemas.microsoft.com/office/drawing/2014/main" id="{3C9387CE-81A8-1C16-6296-3CD2237F32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8E66875-76D5-BF84-D23B-28EFB3C46570}"/>
              </a:ext>
            </a:extLst>
          </p:cNvPr>
          <p:cNvSpPr>
            <a:spLocks noGrp="1"/>
          </p:cNvSpPr>
          <p:nvPr>
            <p:ph type="sldNum" sz="quarter" idx="12"/>
          </p:nvPr>
        </p:nvSpPr>
        <p:spPr/>
        <p:txBody>
          <a:bodyPr/>
          <a:lstStyle/>
          <a:p>
            <a:fld id="{36C03FAC-0E15-F74F-BCE7-EDF6C46025D1}" type="slidenum">
              <a:rPr lang="en-US" smtClean="0"/>
              <a:t>‹#›</a:t>
            </a:fld>
            <a:endParaRPr lang="en-US"/>
          </a:p>
        </p:txBody>
      </p:sp>
    </p:spTree>
    <p:extLst>
      <p:ext uri="{BB962C8B-B14F-4D97-AF65-F5344CB8AC3E}">
        <p14:creationId xmlns:p14="http://schemas.microsoft.com/office/powerpoint/2010/main" val="1801661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ED24D3-2809-206F-12BD-E806522E960F}"/>
              </a:ext>
            </a:extLst>
          </p:cNvPr>
          <p:cNvSpPr>
            <a:spLocks noGrp="1"/>
          </p:cNvSpPr>
          <p:nvPr>
            <p:ph type="dt" sz="half" idx="10"/>
          </p:nvPr>
        </p:nvSpPr>
        <p:spPr/>
        <p:txBody>
          <a:bodyPr/>
          <a:lstStyle/>
          <a:p>
            <a:fld id="{D0E3F9B8-2AC3-914D-A70F-8B9B8301F713}" type="datetimeFigureOut">
              <a:rPr lang="en-US" smtClean="0"/>
              <a:t>10/2/22</a:t>
            </a:fld>
            <a:endParaRPr lang="en-US"/>
          </a:p>
        </p:txBody>
      </p:sp>
      <p:sp>
        <p:nvSpPr>
          <p:cNvPr id="3" name="Footer Placeholder 2">
            <a:extLst>
              <a:ext uri="{FF2B5EF4-FFF2-40B4-BE49-F238E27FC236}">
                <a16:creationId xmlns:a16="http://schemas.microsoft.com/office/drawing/2014/main" id="{125DB7E8-FDC4-DD50-B889-3B1FF7740A4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1CA733F-E8F7-860F-F9CF-D7E9CE0C5BA8}"/>
              </a:ext>
            </a:extLst>
          </p:cNvPr>
          <p:cNvSpPr>
            <a:spLocks noGrp="1"/>
          </p:cNvSpPr>
          <p:nvPr>
            <p:ph type="sldNum" sz="quarter" idx="12"/>
          </p:nvPr>
        </p:nvSpPr>
        <p:spPr/>
        <p:txBody>
          <a:bodyPr/>
          <a:lstStyle/>
          <a:p>
            <a:fld id="{36C03FAC-0E15-F74F-BCE7-EDF6C46025D1}" type="slidenum">
              <a:rPr lang="en-US" smtClean="0"/>
              <a:t>‹#›</a:t>
            </a:fld>
            <a:endParaRPr lang="en-US"/>
          </a:p>
        </p:txBody>
      </p:sp>
    </p:spTree>
    <p:extLst>
      <p:ext uri="{BB962C8B-B14F-4D97-AF65-F5344CB8AC3E}">
        <p14:creationId xmlns:p14="http://schemas.microsoft.com/office/powerpoint/2010/main" val="3073900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5ADF8-3029-DD66-CA86-89179C4EE1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59240A8-B7A9-E02D-6B0F-FC94C5C49F4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A558F75-7558-A450-435B-ED7D0A7881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80E2A1-DEB0-5A35-AC07-55827F260C2B}"/>
              </a:ext>
            </a:extLst>
          </p:cNvPr>
          <p:cNvSpPr>
            <a:spLocks noGrp="1"/>
          </p:cNvSpPr>
          <p:nvPr>
            <p:ph type="dt" sz="half" idx="10"/>
          </p:nvPr>
        </p:nvSpPr>
        <p:spPr/>
        <p:txBody>
          <a:bodyPr/>
          <a:lstStyle/>
          <a:p>
            <a:fld id="{D0E3F9B8-2AC3-914D-A70F-8B9B8301F713}" type="datetimeFigureOut">
              <a:rPr lang="en-US" smtClean="0"/>
              <a:t>10/2/22</a:t>
            </a:fld>
            <a:endParaRPr lang="en-US"/>
          </a:p>
        </p:txBody>
      </p:sp>
      <p:sp>
        <p:nvSpPr>
          <p:cNvPr id="6" name="Footer Placeholder 5">
            <a:extLst>
              <a:ext uri="{FF2B5EF4-FFF2-40B4-BE49-F238E27FC236}">
                <a16:creationId xmlns:a16="http://schemas.microsoft.com/office/drawing/2014/main" id="{32437130-5AC7-E520-F14C-D72F849A9F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DF242F-BA78-BC98-FBEA-40FC51ED838C}"/>
              </a:ext>
            </a:extLst>
          </p:cNvPr>
          <p:cNvSpPr>
            <a:spLocks noGrp="1"/>
          </p:cNvSpPr>
          <p:nvPr>
            <p:ph type="sldNum" sz="quarter" idx="12"/>
          </p:nvPr>
        </p:nvSpPr>
        <p:spPr/>
        <p:txBody>
          <a:bodyPr/>
          <a:lstStyle/>
          <a:p>
            <a:fld id="{36C03FAC-0E15-F74F-BCE7-EDF6C46025D1}" type="slidenum">
              <a:rPr lang="en-US" smtClean="0"/>
              <a:t>‹#›</a:t>
            </a:fld>
            <a:endParaRPr lang="en-US"/>
          </a:p>
        </p:txBody>
      </p:sp>
    </p:spTree>
    <p:extLst>
      <p:ext uri="{BB962C8B-B14F-4D97-AF65-F5344CB8AC3E}">
        <p14:creationId xmlns:p14="http://schemas.microsoft.com/office/powerpoint/2010/main" val="3801711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4C9F5-7521-D99E-6A9C-18C24C705F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77C5EF8-7B0A-0DD6-CD87-41EF00BEF2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99EBF89-469A-981D-3E1E-C34C610B97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839267-E4A7-C8F2-0205-BD86090AFC67}"/>
              </a:ext>
            </a:extLst>
          </p:cNvPr>
          <p:cNvSpPr>
            <a:spLocks noGrp="1"/>
          </p:cNvSpPr>
          <p:nvPr>
            <p:ph type="dt" sz="half" idx="10"/>
          </p:nvPr>
        </p:nvSpPr>
        <p:spPr/>
        <p:txBody>
          <a:bodyPr/>
          <a:lstStyle/>
          <a:p>
            <a:fld id="{D0E3F9B8-2AC3-914D-A70F-8B9B8301F713}" type="datetimeFigureOut">
              <a:rPr lang="en-US" smtClean="0"/>
              <a:t>10/2/22</a:t>
            </a:fld>
            <a:endParaRPr lang="en-US"/>
          </a:p>
        </p:txBody>
      </p:sp>
      <p:sp>
        <p:nvSpPr>
          <p:cNvPr id="6" name="Footer Placeholder 5">
            <a:extLst>
              <a:ext uri="{FF2B5EF4-FFF2-40B4-BE49-F238E27FC236}">
                <a16:creationId xmlns:a16="http://schemas.microsoft.com/office/drawing/2014/main" id="{13F8D2B7-052A-98E9-6E82-ECC9B143D9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2192B6-BDC1-E0ED-0BCC-A75441C50119}"/>
              </a:ext>
            </a:extLst>
          </p:cNvPr>
          <p:cNvSpPr>
            <a:spLocks noGrp="1"/>
          </p:cNvSpPr>
          <p:nvPr>
            <p:ph type="sldNum" sz="quarter" idx="12"/>
          </p:nvPr>
        </p:nvSpPr>
        <p:spPr/>
        <p:txBody>
          <a:bodyPr/>
          <a:lstStyle/>
          <a:p>
            <a:fld id="{36C03FAC-0E15-F74F-BCE7-EDF6C46025D1}" type="slidenum">
              <a:rPr lang="en-US" smtClean="0"/>
              <a:t>‹#›</a:t>
            </a:fld>
            <a:endParaRPr lang="en-US"/>
          </a:p>
        </p:txBody>
      </p:sp>
    </p:spTree>
    <p:extLst>
      <p:ext uri="{BB962C8B-B14F-4D97-AF65-F5344CB8AC3E}">
        <p14:creationId xmlns:p14="http://schemas.microsoft.com/office/powerpoint/2010/main" val="3858074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7C9714-1223-2048-9C1C-B9ADD420397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339BD86-681D-CA46-D4B4-CEE63CA6B0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DCDAF5-09C2-D774-FCEB-029E4EAC2D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E3F9B8-2AC3-914D-A70F-8B9B8301F713}" type="datetimeFigureOut">
              <a:rPr lang="en-US" smtClean="0"/>
              <a:t>10/2/22</a:t>
            </a:fld>
            <a:endParaRPr lang="en-US"/>
          </a:p>
        </p:txBody>
      </p:sp>
      <p:sp>
        <p:nvSpPr>
          <p:cNvPr id="5" name="Footer Placeholder 4">
            <a:extLst>
              <a:ext uri="{FF2B5EF4-FFF2-40B4-BE49-F238E27FC236}">
                <a16:creationId xmlns:a16="http://schemas.microsoft.com/office/drawing/2014/main" id="{B50C30DC-1EE4-BA80-6AB0-2DB14F7937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081F638-54DF-B678-B0F8-BF676CE7E9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C03FAC-0E15-F74F-BCE7-EDF6C46025D1}" type="slidenum">
              <a:rPr lang="en-US" smtClean="0"/>
              <a:t>‹#›</a:t>
            </a:fld>
            <a:endParaRPr lang="en-US"/>
          </a:p>
        </p:txBody>
      </p:sp>
    </p:spTree>
    <p:extLst>
      <p:ext uri="{BB962C8B-B14F-4D97-AF65-F5344CB8AC3E}">
        <p14:creationId xmlns:p14="http://schemas.microsoft.com/office/powerpoint/2010/main" val="4884209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16FC1A2B-C735-3787-6115-1703F2A07B3C}"/>
              </a:ext>
            </a:extLst>
          </p:cNvPr>
          <p:cNvSpPr>
            <a:spLocks noGrp="1"/>
          </p:cNvSpPr>
          <p:nvPr>
            <p:ph type="ctrTitle"/>
          </p:nvPr>
        </p:nvSpPr>
        <p:spPr>
          <a:xfrm>
            <a:off x="1524000" y="1293338"/>
            <a:ext cx="9144000" cy="3274592"/>
          </a:xfrm>
        </p:spPr>
        <p:txBody>
          <a:bodyPr anchor="ctr">
            <a:normAutofit/>
          </a:bodyPr>
          <a:lstStyle/>
          <a:p>
            <a:r>
              <a:rPr lang="en-US" sz="7200" b="1" dirty="0">
                <a:latin typeface="+mn-lt"/>
              </a:rPr>
              <a:t>Risk Management inside a SMS</a:t>
            </a:r>
          </a:p>
        </p:txBody>
      </p:sp>
      <p:sp>
        <p:nvSpPr>
          <p:cNvPr id="5" name="Subtitle 4">
            <a:extLst>
              <a:ext uri="{FF2B5EF4-FFF2-40B4-BE49-F238E27FC236}">
                <a16:creationId xmlns:a16="http://schemas.microsoft.com/office/drawing/2014/main" id="{43DD895A-2741-6A08-FD6B-3A030B3AA025}"/>
              </a:ext>
            </a:extLst>
          </p:cNvPr>
          <p:cNvSpPr>
            <a:spLocks noGrp="1"/>
          </p:cNvSpPr>
          <p:nvPr>
            <p:ph type="subTitle" idx="1"/>
          </p:nvPr>
        </p:nvSpPr>
        <p:spPr>
          <a:xfrm>
            <a:off x="1524000" y="5514052"/>
            <a:ext cx="9144000" cy="651910"/>
          </a:xfrm>
        </p:spPr>
        <p:txBody>
          <a:bodyPr anchor="ctr">
            <a:normAutofit/>
          </a:bodyPr>
          <a:lstStyle/>
          <a:p>
            <a:r>
              <a:rPr lang="en-US" sz="3200" b="1" dirty="0"/>
              <a:t>Managing Risk vs. Managing injury rates</a:t>
            </a:r>
          </a:p>
        </p:txBody>
      </p:sp>
      <p:cxnSp>
        <p:nvCxnSpPr>
          <p:cNvPr id="16" name="Straight Connector 15">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text, clipart&#10;&#10;Description automatically generated">
            <a:extLst>
              <a:ext uri="{FF2B5EF4-FFF2-40B4-BE49-F238E27FC236}">
                <a16:creationId xmlns:a16="http://schemas.microsoft.com/office/drawing/2014/main" id="{DA6E4AB9-6086-E4F7-302E-4A691683F646}"/>
              </a:ext>
            </a:extLst>
          </p:cNvPr>
          <p:cNvPicPr>
            <a:picLocks noChangeAspect="1"/>
          </p:cNvPicPr>
          <p:nvPr/>
        </p:nvPicPr>
        <p:blipFill>
          <a:blip r:embed="rId2"/>
          <a:stretch>
            <a:fillRect/>
          </a:stretch>
        </p:blipFill>
        <p:spPr>
          <a:xfrm>
            <a:off x="649356" y="591874"/>
            <a:ext cx="1192692" cy="607091"/>
          </a:xfrm>
          <a:prstGeom prst="rect">
            <a:avLst/>
          </a:prstGeom>
        </p:spPr>
      </p:pic>
    </p:spTree>
    <p:extLst>
      <p:ext uri="{BB962C8B-B14F-4D97-AF65-F5344CB8AC3E}">
        <p14:creationId xmlns:p14="http://schemas.microsoft.com/office/powerpoint/2010/main" val="42044028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D88CEA-6452-7C4F-5272-4C873C8EBC11}"/>
              </a:ext>
            </a:extLst>
          </p:cNvPr>
          <p:cNvSpPr>
            <a:spLocks noGrp="1"/>
          </p:cNvSpPr>
          <p:nvPr>
            <p:ph type="title"/>
          </p:nvPr>
        </p:nvSpPr>
        <p:spPr>
          <a:xfrm>
            <a:off x="793662" y="386930"/>
            <a:ext cx="10066122" cy="1298448"/>
          </a:xfrm>
        </p:spPr>
        <p:txBody>
          <a:bodyPr anchor="b">
            <a:normAutofit/>
          </a:bodyPr>
          <a:lstStyle/>
          <a:p>
            <a:r>
              <a:rPr lang="en-US" sz="4800" b="1">
                <a:effectLst/>
                <a:latin typeface="Calibri" panose="020F0502020204030204" pitchFamily="34" charset="0"/>
                <a:ea typeface="Times New Roman" panose="02020603050405020304" pitchFamily="18" charset="0"/>
                <a:cs typeface="Calibri" panose="020F0502020204030204" pitchFamily="34" charset="0"/>
              </a:rPr>
              <a:t>Risk Mitigation </a:t>
            </a:r>
            <a:r>
              <a:rPr lang="en-US" sz="4800" b="1">
                <a:effectLst/>
                <a:latin typeface="Calibri" panose="020F0502020204030204" pitchFamily="34" charset="0"/>
                <a:ea typeface="Calibri" panose="020F0502020204030204" pitchFamily="34" charset="0"/>
                <a:cs typeface="Calibri" panose="020F0502020204030204" pitchFamily="34" charset="0"/>
              </a:rPr>
              <a:t>Process</a:t>
            </a:r>
            <a:r>
              <a:rPr lang="en-US" sz="4800">
                <a:effectLst/>
                <a:latin typeface="Calibri" panose="020F0502020204030204" pitchFamily="34" charset="0"/>
                <a:cs typeface="Calibri" panose="020F0502020204030204" pitchFamily="34" charset="0"/>
              </a:rPr>
              <a:t> </a:t>
            </a:r>
            <a:endParaRPr lang="en-US" sz="4800">
              <a:latin typeface="Calibri" panose="020F0502020204030204" pitchFamily="34" charset="0"/>
              <a:cs typeface="Calibri" panose="020F0502020204030204" pitchFamily="34" charset="0"/>
            </a:endParaRPr>
          </a:p>
        </p:txBody>
      </p:sp>
      <p:sp>
        <p:nvSpPr>
          <p:cNvPr id="28" name="Rectangle 27">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FFED7DB-8340-91E8-9C01-E6D4065E6740}"/>
              </a:ext>
            </a:extLst>
          </p:cNvPr>
          <p:cNvSpPr>
            <a:spLocks noGrp="1"/>
          </p:cNvSpPr>
          <p:nvPr>
            <p:ph idx="1"/>
          </p:nvPr>
        </p:nvSpPr>
        <p:spPr>
          <a:xfrm>
            <a:off x="496918" y="2203079"/>
            <a:ext cx="8217134" cy="4267990"/>
          </a:xfrm>
        </p:spPr>
        <p:txBody>
          <a:bodyPr anchor="t" anchorCtr="0">
            <a:noAutofit/>
          </a:bodyPr>
          <a:lstStyle/>
          <a:p>
            <a:pPr>
              <a:spcBef>
                <a:spcPts val="0"/>
              </a:spcBef>
              <a:spcAft>
                <a:spcPts val="600"/>
              </a:spcAft>
            </a:pPr>
            <a:r>
              <a:rPr lang="en-US" sz="3200" dirty="0">
                <a:effectLst/>
                <a:ea typeface="Times New Roman" panose="02020603050405020304" pitchFamily="18" charset="0"/>
                <a:cs typeface="Times New Roman" panose="02020603050405020304" pitchFamily="18" charset="0"/>
              </a:rPr>
              <a:t>Risks should be managed to be </a:t>
            </a:r>
            <a:r>
              <a:rPr lang="en-US" sz="3200" u="sng" dirty="0">
                <a:effectLst/>
                <a:ea typeface="Times New Roman" panose="02020603050405020304" pitchFamily="18" charset="0"/>
                <a:cs typeface="Times New Roman" panose="02020603050405020304" pitchFamily="18" charset="0"/>
              </a:rPr>
              <a:t>A</a:t>
            </a:r>
            <a:r>
              <a:rPr lang="en-US" sz="3200" dirty="0">
                <a:effectLst/>
                <a:ea typeface="Times New Roman" panose="02020603050405020304" pitchFamily="18" charset="0"/>
                <a:cs typeface="Times New Roman" panose="02020603050405020304" pitchFamily="18" charset="0"/>
              </a:rPr>
              <a:t>s </a:t>
            </a:r>
            <a:r>
              <a:rPr lang="en-US" sz="3200" u="sng" dirty="0">
                <a:effectLst/>
                <a:ea typeface="Times New Roman" panose="02020603050405020304" pitchFamily="18" charset="0"/>
                <a:cs typeface="Times New Roman" panose="02020603050405020304" pitchFamily="18" charset="0"/>
              </a:rPr>
              <a:t>L</a:t>
            </a:r>
            <a:r>
              <a:rPr lang="en-US" sz="3200" dirty="0">
                <a:effectLst/>
                <a:ea typeface="Times New Roman" panose="02020603050405020304" pitchFamily="18" charset="0"/>
                <a:cs typeface="Times New Roman" panose="02020603050405020304" pitchFamily="18" charset="0"/>
              </a:rPr>
              <a:t>ow </a:t>
            </a:r>
            <a:r>
              <a:rPr lang="en-US" sz="3200" u="sng" dirty="0">
                <a:effectLst/>
                <a:ea typeface="Times New Roman" panose="02020603050405020304" pitchFamily="18" charset="0"/>
                <a:cs typeface="Times New Roman" panose="02020603050405020304" pitchFamily="18" charset="0"/>
              </a:rPr>
              <a:t>A</a:t>
            </a:r>
            <a:r>
              <a:rPr lang="en-US" sz="3200" dirty="0">
                <a:effectLst/>
                <a:ea typeface="Times New Roman" panose="02020603050405020304" pitchFamily="18" charset="0"/>
                <a:cs typeface="Times New Roman" panose="02020603050405020304" pitchFamily="18" charset="0"/>
              </a:rPr>
              <a:t>s </a:t>
            </a:r>
            <a:r>
              <a:rPr lang="en-US" sz="3200" u="sng" dirty="0">
                <a:effectLst/>
                <a:ea typeface="Times New Roman" panose="02020603050405020304" pitchFamily="18" charset="0"/>
                <a:cs typeface="Times New Roman" panose="02020603050405020304" pitchFamily="18" charset="0"/>
              </a:rPr>
              <a:t>R</a:t>
            </a:r>
            <a:r>
              <a:rPr lang="en-US" sz="3200" dirty="0">
                <a:effectLst/>
                <a:ea typeface="Times New Roman" panose="02020603050405020304" pitchFamily="18" charset="0"/>
                <a:cs typeface="Times New Roman" panose="02020603050405020304" pitchFamily="18" charset="0"/>
              </a:rPr>
              <a:t>easonably </a:t>
            </a:r>
            <a:r>
              <a:rPr lang="en-US" sz="3200" u="sng" dirty="0">
                <a:effectLst/>
                <a:ea typeface="Times New Roman" panose="02020603050405020304" pitchFamily="18" charset="0"/>
                <a:cs typeface="Times New Roman" panose="02020603050405020304" pitchFamily="18" charset="0"/>
              </a:rPr>
              <a:t>P</a:t>
            </a:r>
            <a:r>
              <a:rPr lang="en-US" sz="3200" dirty="0">
                <a:effectLst/>
                <a:ea typeface="Times New Roman" panose="02020603050405020304" pitchFamily="18" charset="0"/>
                <a:cs typeface="Times New Roman" panose="02020603050405020304" pitchFamily="18" charset="0"/>
              </a:rPr>
              <a:t>racticable (ALARP)</a:t>
            </a:r>
            <a:endParaRPr lang="en-US" sz="3200" dirty="0">
              <a:ea typeface="Times New Roman" panose="02020603050405020304" pitchFamily="18" charset="0"/>
              <a:cs typeface="Times New Roman" panose="02020603050405020304" pitchFamily="18" charset="0"/>
            </a:endParaRPr>
          </a:p>
          <a:p>
            <a:pPr>
              <a:spcBef>
                <a:spcPts val="0"/>
              </a:spcBef>
              <a:spcAft>
                <a:spcPts val="600"/>
              </a:spcAft>
            </a:pPr>
            <a:r>
              <a:rPr lang="en-US" sz="3200" dirty="0">
                <a:ea typeface="Times New Roman" panose="02020603050405020304" pitchFamily="18" charset="0"/>
                <a:cs typeface="Times New Roman" panose="02020603050405020304" pitchFamily="18" charset="0"/>
              </a:rPr>
              <a:t>For a risk to be ALARP, it must be possible to demonstrate that the cost involved in reducing the risk further would be grossly disproportionate to the benefit gained</a:t>
            </a:r>
          </a:p>
          <a:p>
            <a:pPr>
              <a:spcBef>
                <a:spcPts val="0"/>
              </a:spcBef>
              <a:spcAft>
                <a:spcPts val="600"/>
              </a:spcAft>
            </a:pPr>
            <a:r>
              <a:rPr lang="en-US" sz="3200" dirty="0">
                <a:ea typeface="Times New Roman" panose="02020603050405020304" pitchFamily="18" charset="0"/>
                <a:cs typeface="Times New Roman" panose="02020603050405020304" pitchFamily="18" charset="0"/>
              </a:rPr>
              <a:t>The ALARP principle arises from the fact that infinite time, effort and money could be spent in the attempt of reducing a risk to zero </a:t>
            </a:r>
            <a:r>
              <a:rPr lang="en-US" sz="1200" b="1" dirty="0">
                <a:solidFill>
                  <a:srgbClr val="FF0000"/>
                </a:solidFill>
                <a:ea typeface="Times New Roman" panose="02020603050405020304" pitchFamily="18" charset="0"/>
                <a:cs typeface="Times New Roman" panose="02020603050405020304" pitchFamily="18" charset="0"/>
              </a:rPr>
              <a:t>(does not exist!)</a:t>
            </a:r>
            <a:endParaRPr lang="en-US" sz="3200" b="1" dirty="0">
              <a:solidFill>
                <a:srgbClr val="FF0000"/>
              </a:solidFill>
              <a:ea typeface="Times New Roman" panose="02020603050405020304" pitchFamily="18" charset="0"/>
              <a:cs typeface="Times New Roman" panose="02020603050405020304" pitchFamily="18" charset="0"/>
            </a:endParaRPr>
          </a:p>
        </p:txBody>
      </p:sp>
      <p:pic>
        <p:nvPicPr>
          <p:cNvPr id="7" name="Graphic 6" descr="Danger">
            <a:extLst>
              <a:ext uri="{FF2B5EF4-FFF2-40B4-BE49-F238E27FC236}">
                <a16:creationId xmlns:a16="http://schemas.microsoft.com/office/drawing/2014/main" id="{C86D49EA-065A-C900-1DAC-4029D1B4979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3389" y="3077132"/>
            <a:ext cx="2509973" cy="2509973"/>
          </a:xfrm>
          <a:prstGeom prst="rect">
            <a:avLst/>
          </a:prstGeom>
        </p:spPr>
      </p:pic>
      <p:sp>
        <p:nvSpPr>
          <p:cNvPr id="32" name="Rectangle 31">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text, clipart&#10;&#10;Description automatically generated">
            <a:extLst>
              <a:ext uri="{FF2B5EF4-FFF2-40B4-BE49-F238E27FC236}">
                <a16:creationId xmlns:a16="http://schemas.microsoft.com/office/drawing/2014/main" id="{048225E1-18FB-098D-F22A-03D346331B72}"/>
              </a:ext>
            </a:extLst>
          </p:cNvPr>
          <p:cNvPicPr>
            <a:picLocks noChangeAspect="1"/>
          </p:cNvPicPr>
          <p:nvPr/>
        </p:nvPicPr>
        <p:blipFill>
          <a:blip r:embed="rId4"/>
          <a:stretch>
            <a:fillRect/>
          </a:stretch>
        </p:blipFill>
        <p:spPr>
          <a:xfrm>
            <a:off x="0" y="0"/>
            <a:ext cx="1192692" cy="607091"/>
          </a:xfrm>
          <a:prstGeom prst="rect">
            <a:avLst/>
          </a:prstGeom>
        </p:spPr>
      </p:pic>
    </p:spTree>
    <p:extLst>
      <p:ext uri="{BB962C8B-B14F-4D97-AF65-F5344CB8AC3E}">
        <p14:creationId xmlns:p14="http://schemas.microsoft.com/office/powerpoint/2010/main" val="3816155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D88CEA-6452-7C4F-5272-4C873C8EBC11}"/>
              </a:ext>
            </a:extLst>
          </p:cNvPr>
          <p:cNvSpPr>
            <a:spLocks noGrp="1"/>
          </p:cNvSpPr>
          <p:nvPr>
            <p:ph type="title"/>
          </p:nvPr>
        </p:nvSpPr>
        <p:spPr>
          <a:xfrm>
            <a:off x="808638" y="386930"/>
            <a:ext cx="9236700" cy="1188950"/>
          </a:xfrm>
        </p:spPr>
        <p:txBody>
          <a:bodyPr anchor="b">
            <a:normAutofit/>
          </a:bodyPr>
          <a:lstStyle/>
          <a:p>
            <a:r>
              <a:rPr lang="en-US" sz="5400" b="1">
                <a:effectLst/>
                <a:latin typeface="Calibri" panose="020F0502020204030204" pitchFamily="34" charset="0"/>
                <a:ea typeface="Times New Roman" panose="02020603050405020304" pitchFamily="18" charset="0"/>
                <a:cs typeface="Calibri" panose="020F0502020204030204" pitchFamily="34" charset="0"/>
              </a:rPr>
              <a:t>Risk Mitigation </a:t>
            </a:r>
            <a:r>
              <a:rPr lang="en-US" sz="5400" b="1">
                <a:effectLst/>
                <a:latin typeface="Calibri" panose="020F0502020204030204" pitchFamily="34" charset="0"/>
                <a:ea typeface="Calibri" panose="020F0502020204030204" pitchFamily="34" charset="0"/>
                <a:cs typeface="Calibri" panose="020F0502020204030204" pitchFamily="34" charset="0"/>
              </a:rPr>
              <a:t>Process</a:t>
            </a:r>
            <a:r>
              <a:rPr lang="en-US" sz="5400">
                <a:effectLst/>
                <a:latin typeface="Calibri" panose="020F0502020204030204" pitchFamily="34" charset="0"/>
                <a:cs typeface="Calibri" panose="020F0502020204030204" pitchFamily="34" charset="0"/>
              </a:rPr>
              <a:t> </a:t>
            </a:r>
            <a:endParaRPr lang="en-US" sz="5400">
              <a:latin typeface="Calibri" panose="020F0502020204030204" pitchFamily="34" charset="0"/>
              <a:cs typeface="Calibri" panose="020F0502020204030204" pitchFamily="34" charset="0"/>
            </a:endParaRP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FFED7DB-8340-91E8-9C01-E6D4065E6740}"/>
              </a:ext>
            </a:extLst>
          </p:cNvPr>
          <p:cNvSpPr>
            <a:spLocks noGrp="1"/>
          </p:cNvSpPr>
          <p:nvPr>
            <p:ph idx="1"/>
          </p:nvPr>
        </p:nvSpPr>
        <p:spPr>
          <a:xfrm>
            <a:off x="344557" y="2203079"/>
            <a:ext cx="11038805" cy="4423008"/>
          </a:xfrm>
        </p:spPr>
        <p:txBody>
          <a:bodyPr anchor="t" anchorCtr="0">
            <a:normAutofit lnSpcReduction="10000"/>
          </a:bodyPr>
          <a:lstStyle/>
          <a:p>
            <a:pPr>
              <a:spcBef>
                <a:spcPts val="0"/>
              </a:spcBef>
              <a:spcAft>
                <a:spcPts val="600"/>
              </a:spcAft>
            </a:pPr>
            <a:r>
              <a:rPr lang="en-US" sz="2400" dirty="0">
                <a:effectLst/>
                <a:ea typeface="Times New Roman" panose="02020603050405020304" pitchFamily="18" charset="0"/>
                <a:cs typeface="Times New Roman" panose="02020603050405020304" pitchFamily="18" charset="0"/>
              </a:rPr>
              <a:t>Risk must be balanced against the time, cost, and difficulty of taking measures to reduce or eliminate the risk</a:t>
            </a:r>
          </a:p>
          <a:p>
            <a:pPr marL="0" indent="0">
              <a:spcBef>
                <a:spcPts val="0"/>
              </a:spcBef>
              <a:spcAft>
                <a:spcPts val="600"/>
              </a:spcAft>
              <a:buNone/>
            </a:pPr>
            <a:endParaRPr lang="en-US" sz="900" dirty="0">
              <a:ea typeface="Times New Roman" panose="02020603050405020304" pitchFamily="18" charset="0"/>
              <a:cs typeface="Times New Roman" panose="02020603050405020304" pitchFamily="18" charset="0"/>
            </a:endParaRPr>
          </a:p>
          <a:p>
            <a:pPr>
              <a:spcBef>
                <a:spcPts val="0"/>
              </a:spcBef>
              <a:spcAft>
                <a:spcPts val="600"/>
              </a:spcAft>
            </a:pPr>
            <a:r>
              <a:rPr lang="en-US" sz="2400" dirty="0">
                <a:effectLst/>
                <a:ea typeface="Times New Roman" panose="02020603050405020304" pitchFamily="18" charset="0"/>
                <a:cs typeface="Times New Roman" panose="02020603050405020304" pitchFamily="18" charset="0"/>
              </a:rPr>
              <a:t>The level of risk can be lowered by: </a:t>
            </a:r>
            <a:endParaRPr lang="en-US" sz="2400" dirty="0">
              <a:effectLst/>
              <a:ea typeface="Calibri" panose="020F0502020204030204" pitchFamily="34" charset="0"/>
              <a:cs typeface="Times New Roman" panose="02020603050405020304" pitchFamily="18" charset="0"/>
            </a:endParaRPr>
          </a:p>
          <a:p>
            <a:pPr marL="800100" lvl="1" indent="-342900">
              <a:lnSpc>
                <a:spcPct val="110000"/>
              </a:lnSpc>
              <a:spcBef>
                <a:spcPts val="0"/>
              </a:spcBef>
              <a:buFont typeface="Symbol" pitchFamily="2" charset="2"/>
              <a:buChar char=""/>
            </a:pPr>
            <a:r>
              <a:rPr lang="en-US" dirty="0">
                <a:effectLst/>
                <a:ea typeface="Times New Roman" panose="02020603050405020304" pitchFamily="18" charset="0"/>
                <a:cs typeface="Times New Roman" panose="02020603050405020304" pitchFamily="18" charset="0"/>
              </a:rPr>
              <a:t>reducing the </a:t>
            </a:r>
            <a:r>
              <a:rPr lang="en-US" dirty="0">
                <a:solidFill>
                  <a:srgbClr val="FF0000"/>
                </a:solidFill>
                <a:effectLst/>
                <a:ea typeface="Times New Roman" panose="02020603050405020304" pitchFamily="18" charset="0"/>
                <a:cs typeface="Times New Roman" panose="02020603050405020304" pitchFamily="18" charset="0"/>
              </a:rPr>
              <a:t>SEVERITY</a:t>
            </a:r>
            <a:r>
              <a:rPr lang="en-US" dirty="0">
                <a:effectLst/>
                <a:ea typeface="Times New Roman" panose="02020603050405020304" pitchFamily="18" charset="0"/>
                <a:cs typeface="Times New Roman" panose="02020603050405020304" pitchFamily="18" charset="0"/>
              </a:rPr>
              <a:t> of the potential consequences, or</a:t>
            </a:r>
            <a:endParaRPr lang="en-US" dirty="0">
              <a:effectLst/>
              <a:ea typeface="Calibri" panose="020F0502020204030204" pitchFamily="34" charset="0"/>
              <a:cs typeface="Times New Roman" panose="02020603050405020304" pitchFamily="18" charset="0"/>
            </a:endParaRPr>
          </a:p>
          <a:p>
            <a:pPr marL="800100" lvl="1" indent="-342900">
              <a:lnSpc>
                <a:spcPct val="110000"/>
              </a:lnSpc>
              <a:spcBef>
                <a:spcPts val="0"/>
              </a:spcBef>
              <a:buFont typeface="Symbol" pitchFamily="2" charset="2"/>
              <a:buChar char=""/>
            </a:pPr>
            <a:r>
              <a:rPr lang="en-US" dirty="0">
                <a:effectLst/>
                <a:ea typeface="Times New Roman" panose="02020603050405020304" pitchFamily="18" charset="0"/>
                <a:cs typeface="Times New Roman" panose="02020603050405020304" pitchFamily="18" charset="0"/>
              </a:rPr>
              <a:t>reducing the </a:t>
            </a:r>
            <a:r>
              <a:rPr lang="en-US" dirty="0">
                <a:solidFill>
                  <a:srgbClr val="0432FF"/>
                </a:solidFill>
                <a:effectLst/>
                <a:ea typeface="Times New Roman" panose="02020603050405020304" pitchFamily="18" charset="0"/>
                <a:cs typeface="Times New Roman" panose="02020603050405020304" pitchFamily="18" charset="0"/>
              </a:rPr>
              <a:t>LIKELIHOOD</a:t>
            </a:r>
            <a:r>
              <a:rPr lang="en-US" dirty="0">
                <a:effectLst/>
                <a:ea typeface="Times New Roman" panose="02020603050405020304" pitchFamily="18" charset="0"/>
                <a:cs typeface="Times New Roman" panose="02020603050405020304" pitchFamily="18" charset="0"/>
              </a:rPr>
              <a:t> of occurrence, or by</a:t>
            </a:r>
            <a:endParaRPr lang="en-US" dirty="0">
              <a:effectLst/>
              <a:ea typeface="Calibri" panose="020F0502020204030204" pitchFamily="34" charset="0"/>
              <a:cs typeface="Times New Roman" panose="02020603050405020304" pitchFamily="18" charset="0"/>
            </a:endParaRPr>
          </a:p>
          <a:p>
            <a:pPr marL="800100" lvl="1" indent="-342900">
              <a:lnSpc>
                <a:spcPct val="110000"/>
              </a:lnSpc>
              <a:spcBef>
                <a:spcPts val="0"/>
              </a:spcBef>
              <a:buFont typeface="Symbol" pitchFamily="2" charset="2"/>
              <a:buChar char=""/>
            </a:pPr>
            <a:r>
              <a:rPr lang="en-US" dirty="0">
                <a:effectLst/>
                <a:ea typeface="Times New Roman" panose="02020603050405020304" pitchFamily="18" charset="0"/>
                <a:cs typeface="Times New Roman" panose="02020603050405020304" pitchFamily="18" charset="0"/>
              </a:rPr>
              <a:t>reducing BOTH</a:t>
            </a:r>
          </a:p>
          <a:p>
            <a:pPr marL="0" indent="0">
              <a:spcBef>
                <a:spcPts val="0"/>
              </a:spcBef>
              <a:spcAft>
                <a:spcPts val="600"/>
              </a:spcAft>
              <a:buNone/>
            </a:pPr>
            <a:endParaRPr lang="en-US" sz="900" dirty="0">
              <a:ea typeface="Calibri" panose="020F0502020204030204" pitchFamily="34" charset="0"/>
              <a:cs typeface="Times New Roman" panose="02020603050405020304" pitchFamily="18" charset="0"/>
            </a:endParaRPr>
          </a:p>
          <a:p>
            <a:pPr marL="342900" marR="0" lvl="0" indent="-342900">
              <a:spcBef>
                <a:spcPts val="0"/>
              </a:spcBef>
              <a:spcAft>
                <a:spcPts val="600"/>
              </a:spcAft>
              <a:buFont typeface="Symbol" pitchFamily="2" charset="2"/>
              <a:buChar char=""/>
            </a:pPr>
            <a:r>
              <a:rPr lang="en-US" sz="2400" dirty="0">
                <a:effectLst/>
                <a:ea typeface="Times New Roman" panose="02020603050405020304" pitchFamily="18" charset="0"/>
              </a:rPr>
              <a:t>Corrective Action Plans (CAPs) will consider any existing safeguards and their inability to achieve an acceptable level of risk</a:t>
            </a:r>
          </a:p>
          <a:p>
            <a:pPr marL="342900" marR="0" lvl="0" indent="-342900">
              <a:spcBef>
                <a:spcPts val="0"/>
              </a:spcBef>
              <a:spcAft>
                <a:spcPts val="600"/>
              </a:spcAft>
              <a:buFont typeface="Symbol" pitchFamily="2" charset="2"/>
              <a:buChar char=""/>
            </a:pPr>
            <a:r>
              <a:rPr lang="en-US" sz="2400" dirty="0">
                <a:effectLst/>
                <a:ea typeface="Times New Roman" panose="02020603050405020304" pitchFamily="18" charset="0"/>
              </a:rPr>
              <a:t>Corrective actions should be subject to further risk assessment as outlined above, in order to determine that the risk is now acceptable and that no further risk has been introduced into operational activities</a:t>
            </a:r>
            <a:endParaRPr lang="en-US" sz="2400" dirty="0">
              <a:effectLst/>
              <a:ea typeface="Calibri" panose="020F0502020204030204" pitchFamily="34" charset="0"/>
              <a:cs typeface="Times New Roman" panose="02020603050405020304" pitchFamily="18" charset="0"/>
            </a:endParaRPr>
          </a:p>
        </p:txBody>
      </p:sp>
      <p:pic>
        <p:nvPicPr>
          <p:cNvPr id="4" name="Picture 3" descr="A picture containing text, clipart&#10;&#10;Description automatically generated">
            <a:extLst>
              <a:ext uri="{FF2B5EF4-FFF2-40B4-BE49-F238E27FC236}">
                <a16:creationId xmlns:a16="http://schemas.microsoft.com/office/drawing/2014/main" id="{219C4259-AFFD-B37E-642D-C211B322E8A2}"/>
              </a:ext>
            </a:extLst>
          </p:cNvPr>
          <p:cNvPicPr>
            <a:picLocks noChangeAspect="1"/>
          </p:cNvPicPr>
          <p:nvPr/>
        </p:nvPicPr>
        <p:blipFill>
          <a:blip r:embed="rId2"/>
          <a:stretch>
            <a:fillRect/>
          </a:stretch>
        </p:blipFill>
        <p:spPr>
          <a:xfrm>
            <a:off x="0" y="0"/>
            <a:ext cx="1192692" cy="607091"/>
          </a:xfrm>
          <a:prstGeom prst="rect">
            <a:avLst/>
          </a:prstGeom>
        </p:spPr>
      </p:pic>
    </p:spTree>
    <p:extLst>
      <p:ext uri="{BB962C8B-B14F-4D97-AF65-F5344CB8AC3E}">
        <p14:creationId xmlns:p14="http://schemas.microsoft.com/office/powerpoint/2010/main" val="1687338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D88CEA-6452-7C4F-5272-4C873C8EBC11}"/>
              </a:ext>
            </a:extLst>
          </p:cNvPr>
          <p:cNvSpPr>
            <a:spLocks noGrp="1"/>
          </p:cNvSpPr>
          <p:nvPr>
            <p:ph type="title"/>
          </p:nvPr>
        </p:nvSpPr>
        <p:spPr>
          <a:xfrm>
            <a:off x="645065" y="1463040"/>
            <a:ext cx="3796306" cy="2690949"/>
          </a:xfrm>
        </p:spPr>
        <p:txBody>
          <a:bodyPr anchor="t">
            <a:normAutofit/>
          </a:bodyPr>
          <a:lstStyle/>
          <a:p>
            <a:r>
              <a:rPr lang="en-US" sz="4800" b="1">
                <a:effectLst/>
                <a:latin typeface="+mn-lt"/>
                <a:ea typeface="Calibri" panose="020F0502020204030204" pitchFamily="34" charset="0"/>
                <a:cs typeface="Times New Roman" panose="02020603050405020304" pitchFamily="18" charset="0"/>
              </a:rPr>
              <a:t>Continuous Improvement of the SMS</a:t>
            </a:r>
            <a:endParaRPr lang="en-US" sz="4800">
              <a:latin typeface="+mn-lt"/>
              <a:cs typeface="Calibri" panose="020F0502020204030204" pitchFamily="34" charset="0"/>
            </a:endParaRPr>
          </a:p>
        </p:txBody>
      </p:sp>
      <p:grpSp>
        <p:nvGrpSpPr>
          <p:cNvPr id="16" name="Group 9">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1">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FFED7DB-8340-91E8-9C01-E6D4065E6740}"/>
              </a:ext>
            </a:extLst>
          </p:cNvPr>
          <p:cNvSpPr>
            <a:spLocks noGrp="1"/>
          </p:cNvSpPr>
          <p:nvPr>
            <p:ph idx="1"/>
          </p:nvPr>
        </p:nvSpPr>
        <p:spPr>
          <a:xfrm>
            <a:off x="5086436" y="185530"/>
            <a:ext cx="6552568" cy="6317511"/>
          </a:xfrm>
        </p:spPr>
        <p:txBody>
          <a:bodyPr anchor="t">
            <a:normAutofit fontScale="92500" lnSpcReduction="10000"/>
          </a:bodyPr>
          <a:lstStyle/>
          <a:p>
            <a:pPr>
              <a:spcBef>
                <a:spcPts val="0"/>
              </a:spcBef>
              <a:spcAft>
                <a:spcPts val="600"/>
              </a:spcAft>
            </a:pPr>
            <a:r>
              <a:rPr lang="en-US" dirty="0">
                <a:effectLst/>
                <a:ea typeface="Calibri" panose="020F0502020204030204" pitchFamily="34" charset="0"/>
                <a:cs typeface="Times New Roman" panose="02020603050405020304" pitchFamily="18" charset="0"/>
              </a:rPr>
              <a:t>CI should determine the immediate causes of below-standard performance and their implications in the operation of the SMS</a:t>
            </a:r>
          </a:p>
          <a:p>
            <a:pPr marL="0" marR="0" lvl="0" indent="0">
              <a:spcBef>
                <a:spcPts val="0"/>
              </a:spcBef>
              <a:spcAft>
                <a:spcPts val="600"/>
              </a:spcAft>
              <a:buNone/>
            </a:pPr>
            <a:endParaRPr lang="en-US" sz="900" dirty="0">
              <a:effectLst/>
              <a:ea typeface="Calibri" panose="020F0502020204030204" pitchFamily="34" charset="0"/>
              <a:cs typeface="Times New Roman" panose="02020603050405020304" pitchFamily="18" charset="0"/>
            </a:endParaRPr>
          </a:p>
          <a:p>
            <a:pPr>
              <a:spcBef>
                <a:spcPts val="0"/>
              </a:spcBef>
              <a:spcAft>
                <a:spcPts val="600"/>
              </a:spcAft>
            </a:pPr>
            <a:r>
              <a:rPr lang="en-US" dirty="0">
                <a:effectLst/>
                <a:ea typeface="Calibri" panose="020F0502020204030204" pitchFamily="34" charset="0"/>
                <a:cs typeface="Times New Roman" panose="02020603050405020304" pitchFamily="18" charset="0"/>
              </a:rPr>
              <a:t>CI should be achieved through:</a:t>
            </a:r>
          </a:p>
          <a:p>
            <a:pPr marL="342900" indent="-342900">
              <a:spcBef>
                <a:spcPts val="0"/>
              </a:spcBef>
              <a:spcAft>
                <a:spcPts val="600"/>
              </a:spcAft>
              <a:buFont typeface="+mj-lt"/>
              <a:buAutoNum type="alphaLcParenR"/>
            </a:pPr>
            <a:r>
              <a:rPr lang="en-US" dirty="0">
                <a:effectLst/>
                <a:ea typeface="Calibri" panose="020F0502020204030204" pitchFamily="34" charset="0"/>
                <a:cs typeface="Times New Roman" panose="02020603050405020304" pitchFamily="18" charset="0"/>
              </a:rPr>
              <a:t>evaluation of facilities, equipment, documentation and procedures through safety audits and surveys,</a:t>
            </a:r>
          </a:p>
          <a:p>
            <a:pPr marL="342900" indent="-342900">
              <a:spcBef>
                <a:spcPts val="0"/>
              </a:spcBef>
              <a:spcAft>
                <a:spcPts val="600"/>
              </a:spcAft>
              <a:buFont typeface="+mj-lt"/>
              <a:buAutoNum type="alphaLcParenR"/>
            </a:pPr>
            <a:r>
              <a:rPr lang="en-US" dirty="0">
                <a:effectLst/>
                <a:ea typeface="Calibri" panose="020F0502020204030204" pitchFamily="34" charset="0"/>
                <a:cs typeface="Times New Roman" panose="02020603050405020304" pitchFamily="18" charset="0"/>
              </a:rPr>
              <a:t>evaluation of an individual’s performance to verify the fulfilment of their safety responsibilities,</a:t>
            </a:r>
          </a:p>
          <a:p>
            <a:pPr marL="342900" indent="-342900">
              <a:spcBef>
                <a:spcPts val="0"/>
              </a:spcBef>
              <a:spcAft>
                <a:spcPts val="600"/>
              </a:spcAft>
              <a:buFont typeface="+mj-lt"/>
              <a:buAutoNum type="alphaLcParenR"/>
            </a:pPr>
            <a:r>
              <a:rPr lang="en-US" dirty="0">
                <a:effectLst/>
                <a:ea typeface="Calibri" panose="020F0502020204030204" pitchFamily="34" charset="0"/>
                <a:cs typeface="Times New Roman" panose="02020603050405020304" pitchFamily="18" charset="0"/>
              </a:rPr>
              <a:t>reactive evaluations to verify the effectiveness of the system for control and mitigation of risk, (e.g., incidents, accidents, and investigations), and</a:t>
            </a:r>
          </a:p>
          <a:p>
            <a:pPr marL="342900" indent="-342900">
              <a:spcBef>
                <a:spcPts val="0"/>
              </a:spcBef>
              <a:spcAft>
                <a:spcPts val="600"/>
              </a:spcAft>
              <a:buFont typeface="+mj-lt"/>
              <a:buAutoNum type="alphaLcParenR"/>
            </a:pPr>
            <a:r>
              <a:rPr lang="en-US" dirty="0">
                <a:effectLst/>
                <a:ea typeface="Calibri" panose="020F0502020204030204" pitchFamily="34" charset="0"/>
                <a:cs typeface="Times New Roman" panose="02020603050405020304" pitchFamily="18" charset="0"/>
              </a:rPr>
              <a:t>tracking organizational changes to ensure that they are effective</a:t>
            </a:r>
          </a:p>
        </p:txBody>
      </p:sp>
      <p:pic>
        <p:nvPicPr>
          <p:cNvPr id="4" name="Picture 3" descr="A picture containing text, clipart&#10;&#10;Description automatically generated">
            <a:extLst>
              <a:ext uri="{FF2B5EF4-FFF2-40B4-BE49-F238E27FC236}">
                <a16:creationId xmlns:a16="http://schemas.microsoft.com/office/drawing/2014/main" id="{B555DEC1-A188-3423-9211-FE99B50C674E}"/>
              </a:ext>
            </a:extLst>
          </p:cNvPr>
          <p:cNvPicPr>
            <a:picLocks noChangeAspect="1"/>
          </p:cNvPicPr>
          <p:nvPr/>
        </p:nvPicPr>
        <p:blipFill>
          <a:blip r:embed="rId2"/>
          <a:stretch>
            <a:fillRect/>
          </a:stretch>
        </p:blipFill>
        <p:spPr>
          <a:xfrm>
            <a:off x="0" y="0"/>
            <a:ext cx="1192692" cy="607091"/>
          </a:xfrm>
          <a:prstGeom prst="rect">
            <a:avLst/>
          </a:prstGeom>
        </p:spPr>
      </p:pic>
    </p:spTree>
    <p:extLst>
      <p:ext uri="{BB962C8B-B14F-4D97-AF65-F5344CB8AC3E}">
        <p14:creationId xmlns:p14="http://schemas.microsoft.com/office/powerpoint/2010/main" val="2599064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B9AA7C6-5E5A-498E-A6DF-A943376E09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83EAB11A-76F7-48F4-9B4F-5BFDF4BF96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300" y="2385102"/>
            <a:ext cx="574091" cy="2087796"/>
            <a:chOff x="209668" y="2857422"/>
            <a:chExt cx="463662" cy="2087796"/>
          </a:xfrm>
        </p:grpSpPr>
        <p:sp>
          <p:nvSpPr>
            <p:cNvPr id="11" name="Rectangle 10">
              <a:extLst>
                <a:ext uri="{FF2B5EF4-FFF2-40B4-BE49-F238E27FC236}">
                  <a16:creationId xmlns:a16="http://schemas.microsoft.com/office/drawing/2014/main" id="{74D4C416-D5F4-4F6F-A6F1-87A21CD4F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423947" y="2857422"/>
              <a:ext cx="249383" cy="20877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6AC1C30-21C6-4BF6-93EE-B211D7A8501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209668" y="2857423"/>
              <a:ext cx="1" cy="208779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81E140AE-0ABF-47C8-BF32-7D2F0CF2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631767"/>
            <a:ext cx="11111729" cy="575240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D88CEA-6452-7C4F-5272-4C873C8EBC11}"/>
              </a:ext>
            </a:extLst>
          </p:cNvPr>
          <p:cNvSpPr>
            <a:spLocks noGrp="1"/>
          </p:cNvSpPr>
          <p:nvPr>
            <p:ph type="title"/>
          </p:nvPr>
        </p:nvSpPr>
        <p:spPr>
          <a:xfrm>
            <a:off x="1153618" y="1239927"/>
            <a:ext cx="4008586" cy="4680583"/>
          </a:xfrm>
        </p:spPr>
        <p:txBody>
          <a:bodyPr anchor="ctr">
            <a:normAutofit/>
          </a:bodyPr>
          <a:lstStyle/>
          <a:p>
            <a:r>
              <a:rPr lang="en-US" sz="5200" b="1" dirty="0">
                <a:effectLst/>
                <a:latin typeface="+mn-lt"/>
                <a:ea typeface="Calibri" panose="020F0502020204030204" pitchFamily="34" charset="0"/>
              </a:rPr>
              <a:t>SMS and Risk Management</a:t>
            </a:r>
            <a:r>
              <a:rPr lang="en-US" sz="5200" dirty="0">
                <a:effectLst/>
                <a:latin typeface="+mn-lt"/>
              </a:rPr>
              <a:t> </a:t>
            </a:r>
            <a:endParaRPr lang="en-US" sz="5200" dirty="0">
              <a:latin typeface="+mn-lt"/>
            </a:endParaRPr>
          </a:p>
        </p:txBody>
      </p:sp>
      <p:sp>
        <p:nvSpPr>
          <p:cNvPr id="3" name="Content Placeholder 2">
            <a:extLst>
              <a:ext uri="{FF2B5EF4-FFF2-40B4-BE49-F238E27FC236}">
                <a16:creationId xmlns:a16="http://schemas.microsoft.com/office/drawing/2014/main" id="{CFFED7DB-8340-91E8-9C01-E6D4065E6740}"/>
              </a:ext>
            </a:extLst>
          </p:cNvPr>
          <p:cNvSpPr>
            <a:spLocks noGrp="1"/>
          </p:cNvSpPr>
          <p:nvPr>
            <p:ph idx="1"/>
          </p:nvPr>
        </p:nvSpPr>
        <p:spPr>
          <a:xfrm>
            <a:off x="5496910" y="631133"/>
            <a:ext cx="6194347" cy="5752404"/>
          </a:xfrm>
        </p:spPr>
        <p:txBody>
          <a:bodyPr anchor="ctr">
            <a:normAutofit/>
          </a:bodyPr>
          <a:lstStyle/>
          <a:p>
            <a:pPr marL="0" marR="0" indent="0">
              <a:spcBef>
                <a:spcPts val="0"/>
              </a:spcBef>
              <a:spcAft>
                <a:spcPts val="0"/>
              </a:spcAft>
              <a:buNone/>
            </a:pPr>
            <a:r>
              <a:rPr lang="en-US" sz="3600" dirty="0">
                <a:effectLst/>
                <a:ea typeface="Calibri" panose="020F0502020204030204" pitchFamily="34" charset="0"/>
                <a:cs typeface="Times New Roman" panose="02020603050405020304" pitchFamily="18" charset="0"/>
              </a:rPr>
              <a:t>The Risk Management component of an SMS can be divided into four (4) areas:</a:t>
            </a:r>
          </a:p>
          <a:p>
            <a:pPr marL="514350" marR="0" indent="-514350">
              <a:spcBef>
                <a:spcPts val="0"/>
              </a:spcBef>
              <a:spcAft>
                <a:spcPts val="0"/>
              </a:spcAft>
              <a:buFont typeface="+mj-lt"/>
              <a:buAutoNum type="arabicPeriod"/>
            </a:pPr>
            <a:r>
              <a:rPr lang="en-US" sz="3600" dirty="0">
                <a:effectLst/>
                <a:ea typeface="Calibri" panose="020F0502020204030204" pitchFamily="34" charset="0"/>
                <a:cs typeface="Times New Roman" panose="02020603050405020304" pitchFamily="18" charset="0"/>
              </a:rPr>
              <a:t>Hazard Identification process,</a:t>
            </a:r>
          </a:p>
          <a:p>
            <a:pPr marL="514350" marR="0" indent="-514350">
              <a:spcBef>
                <a:spcPts val="0"/>
              </a:spcBef>
              <a:spcAft>
                <a:spcPts val="0"/>
              </a:spcAft>
              <a:buFont typeface="+mj-lt"/>
              <a:buAutoNum type="arabicPeriod"/>
            </a:pPr>
            <a:r>
              <a:rPr lang="en-US" sz="3600" dirty="0">
                <a:effectLst/>
                <a:ea typeface="Calibri" panose="020F0502020204030204" pitchFamily="34" charset="0"/>
                <a:cs typeface="Times New Roman" panose="02020603050405020304" pitchFamily="18" charset="0"/>
              </a:rPr>
              <a:t>Hazard Analysis process</a:t>
            </a:r>
          </a:p>
          <a:p>
            <a:pPr marL="514350" marR="0" indent="-514350">
              <a:spcBef>
                <a:spcPts val="0"/>
              </a:spcBef>
              <a:spcAft>
                <a:spcPts val="0"/>
              </a:spcAft>
              <a:buFont typeface="+mj-lt"/>
              <a:buAutoNum type="arabicPeriod"/>
            </a:pPr>
            <a:r>
              <a:rPr lang="en-US" sz="3600" dirty="0">
                <a:effectLst/>
                <a:ea typeface="Calibri" panose="020F0502020204030204" pitchFamily="34" charset="0"/>
                <a:cs typeface="Times New Roman" panose="02020603050405020304" pitchFamily="18" charset="0"/>
              </a:rPr>
              <a:t>Risk Assessment process</a:t>
            </a:r>
          </a:p>
          <a:p>
            <a:pPr marL="514350" marR="0" indent="-514350">
              <a:spcBef>
                <a:spcPts val="0"/>
              </a:spcBef>
              <a:spcAft>
                <a:spcPts val="0"/>
              </a:spcAft>
              <a:buFont typeface="+mj-lt"/>
              <a:buAutoNum type="arabicPeriod"/>
            </a:pPr>
            <a:r>
              <a:rPr lang="en-US" sz="3600" dirty="0">
                <a:effectLst/>
                <a:ea typeface="Calibri" panose="020F0502020204030204" pitchFamily="34" charset="0"/>
                <a:cs typeface="Times New Roman" panose="02020603050405020304" pitchFamily="18" charset="0"/>
              </a:rPr>
              <a:t>Mitigation/Control measures</a:t>
            </a:r>
          </a:p>
          <a:p>
            <a:endParaRPr lang="en-US" sz="3600" dirty="0"/>
          </a:p>
        </p:txBody>
      </p:sp>
      <p:pic>
        <p:nvPicPr>
          <p:cNvPr id="4" name="Picture 3" descr="A picture containing text, clipart&#10;&#10;Description automatically generated">
            <a:extLst>
              <a:ext uri="{FF2B5EF4-FFF2-40B4-BE49-F238E27FC236}">
                <a16:creationId xmlns:a16="http://schemas.microsoft.com/office/drawing/2014/main" id="{25FEF3A6-28A2-0C56-A16A-4C17D43DB4AA}"/>
              </a:ext>
            </a:extLst>
          </p:cNvPr>
          <p:cNvPicPr>
            <a:picLocks noChangeAspect="1"/>
          </p:cNvPicPr>
          <p:nvPr/>
        </p:nvPicPr>
        <p:blipFill>
          <a:blip r:embed="rId2"/>
          <a:stretch>
            <a:fillRect/>
          </a:stretch>
        </p:blipFill>
        <p:spPr>
          <a:xfrm>
            <a:off x="52045" y="107751"/>
            <a:ext cx="1192692" cy="607091"/>
          </a:xfrm>
          <a:prstGeom prst="rect">
            <a:avLst/>
          </a:prstGeom>
        </p:spPr>
      </p:pic>
    </p:spTree>
    <p:extLst>
      <p:ext uri="{BB962C8B-B14F-4D97-AF65-F5344CB8AC3E}">
        <p14:creationId xmlns:p14="http://schemas.microsoft.com/office/powerpoint/2010/main" val="1277180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D88CEA-6452-7C4F-5272-4C873C8EBC11}"/>
              </a:ext>
            </a:extLst>
          </p:cNvPr>
          <p:cNvSpPr>
            <a:spLocks noGrp="1"/>
          </p:cNvSpPr>
          <p:nvPr>
            <p:ph type="title"/>
          </p:nvPr>
        </p:nvSpPr>
        <p:spPr>
          <a:xfrm>
            <a:off x="808638" y="386930"/>
            <a:ext cx="9236700" cy="1188950"/>
          </a:xfrm>
        </p:spPr>
        <p:txBody>
          <a:bodyPr anchor="b">
            <a:normAutofit/>
          </a:bodyPr>
          <a:lstStyle/>
          <a:p>
            <a:r>
              <a:rPr lang="en-US" sz="5400" b="1">
                <a:effectLst/>
                <a:latin typeface="+mn-lt"/>
                <a:ea typeface="Calibri" panose="020F0502020204030204" pitchFamily="34" charset="0"/>
              </a:rPr>
              <a:t>SMS and Risk Management</a:t>
            </a:r>
            <a:r>
              <a:rPr lang="en-US" sz="5400">
                <a:effectLst/>
                <a:latin typeface="+mn-lt"/>
              </a:rPr>
              <a:t> </a:t>
            </a:r>
            <a:endParaRPr lang="en-US" sz="5400">
              <a:latin typeface="+mn-lt"/>
            </a:endParaRP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FFED7DB-8340-91E8-9C01-E6D4065E6740}"/>
              </a:ext>
            </a:extLst>
          </p:cNvPr>
          <p:cNvSpPr>
            <a:spLocks noGrp="1"/>
          </p:cNvSpPr>
          <p:nvPr>
            <p:ph idx="1"/>
          </p:nvPr>
        </p:nvSpPr>
        <p:spPr>
          <a:xfrm>
            <a:off x="496919" y="2203079"/>
            <a:ext cx="10957674" cy="4147845"/>
          </a:xfrm>
        </p:spPr>
        <p:txBody>
          <a:bodyPr anchor="t" anchorCtr="0">
            <a:normAutofit fontScale="92500"/>
          </a:bodyPr>
          <a:lstStyle/>
          <a:p>
            <a:pPr marL="0" marR="0" indent="0">
              <a:spcBef>
                <a:spcPts val="0"/>
              </a:spcBef>
              <a:spcAft>
                <a:spcPts val="0"/>
              </a:spcAft>
              <a:buNone/>
            </a:pPr>
            <a:r>
              <a:rPr lang="en-US" sz="3600" i="1" u="sng" dirty="0">
                <a:effectLst/>
                <a:latin typeface="Calibri" panose="020F0502020204030204" pitchFamily="34" charset="0"/>
                <a:ea typeface="Calibri" panose="020F0502020204030204" pitchFamily="34" charset="0"/>
                <a:cs typeface="Calibri" panose="020F0502020204030204" pitchFamily="34" charset="0"/>
              </a:rPr>
              <a:t>Safety</a:t>
            </a:r>
            <a:r>
              <a:rPr lang="en-US" sz="3600" dirty="0">
                <a:effectLst/>
                <a:latin typeface="Calibri" panose="020F0502020204030204" pitchFamily="34" charset="0"/>
                <a:ea typeface="Calibri" panose="020F0502020204030204" pitchFamily="34" charset="0"/>
                <a:cs typeface="Calibri" panose="020F0502020204030204" pitchFamily="34" charset="0"/>
              </a:rPr>
              <a:t> is a condition in which the risk of harm or damage is limited to an acceptable level (i.e.,</a:t>
            </a:r>
            <a:r>
              <a:rPr lang="en-US" sz="3600" dirty="0">
                <a:latin typeface="Calibri" panose="020F0502020204030204" pitchFamily="34" charset="0"/>
                <a:ea typeface="Calibri" panose="020F0502020204030204" pitchFamily="34" charset="0"/>
                <a:cs typeface="Calibri" panose="020F0502020204030204" pitchFamily="34" charset="0"/>
              </a:rPr>
              <a:t> risk tolerance)</a:t>
            </a:r>
            <a:endParaRPr lang="en-US" sz="3600" dirty="0">
              <a:effectLst/>
              <a:latin typeface="Calibri" panose="020F0502020204030204" pitchFamily="34" charset="0"/>
              <a:ea typeface="Calibri" panose="020F0502020204030204" pitchFamily="34" charset="0"/>
              <a:cs typeface="Calibri" panose="020F0502020204030204" pitchFamily="34" charset="0"/>
            </a:endParaRPr>
          </a:p>
          <a:p>
            <a:pPr marL="0" marR="0" indent="0">
              <a:spcBef>
                <a:spcPts val="0"/>
              </a:spcBef>
              <a:spcAft>
                <a:spcPts val="0"/>
              </a:spcAft>
              <a:buNone/>
            </a:pPr>
            <a:endParaRPr lang="en-US" sz="2000" dirty="0">
              <a:latin typeface="Calibri" panose="020F0502020204030204" pitchFamily="34" charset="0"/>
              <a:ea typeface="Calibri" panose="020F0502020204030204" pitchFamily="34" charset="0"/>
              <a:cs typeface="Calibri" panose="020F0502020204030204" pitchFamily="34" charset="0"/>
            </a:endParaRPr>
          </a:p>
          <a:p>
            <a:pPr marL="0" marR="0" indent="0">
              <a:spcBef>
                <a:spcPts val="0"/>
              </a:spcBef>
              <a:spcAft>
                <a:spcPts val="0"/>
              </a:spcAft>
              <a:buNone/>
            </a:pPr>
            <a:r>
              <a:rPr lang="en-US" sz="3600" dirty="0">
                <a:effectLst/>
                <a:latin typeface="Calibri" panose="020F0502020204030204" pitchFamily="34" charset="0"/>
                <a:ea typeface="Calibri" panose="020F0502020204030204" pitchFamily="34" charset="0"/>
                <a:cs typeface="Calibri" panose="020F0502020204030204" pitchFamily="34" charset="0"/>
              </a:rPr>
              <a:t>Safety Management is centered on a </a:t>
            </a:r>
            <a:r>
              <a:rPr lang="en-US" sz="3600" b="1" dirty="0">
                <a:effectLst/>
                <a:latin typeface="Calibri" panose="020F0502020204030204" pitchFamily="34" charset="0"/>
                <a:ea typeface="Calibri" panose="020F0502020204030204" pitchFamily="34" charset="0"/>
                <a:cs typeface="Calibri" panose="020F0502020204030204" pitchFamily="34" charset="0"/>
              </a:rPr>
              <a:t>SYSTEMATIC APPROACH:</a:t>
            </a:r>
            <a:r>
              <a:rPr lang="en-US" sz="3600" dirty="0">
                <a:effectLst/>
                <a:latin typeface="Calibri" panose="020F0502020204030204" pitchFamily="34" charset="0"/>
                <a:ea typeface="Calibri" panose="020F0502020204030204" pitchFamily="34" charset="0"/>
                <a:cs typeface="Calibri" panose="020F0502020204030204" pitchFamily="34" charset="0"/>
              </a:rPr>
              <a:t> </a:t>
            </a:r>
          </a:p>
          <a:p>
            <a:pPr marL="514350" marR="0" indent="-514350">
              <a:spcBef>
                <a:spcPts val="0"/>
              </a:spcBef>
              <a:spcAft>
                <a:spcPts val="0"/>
              </a:spcAft>
              <a:buFont typeface="+mj-lt"/>
              <a:buAutoNum type="arabicPeriod"/>
            </a:pPr>
            <a:r>
              <a:rPr lang="en-US" sz="3600" b="1" dirty="0">
                <a:effectLst/>
                <a:latin typeface="Calibri" panose="020F0502020204030204" pitchFamily="34" charset="0"/>
                <a:ea typeface="Calibri" panose="020F0502020204030204" pitchFamily="34" charset="0"/>
                <a:cs typeface="Calibri" panose="020F0502020204030204" pitchFamily="34" charset="0"/>
              </a:rPr>
              <a:t>IDENTIFYING</a:t>
            </a:r>
            <a:r>
              <a:rPr lang="en-US" sz="3600" dirty="0">
                <a:effectLst/>
                <a:latin typeface="Calibri" panose="020F0502020204030204" pitchFamily="34" charset="0"/>
                <a:ea typeface="Calibri" panose="020F0502020204030204" pitchFamily="34" charset="0"/>
                <a:cs typeface="Calibri" panose="020F0502020204030204" pitchFamily="34" charset="0"/>
              </a:rPr>
              <a:t> hazards, </a:t>
            </a:r>
          </a:p>
          <a:p>
            <a:pPr marL="514350" marR="0" indent="-514350">
              <a:spcBef>
                <a:spcPts val="0"/>
              </a:spcBef>
              <a:spcAft>
                <a:spcPts val="0"/>
              </a:spcAft>
              <a:buFont typeface="+mj-lt"/>
              <a:buAutoNum type="arabicPeriod"/>
            </a:pPr>
            <a:r>
              <a:rPr lang="en-US" sz="3600" b="1" dirty="0">
                <a:effectLst/>
                <a:latin typeface="Calibri" panose="020F0502020204030204" pitchFamily="34" charset="0"/>
                <a:ea typeface="Calibri" panose="020F0502020204030204" pitchFamily="34" charset="0"/>
                <a:cs typeface="Calibri" panose="020F0502020204030204" pitchFamily="34" charset="0"/>
              </a:rPr>
              <a:t>ANALYZING</a:t>
            </a:r>
            <a:r>
              <a:rPr lang="en-US" sz="3600" dirty="0">
                <a:effectLst/>
                <a:latin typeface="Calibri" panose="020F0502020204030204" pitchFamily="34" charset="0"/>
                <a:ea typeface="Calibri" panose="020F0502020204030204" pitchFamily="34" charset="0"/>
                <a:cs typeface="Calibri" panose="020F0502020204030204" pitchFamily="34" charset="0"/>
              </a:rPr>
              <a:t> those hazards, </a:t>
            </a:r>
          </a:p>
          <a:p>
            <a:pPr marL="514350" marR="0" indent="-514350">
              <a:spcBef>
                <a:spcPts val="0"/>
              </a:spcBef>
              <a:spcAft>
                <a:spcPts val="0"/>
              </a:spcAft>
              <a:buFont typeface="+mj-lt"/>
              <a:buAutoNum type="arabicPeriod"/>
            </a:pPr>
            <a:r>
              <a:rPr lang="en-US" sz="3600" b="1" dirty="0">
                <a:effectLst/>
                <a:latin typeface="Calibri" panose="020F0502020204030204" pitchFamily="34" charset="0"/>
                <a:ea typeface="Calibri" panose="020F0502020204030204" pitchFamily="34" charset="0"/>
                <a:cs typeface="Calibri" panose="020F0502020204030204" pitchFamily="34" charset="0"/>
              </a:rPr>
              <a:t>ASSESSING</a:t>
            </a:r>
            <a:r>
              <a:rPr lang="en-US" sz="3600" dirty="0">
                <a:effectLst/>
                <a:latin typeface="Calibri" panose="020F0502020204030204" pitchFamily="34" charset="0"/>
                <a:ea typeface="Calibri" panose="020F0502020204030204" pitchFamily="34" charset="0"/>
                <a:cs typeface="Calibri" panose="020F0502020204030204" pitchFamily="34" charset="0"/>
              </a:rPr>
              <a:t> a level of </a:t>
            </a:r>
            <a:r>
              <a:rPr lang="en-US" sz="3600" b="1" dirty="0">
                <a:effectLst/>
                <a:latin typeface="Calibri" panose="020F0502020204030204" pitchFamily="34" charset="0"/>
                <a:ea typeface="Calibri" panose="020F0502020204030204" pitchFamily="34" charset="0"/>
                <a:cs typeface="Calibri" panose="020F0502020204030204" pitchFamily="34" charset="0"/>
              </a:rPr>
              <a:t>RISK</a:t>
            </a:r>
            <a:r>
              <a:rPr lang="en-US" sz="3600" dirty="0">
                <a:effectLst/>
                <a:latin typeface="Calibri" panose="020F0502020204030204" pitchFamily="34" charset="0"/>
                <a:ea typeface="Calibri" panose="020F0502020204030204" pitchFamily="34" charset="0"/>
                <a:cs typeface="Calibri" panose="020F0502020204030204" pitchFamily="34" charset="0"/>
              </a:rPr>
              <a:t> to the hazard(s)</a:t>
            </a:r>
          </a:p>
          <a:p>
            <a:pPr marL="514350" marR="0" indent="-514350">
              <a:spcBef>
                <a:spcPts val="0"/>
              </a:spcBef>
              <a:spcAft>
                <a:spcPts val="0"/>
              </a:spcAft>
              <a:buFont typeface="+mj-lt"/>
              <a:buAutoNum type="arabicPeriod"/>
            </a:pPr>
            <a:r>
              <a:rPr lang="en-US" sz="3600" b="1" dirty="0">
                <a:effectLst/>
                <a:latin typeface="Calibri" panose="020F0502020204030204" pitchFamily="34" charset="0"/>
                <a:ea typeface="Calibri" panose="020F0502020204030204" pitchFamily="34" charset="0"/>
                <a:cs typeface="Calibri" panose="020F0502020204030204" pitchFamily="34" charset="0"/>
              </a:rPr>
              <a:t>DESIGNING RISK MITIGATION/CONTROL </a:t>
            </a:r>
            <a:r>
              <a:rPr lang="en-US" sz="3600" dirty="0">
                <a:effectLst/>
                <a:latin typeface="Calibri" panose="020F0502020204030204" pitchFamily="34" charset="0"/>
                <a:ea typeface="Calibri" panose="020F0502020204030204" pitchFamily="34" charset="0"/>
                <a:cs typeface="Calibri" panose="020F0502020204030204" pitchFamily="34" charset="0"/>
              </a:rPr>
              <a:t>measures to reduce the risks to within the risk tolerance of the business</a:t>
            </a:r>
          </a:p>
        </p:txBody>
      </p:sp>
      <p:pic>
        <p:nvPicPr>
          <p:cNvPr id="4" name="Picture 3" descr="A picture containing text, clipart&#10;&#10;Description automatically generated">
            <a:extLst>
              <a:ext uri="{FF2B5EF4-FFF2-40B4-BE49-F238E27FC236}">
                <a16:creationId xmlns:a16="http://schemas.microsoft.com/office/drawing/2014/main" id="{9B939692-B9D8-A08A-ED04-7ACA98B2E989}"/>
              </a:ext>
            </a:extLst>
          </p:cNvPr>
          <p:cNvPicPr>
            <a:picLocks noChangeAspect="1"/>
          </p:cNvPicPr>
          <p:nvPr/>
        </p:nvPicPr>
        <p:blipFill>
          <a:blip r:embed="rId2"/>
          <a:stretch>
            <a:fillRect/>
          </a:stretch>
        </p:blipFill>
        <p:spPr>
          <a:xfrm>
            <a:off x="0" y="0"/>
            <a:ext cx="1192692" cy="607091"/>
          </a:xfrm>
          <a:prstGeom prst="rect">
            <a:avLst/>
          </a:prstGeom>
        </p:spPr>
      </p:pic>
    </p:spTree>
    <p:extLst>
      <p:ext uri="{BB962C8B-B14F-4D97-AF65-F5344CB8AC3E}">
        <p14:creationId xmlns:p14="http://schemas.microsoft.com/office/powerpoint/2010/main" val="1440154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515D20E-1AB7-4E74-9236-2B72B63D60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D88CEA-6452-7C4F-5272-4C873C8EBC11}"/>
              </a:ext>
            </a:extLst>
          </p:cNvPr>
          <p:cNvSpPr>
            <a:spLocks noGrp="1"/>
          </p:cNvSpPr>
          <p:nvPr>
            <p:ph type="title"/>
          </p:nvPr>
        </p:nvSpPr>
        <p:spPr>
          <a:xfrm>
            <a:off x="1045028" y="1336329"/>
            <a:ext cx="3892732" cy="4382588"/>
          </a:xfrm>
        </p:spPr>
        <p:txBody>
          <a:bodyPr anchor="ctr">
            <a:normAutofit/>
          </a:bodyPr>
          <a:lstStyle/>
          <a:p>
            <a:r>
              <a:rPr lang="en-US" sz="5000" b="1">
                <a:effectLst/>
                <a:latin typeface="+mn-lt"/>
                <a:ea typeface="Calibri" panose="020F0502020204030204" pitchFamily="34" charset="0"/>
              </a:rPr>
              <a:t>SMS and Risk Management</a:t>
            </a:r>
            <a:r>
              <a:rPr lang="en-US" sz="5000">
                <a:effectLst/>
                <a:latin typeface="+mn-lt"/>
              </a:rPr>
              <a:t> </a:t>
            </a:r>
            <a:endParaRPr lang="en-US" sz="5000">
              <a:latin typeface="+mn-lt"/>
            </a:endParaRPr>
          </a:p>
        </p:txBody>
      </p:sp>
      <p:grpSp>
        <p:nvGrpSpPr>
          <p:cNvPr id="10" name="Group 9">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63461"/>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982976"/>
            <a:ext cx="6009366" cy="512063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FFED7DB-8340-91E8-9C01-E6D4065E6740}"/>
              </a:ext>
            </a:extLst>
          </p:cNvPr>
          <p:cNvSpPr>
            <a:spLocks noGrp="1"/>
          </p:cNvSpPr>
          <p:nvPr>
            <p:ph idx="1"/>
          </p:nvPr>
        </p:nvSpPr>
        <p:spPr>
          <a:xfrm>
            <a:off x="5743380" y="982976"/>
            <a:ext cx="5912953" cy="5120635"/>
          </a:xfrm>
        </p:spPr>
        <p:txBody>
          <a:bodyPr anchor="ctr">
            <a:normAutofit/>
          </a:bodyPr>
          <a:lstStyle/>
          <a:p>
            <a:pPr>
              <a:spcBef>
                <a:spcPts val="0"/>
              </a:spcBef>
              <a:spcAft>
                <a:spcPts val="600"/>
              </a:spcAft>
            </a:pPr>
            <a:r>
              <a:rPr lang="en-US" sz="3600" dirty="0">
                <a:effectLst/>
                <a:latin typeface="Calibri" panose="020F0502020204030204" pitchFamily="34" charset="0"/>
                <a:ea typeface="Calibri" panose="020F0502020204030204" pitchFamily="34" charset="0"/>
                <a:cs typeface="Calibri" panose="020F0502020204030204" pitchFamily="34" charset="0"/>
              </a:rPr>
              <a:t>The hazards creating risk are identified through SMS processes</a:t>
            </a:r>
          </a:p>
          <a:p>
            <a:pPr>
              <a:spcBef>
                <a:spcPts val="0"/>
              </a:spcBef>
              <a:spcAft>
                <a:spcPts val="600"/>
              </a:spcAft>
            </a:pPr>
            <a:endParaRPr lang="en-US" sz="3600" dirty="0">
              <a:latin typeface="Calibri" panose="020F0502020204030204" pitchFamily="34" charset="0"/>
              <a:ea typeface="Calibri" panose="020F0502020204030204" pitchFamily="34" charset="0"/>
              <a:cs typeface="Calibri" panose="020F0502020204030204" pitchFamily="34" charset="0"/>
            </a:endParaRPr>
          </a:p>
          <a:p>
            <a:pPr>
              <a:spcBef>
                <a:spcPts val="0"/>
              </a:spcBef>
              <a:spcAft>
                <a:spcPts val="600"/>
              </a:spcAft>
            </a:pPr>
            <a:r>
              <a:rPr lang="en-US" sz="3600" dirty="0">
                <a:effectLst/>
                <a:latin typeface="Calibri" panose="020F0502020204030204" pitchFamily="34" charset="0"/>
                <a:ea typeface="Calibri" panose="020F0502020204030204" pitchFamily="34" charset="0"/>
                <a:cs typeface="Calibri" panose="020F0502020204030204" pitchFamily="34" charset="0"/>
              </a:rPr>
              <a:t>The process of moving from hazard identification to risk assessment and risk mitigation is a</a:t>
            </a:r>
            <a:r>
              <a:rPr lang="en-US" sz="3600" dirty="0">
                <a:latin typeface="Calibri" panose="020F0502020204030204" pitchFamily="34" charset="0"/>
                <a:ea typeface="Calibri" panose="020F0502020204030204" pitchFamily="34" charset="0"/>
                <a:cs typeface="Calibri" panose="020F0502020204030204" pitchFamily="34" charset="0"/>
              </a:rPr>
              <a:t> </a:t>
            </a:r>
            <a:r>
              <a:rPr lang="en-US" sz="3600" dirty="0">
                <a:effectLst/>
                <a:latin typeface="Calibri" panose="020F0502020204030204" pitchFamily="34" charset="0"/>
                <a:ea typeface="Calibri" panose="020F0502020204030204" pitchFamily="34" charset="0"/>
                <a:cs typeface="Calibri" panose="020F0502020204030204" pitchFamily="34" charset="0"/>
              </a:rPr>
              <a:t>risk management process</a:t>
            </a:r>
            <a:r>
              <a:rPr lang="en-US" sz="3600" dirty="0">
                <a:effectLst/>
                <a:latin typeface="Calibri" panose="020F0502020204030204" pitchFamily="34" charset="0"/>
                <a:cs typeface="Calibri" panose="020F0502020204030204" pitchFamily="34" charset="0"/>
              </a:rPr>
              <a:t> </a:t>
            </a:r>
            <a:endParaRPr lang="en-US" sz="3600" dirty="0">
              <a:latin typeface="Calibri" panose="020F0502020204030204" pitchFamily="34" charset="0"/>
              <a:cs typeface="Calibri" panose="020F0502020204030204" pitchFamily="34" charset="0"/>
            </a:endParaRPr>
          </a:p>
        </p:txBody>
      </p:sp>
      <p:pic>
        <p:nvPicPr>
          <p:cNvPr id="4" name="Picture 3" descr="A picture containing text, clipart&#10;&#10;Description automatically generated">
            <a:extLst>
              <a:ext uri="{FF2B5EF4-FFF2-40B4-BE49-F238E27FC236}">
                <a16:creationId xmlns:a16="http://schemas.microsoft.com/office/drawing/2014/main" id="{ED2BEEC9-6E19-844A-68AC-4E214FDC8ECA}"/>
              </a:ext>
            </a:extLst>
          </p:cNvPr>
          <p:cNvPicPr>
            <a:picLocks noChangeAspect="1"/>
          </p:cNvPicPr>
          <p:nvPr/>
        </p:nvPicPr>
        <p:blipFill>
          <a:blip r:embed="rId2"/>
          <a:stretch>
            <a:fillRect/>
          </a:stretch>
        </p:blipFill>
        <p:spPr>
          <a:xfrm>
            <a:off x="0" y="0"/>
            <a:ext cx="1192692" cy="607091"/>
          </a:xfrm>
          <a:prstGeom prst="rect">
            <a:avLst/>
          </a:prstGeom>
        </p:spPr>
      </p:pic>
    </p:spTree>
    <p:extLst>
      <p:ext uri="{BB962C8B-B14F-4D97-AF65-F5344CB8AC3E}">
        <p14:creationId xmlns:p14="http://schemas.microsoft.com/office/powerpoint/2010/main" val="3314296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B9AA7C6-5E5A-498E-A6DF-A943376E09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83EAB11A-76F7-48F4-9B4F-5BFDF4BF96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300" y="2385102"/>
            <a:ext cx="574091" cy="2087796"/>
            <a:chOff x="209668" y="2857422"/>
            <a:chExt cx="463662" cy="2087796"/>
          </a:xfrm>
        </p:grpSpPr>
        <p:sp>
          <p:nvSpPr>
            <p:cNvPr id="11" name="Rectangle 10">
              <a:extLst>
                <a:ext uri="{FF2B5EF4-FFF2-40B4-BE49-F238E27FC236}">
                  <a16:creationId xmlns:a16="http://schemas.microsoft.com/office/drawing/2014/main" id="{74D4C416-D5F4-4F6F-A6F1-87A21CD4F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423947" y="2857422"/>
              <a:ext cx="249383" cy="20877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6AC1C30-21C6-4BF6-93EE-B211D7A8501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209668" y="2857423"/>
              <a:ext cx="1" cy="208779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81E140AE-0ABF-47C8-BF32-7D2F0CF2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631767"/>
            <a:ext cx="11111729" cy="575240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D88CEA-6452-7C4F-5272-4C873C8EBC11}"/>
              </a:ext>
            </a:extLst>
          </p:cNvPr>
          <p:cNvSpPr>
            <a:spLocks noGrp="1"/>
          </p:cNvSpPr>
          <p:nvPr>
            <p:ph type="title"/>
          </p:nvPr>
        </p:nvSpPr>
        <p:spPr>
          <a:xfrm>
            <a:off x="688826" y="1167043"/>
            <a:ext cx="3363729" cy="4680583"/>
          </a:xfrm>
        </p:spPr>
        <p:txBody>
          <a:bodyPr anchor="ctr">
            <a:normAutofit/>
          </a:bodyPr>
          <a:lstStyle/>
          <a:p>
            <a:r>
              <a:rPr lang="en-US" b="1" dirty="0">
                <a:effectLst/>
                <a:latin typeface="Calibri" panose="020F0502020204030204" pitchFamily="34" charset="0"/>
                <a:ea typeface="Calibri" panose="020F0502020204030204" pitchFamily="34" charset="0"/>
                <a:cs typeface="Calibri" panose="020F0502020204030204" pitchFamily="34" charset="0"/>
              </a:rPr>
              <a:t>Hazard Identification Process</a:t>
            </a:r>
            <a:r>
              <a:rPr lang="en-US" dirty="0">
                <a:effectLst/>
                <a:latin typeface="Calibri" panose="020F0502020204030204" pitchFamily="34" charset="0"/>
                <a:cs typeface="Calibri" panose="020F0502020204030204" pitchFamily="34" charset="0"/>
              </a:rPr>
              <a:t> </a:t>
            </a: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CFFED7DB-8340-91E8-9C01-E6D4065E6740}"/>
              </a:ext>
            </a:extLst>
          </p:cNvPr>
          <p:cNvSpPr>
            <a:spLocks noGrp="1"/>
          </p:cNvSpPr>
          <p:nvPr>
            <p:ph idx="1"/>
          </p:nvPr>
        </p:nvSpPr>
        <p:spPr>
          <a:xfrm>
            <a:off x="3856383" y="631133"/>
            <a:ext cx="7834875" cy="5752404"/>
          </a:xfrm>
        </p:spPr>
        <p:txBody>
          <a:bodyPr anchor="t" anchorCtr="0">
            <a:noAutofit/>
          </a:bodyPr>
          <a:lstStyle/>
          <a:p>
            <a:pPr>
              <a:spcBef>
                <a:spcPts val="0"/>
              </a:spcBef>
              <a:spcAft>
                <a:spcPts val="600"/>
              </a:spcAft>
            </a:pPr>
            <a:r>
              <a:rPr lang="en-US" sz="3500" dirty="0">
                <a:effectLst/>
                <a:ea typeface="Calibri" panose="020F0502020204030204" pitchFamily="34" charset="0"/>
                <a:cs typeface="Times New Roman" panose="02020603050405020304" pitchFamily="18" charset="0"/>
              </a:rPr>
              <a:t>A </a:t>
            </a:r>
            <a:r>
              <a:rPr lang="en-US" sz="3500" i="1" u="sng" dirty="0">
                <a:effectLst/>
                <a:ea typeface="Calibri" panose="020F0502020204030204" pitchFamily="34" charset="0"/>
                <a:cs typeface="Times New Roman" panose="02020603050405020304" pitchFamily="18" charset="0"/>
              </a:rPr>
              <a:t>hazard</a:t>
            </a:r>
            <a:r>
              <a:rPr lang="en-US" sz="3500" dirty="0">
                <a:effectLst/>
                <a:ea typeface="Calibri" panose="020F0502020204030204" pitchFamily="34" charset="0"/>
                <a:cs typeface="Times New Roman" panose="02020603050405020304" pitchFamily="18" charset="0"/>
              </a:rPr>
              <a:t> is any situation or condition that has the potential to cause adverse consequences </a:t>
            </a:r>
          </a:p>
          <a:p>
            <a:pPr>
              <a:spcBef>
                <a:spcPts val="0"/>
              </a:spcBef>
              <a:spcAft>
                <a:spcPts val="600"/>
              </a:spcAft>
            </a:pPr>
            <a:r>
              <a:rPr lang="en-US" sz="3500" dirty="0">
                <a:effectLst/>
                <a:ea typeface="Calibri" panose="020F0502020204030204" pitchFamily="34" charset="0"/>
                <a:cs typeface="Times New Roman" panose="02020603050405020304" pitchFamily="18" charset="0"/>
              </a:rPr>
              <a:t>A </a:t>
            </a:r>
            <a:r>
              <a:rPr lang="en-US" sz="3500" dirty="0">
                <a:ea typeface="Calibri" panose="020F0502020204030204" pitchFamily="34" charset="0"/>
                <a:cs typeface="Times New Roman" panose="02020603050405020304" pitchFamily="18" charset="0"/>
              </a:rPr>
              <a:t>H</a:t>
            </a:r>
            <a:r>
              <a:rPr lang="en-US" sz="3500" dirty="0">
                <a:effectLst/>
                <a:ea typeface="Calibri" panose="020F0502020204030204" pitchFamily="34" charset="0"/>
                <a:cs typeface="Times New Roman" panose="02020603050405020304" pitchFamily="18" charset="0"/>
              </a:rPr>
              <a:t>azard ID process is the formal means of:</a:t>
            </a:r>
          </a:p>
          <a:p>
            <a:pPr marL="971550" lvl="1" indent="-514350">
              <a:spcBef>
                <a:spcPts val="0"/>
              </a:spcBef>
              <a:spcAft>
                <a:spcPts val="600"/>
              </a:spcAft>
              <a:buFont typeface="+mj-lt"/>
              <a:buAutoNum type="arabicPeriod"/>
            </a:pPr>
            <a:r>
              <a:rPr lang="en-US" sz="3500" dirty="0">
                <a:effectLst/>
                <a:ea typeface="Calibri" panose="020F0502020204030204" pitchFamily="34" charset="0"/>
                <a:cs typeface="Times New Roman" panose="02020603050405020304" pitchFamily="18" charset="0"/>
              </a:rPr>
              <a:t>Collecting</a:t>
            </a:r>
            <a:r>
              <a:rPr lang="en-US" sz="3500" dirty="0">
                <a:ea typeface="Calibri" panose="020F0502020204030204" pitchFamily="34" charset="0"/>
                <a:cs typeface="Times New Roman" panose="02020603050405020304" pitchFamily="18" charset="0"/>
              </a:rPr>
              <a:t> and R</a:t>
            </a:r>
            <a:r>
              <a:rPr lang="en-US" sz="3500" dirty="0">
                <a:effectLst/>
                <a:ea typeface="Calibri" panose="020F0502020204030204" pitchFamily="34" charset="0"/>
                <a:cs typeface="Times New Roman" panose="02020603050405020304" pitchFamily="18" charset="0"/>
              </a:rPr>
              <a:t>ecording, </a:t>
            </a:r>
          </a:p>
          <a:p>
            <a:pPr marL="971550" lvl="1" indent="-514350">
              <a:spcBef>
                <a:spcPts val="0"/>
              </a:spcBef>
              <a:spcAft>
                <a:spcPts val="600"/>
              </a:spcAft>
              <a:buFont typeface="+mj-lt"/>
              <a:buAutoNum type="arabicPeriod"/>
            </a:pPr>
            <a:r>
              <a:rPr lang="en-US" sz="3500" dirty="0">
                <a:ea typeface="Calibri" panose="020F0502020204030204" pitchFamily="34" charset="0"/>
                <a:cs typeface="Times New Roman" panose="02020603050405020304" pitchFamily="18" charset="0"/>
              </a:rPr>
              <a:t>A</a:t>
            </a:r>
            <a:r>
              <a:rPr lang="en-US" sz="3500" dirty="0">
                <a:effectLst/>
                <a:ea typeface="Calibri" panose="020F0502020204030204" pitchFamily="34" charset="0"/>
                <a:cs typeface="Times New Roman" panose="02020603050405020304" pitchFamily="18" charset="0"/>
              </a:rPr>
              <a:t>nalyzing, </a:t>
            </a:r>
          </a:p>
          <a:p>
            <a:pPr marL="971550" lvl="1" indent="-514350">
              <a:spcBef>
                <a:spcPts val="0"/>
              </a:spcBef>
              <a:spcAft>
                <a:spcPts val="600"/>
              </a:spcAft>
              <a:buFont typeface="+mj-lt"/>
              <a:buAutoNum type="arabicPeriod"/>
            </a:pPr>
            <a:r>
              <a:rPr lang="en-US" sz="3500" dirty="0">
                <a:effectLst/>
                <a:ea typeface="Calibri" panose="020F0502020204030204" pitchFamily="34" charset="0"/>
                <a:cs typeface="Times New Roman" panose="02020603050405020304" pitchFamily="18" charset="0"/>
              </a:rPr>
              <a:t>Acting on, and </a:t>
            </a:r>
          </a:p>
          <a:p>
            <a:pPr marL="971550" lvl="1" indent="-514350">
              <a:spcBef>
                <a:spcPts val="0"/>
              </a:spcBef>
              <a:spcAft>
                <a:spcPts val="600"/>
              </a:spcAft>
              <a:buFont typeface="+mj-lt"/>
              <a:buAutoNum type="arabicPeriod"/>
            </a:pPr>
            <a:r>
              <a:rPr lang="en-US" sz="3500" dirty="0">
                <a:effectLst/>
                <a:ea typeface="Calibri" panose="020F0502020204030204" pitchFamily="34" charset="0"/>
                <a:cs typeface="Times New Roman" panose="02020603050405020304" pitchFamily="18" charset="0"/>
              </a:rPr>
              <a:t>generating feedback about hazards </a:t>
            </a:r>
          </a:p>
          <a:p>
            <a:pPr>
              <a:spcBef>
                <a:spcPts val="0"/>
              </a:spcBef>
              <a:spcAft>
                <a:spcPts val="600"/>
              </a:spcAft>
            </a:pPr>
            <a:r>
              <a:rPr lang="en-US" sz="3500" dirty="0">
                <a:effectLst/>
                <a:ea typeface="Calibri" panose="020F0502020204030204" pitchFamily="34" charset="0"/>
                <a:cs typeface="Times New Roman" panose="02020603050405020304" pitchFamily="18" charset="0"/>
              </a:rPr>
              <a:t>In a mature SMS hazard identification is an ongoing process</a:t>
            </a:r>
          </a:p>
        </p:txBody>
      </p:sp>
      <p:pic>
        <p:nvPicPr>
          <p:cNvPr id="4" name="Picture 3" descr="A picture containing text, clipart&#10;&#10;Description automatically generated">
            <a:extLst>
              <a:ext uri="{FF2B5EF4-FFF2-40B4-BE49-F238E27FC236}">
                <a16:creationId xmlns:a16="http://schemas.microsoft.com/office/drawing/2014/main" id="{D6BCA61D-D804-0373-9932-72ECA57891F6}"/>
              </a:ext>
            </a:extLst>
          </p:cNvPr>
          <p:cNvPicPr>
            <a:picLocks noChangeAspect="1"/>
          </p:cNvPicPr>
          <p:nvPr/>
        </p:nvPicPr>
        <p:blipFill>
          <a:blip r:embed="rId2"/>
          <a:stretch>
            <a:fillRect/>
          </a:stretch>
        </p:blipFill>
        <p:spPr>
          <a:xfrm>
            <a:off x="0" y="0"/>
            <a:ext cx="1192692" cy="607091"/>
          </a:xfrm>
          <a:prstGeom prst="rect">
            <a:avLst/>
          </a:prstGeom>
        </p:spPr>
      </p:pic>
    </p:spTree>
    <p:extLst>
      <p:ext uri="{BB962C8B-B14F-4D97-AF65-F5344CB8AC3E}">
        <p14:creationId xmlns:p14="http://schemas.microsoft.com/office/powerpoint/2010/main" val="1294774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B9AA7C6-5E5A-498E-A6DF-A943376E09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83EAB11A-76F7-48F4-9B4F-5BFDF4BF96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300" y="2385102"/>
            <a:ext cx="574091" cy="2087796"/>
            <a:chOff x="209668" y="2857422"/>
            <a:chExt cx="463662" cy="2087796"/>
          </a:xfrm>
        </p:grpSpPr>
        <p:sp>
          <p:nvSpPr>
            <p:cNvPr id="11" name="Rectangle 10">
              <a:extLst>
                <a:ext uri="{FF2B5EF4-FFF2-40B4-BE49-F238E27FC236}">
                  <a16:creationId xmlns:a16="http://schemas.microsoft.com/office/drawing/2014/main" id="{74D4C416-D5F4-4F6F-A6F1-87A21CD4F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423947" y="2857422"/>
              <a:ext cx="249383" cy="20877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6AC1C30-21C6-4BF6-93EE-B211D7A8501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209668" y="2857423"/>
              <a:ext cx="1" cy="208779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81E140AE-0ABF-47C8-BF32-7D2F0CF2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631767"/>
            <a:ext cx="11111729" cy="575240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D88CEA-6452-7C4F-5272-4C873C8EBC11}"/>
              </a:ext>
            </a:extLst>
          </p:cNvPr>
          <p:cNvSpPr>
            <a:spLocks noGrp="1"/>
          </p:cNvSpPr>
          <p:nvPr>
            <p:ph type="title"/>
          </p:nvPr>
        </p:nvSpPr>
        <p:spPr>
          <a:xfrm>
            <a:off x="688826" y="1167043"/>
            <a:ext cx="3363729" cy="4680583"/>
          </a:xfrm>
        </p:spPr>
        <p:txBody>
          <a:bodyPr anchor="ctr">
            <a:normAutofit/>
          </a:bodyPr>
          <a:lstStyle/>
          <a:p>
            <a:r>
              <a:rPr lang="en-US" b="1" dirty="0">
                <a:effectLst/>
                <a:latin typeface="Calibri" panose="020F0502020204030204" pitchFamily="34" charset="0"/>
                <a:ea typeface="Calibri" panose="020F0502020204030204" pitchFamily="34" charset="0"/>
                <a:cs typeface="Calibri" panose="020F0502020204030204" pitchFamily="34" charset="0"/>
              </a:rPr>
              <a:t>Hazard Identification Process</a:t>
            </a:r>
            <a:r>
              <a:rPr lang="en-US" dirty="0">
                <a:effectLst/>
                <a:latin typeface="Calibri" panose="020F0502020204030204" pitchFamily="34" charset="0"/>
                <a:cs typeface="Calibri" panose="020F0502020204030204" pitchFamily="34" charset="0"/>
              </a:rPr>
              <a:t> </a:t>
            </a: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CFFED7DB-8340-91E8-9C01-E6D4065E6740}"/>
              </a:ext>
            </a:extLst>
          </p:cNvPr>
          <p:cNvSpPr>
            <a:spLocks noGrp="1"/>
          </p:cNvSpPr>
          <p:nvPr>
            <p:ph idx="1"/>
          </p:nvPr>
        </p:nvSpPr>
        <p:spPr>
          <a:xfrm>
            <a:off x="3856383" y="631133"/>
            <a:ext cx="7834875" cy="5752404"/>
          </a:xfrm>
        </p:spPr>
        <p:txBody>
          <a:bodyPr anchor="t" anchorCtr="0">
            <a:noAutofit/>
          </a:bodyPr>
          <a:lstStyle/>
          <a:p>
            <a:pPr>
              <a:spcBef>
                <a:spcPts val="0"/>
              </a:spcBef>
              <a:spcAft>
                <a:spcPts val="600"/>
              </a:spcAft>
            </a:pPr>
            <a:r>
              <a:rPr lang="en-US" sz="3200" dirty="0">
                <a:effectLst/>
                <a:ea typeface="Calibri" panose="020F0502020204030204" pitchFamily="34" charset="0"/>
                <a:cs typeface="Times New Roman" panose="02020603050405020304" pitchFamily="18" charset="0"/>
              </a:rPr>
              <a:t>The scope of Hazard ID is across the operational activities of the organization with data derived from reactive and proactive schemes</a:t>
            </a:r>
            <a:endParaRPr lang="en-US" sz="3200" dirty="0">
              <a:ea typeface="Calibri" panose="020F0502020204030204" pitchFamily="34" charset="0"/>
              <a:cs typeface="Times New Roman" panose="02020603050405020304" pitchFamily="18" charset="0"/>
            </a:endParaRPr>
          </a:p>
          <a:p>
            <a:pPr lvl="1">
              <a:spcBef>
                <a:spcPts val="0"/>
              </a:spcBef>
              <a:spcAft>
                <a:spcPts val="600"/>
              </a:spcAft>
            </a:pPr>
            <a:r>
              <a:rPr lang="en-US" sz="3200" dirty="0">
                <a:effectLst/>
                <a:ea typeface="Calibri" panose="020F0502020204030204" pitchFamily="34" charset="0"/>
                <a:cs typeface="Times New Roman" panose="02020603050405020304" pitchFamily="18" charset="0"/>
              </a:rPr>
              <a:t>Reactive schemes include data from accidents, incidents, and data monitoring</a:t>
            </a:r>
          </a:p>
          <a:p>
            <a:pPr lvl="1">
              <a:spcBef>
                <a:spcPts val="0"/>
              </a:spcBef>
              <a:spcAft>
                <a:spcPts val="600"/>
              </a:spcAft>
            </a:pPr>
            <a:r>
              <a:rPr lang="en-US" sz="3200" dirty="0">
                <a:effectLst/>
                <a:ea typeface="Calibri" panose="020F0502020204030204" pitchFamily="34" charset="0"/>
                <a:cs typeface="Times New Roman" panose="02020603050405020304" pitchFamily="18" charset="0"/>
              </a:rPr>
              <a:t>Proactive schemes include </a:t>
            </a:r>
            <a:r>
              <a:rPr lang="en-US" sz="3200" dirty="0" err="1">
                <a:ea typeface="Calibri" panose="020F0502020204030204" pitchFamily="34" charset="0"/>
                <a:cs typeface="Times New Roman" panose="02020603050405020304" pitchFamily="18" charset="0"/>
              </a:rPr>
              <a:t>n</a:t>
            </a:r>
            <a:r>
              <a:rPr lang="en-US" sz="3200" dirty="0" err="1">
                <a:effectLst/>
                <a:ea typeface="Calibri" panose="020F0502020204030204" pitchFamily="34" charset="0"/>
                <a:cs typeface="Times New Roman" panose="02020603050405020304" pitchFamily="18" charset="0"/>
              </a:rPr>
              <a:t>earmiss</a:t>
            </a:r>
            <a:r>
              <a:rPr lang="en-US" sz="3200" dirty="0">
                <a:effectLst/>
                <a:ea typeface="Calibri" panose="020F0502020204030204" pitchFamily="34" charset="0"/>
                <a:cs typeface="Times New Roman" panose="02020603050405020304" pitchFamily="18" charset="0"/>
              </a:rPr>
              <a:t> reporting, confidential reporting, safety surveys, safety audits/assessments</a:t>
            </a:r>
          </a:p>
          <a:p>
            <a:pPr marL="0" indent="0">
              <a:spcBef>
                <a:spcPts val="0"/>
              </a:spcBef>
              <a:spcAft>
                <a:spcPts val="600"/>
              </a:spcAft>
              <a:buNone/>
            </a:pPr>
            <a:endParaRPr lang="en-US" sz="900" dirty="0">
              <a:ea typeface="Calibri" panose="020F0502020204030204" pitchFamily="34" charset="0"/>
              <a:cs typeface="Times New Roman" panose="02020603050405020304" pitchFamily="18" charset="0"/>
            </a:endParaRPr>
          </a:p>
          <a:p>
            <a:pPr>
              <a:spcBef>
                <a:spcPts val="0"/>
              </a:spcBef>
              <a:spcAft>
                <a:spcPts val="600"/>
              </a:spcAft>
            </a:pPr>
            <a:r>
              <a:rPr lang="en-US" sz="3200" dirty="0">
                <a:effectLst/>
                <a:ea typeface="Calibri" panose="020F0502020204030204" pitchFamily="34" charset="0"/>
                <a:cs typeface="Times New Roman" panose="02020603050405020304" pitchFamily="18" charset="0"/>
              </a:rPr>
              <a:t>Managed group sessions can also be used to identify hazards</a:t>
            </a:r>
            <a:endParaRPr lang="en-US" sz="2400" dirty="0">
              <a:effectLst/>
              <a:ea typeface="Calibri" panose="020F0502020204030204" pitchFamily="34" charset="0"/>
              <a:cs typeface="Times New Roman" panose="02020603050405020304" pitchFamily="18" charset="0"/>
            </a:endParaRPr>
          </a:p>
        </p:txBody>
      </p:sp>
      <p:pic>
        <p:nvPicPr>
          <p:cNvPr id="4" name="Picture 3" descr="A picture containing text, clipart&#10;&#10;Description automatically generated">
            <a:extLst>
              <a:ext uri="{FF2B5EF4-FFF2-40B4-BE49-F238E27FC236}">
                <a16:creationId xmlns:a16="http://schemas.microsoft.com/office/drawing/2014/main" id="{D6BCA61D-D804-0373-9932-72ECA57891F6}"/>
              </a:ext>
            </a:extLst>
          </p:cNvPr>
          <p:cNvPicPr>
            <a:picLocks noChangeAspect="1"/>
          </p:cNvPicPr>
          <p:nvPr/>
        </p:nvPicPr>
        <p:blipFill>
          <a:blip r:embed="rId2"/>
          <a:stretch>
            <a:fillRect/>
          </a:stretch>
        </p:blipFill>
        <p:spPr>
          <a:xfrm>
            <a:off x="0" y="0"/>
            <a:ext cx="1192692" cy="607091"/>
          </a:xfrm>
          <a:prstGeom prst="rect">
            <a:avLst/>
          </a:prstGeom>
        </p:spPr>
      </p:pic>
    </p:spTree>
    <p:extLst>
      <p:ext uri="{BB962C8B-B14F-4D97-AF65-F5344CB8AC3E}">
        <p14:creationId xmlns:p14="http://schemas.microsoft.com/office/powerpoint/2010/main" val="327708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B9AA7C6-5E5A-498E-A6DF-A943376E09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83EAB11A-76F7-48F4-9B4F-5BFDF4BF96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300" y="2385102"/>
            <a:ext cx="574091" cy="2087796"/>
            <a:chOff x="209668" y="2857422"/>
            <a:chExt cx="463662" cy="2087796"/>
          </a:xfrm>
        </p:grpSpPr>
        <p:sp>
          <p:nvSpPr>
            <p:cNvPr id="11" name="Rectangle 10">
              <a:extLst>
                <a:ext uri="{FF2B5EF4-FFF2-40B4-BE49-F238E27FC236}">
                  <a16:creationId xmlns:a16="http://schemas.microsoft.com/office/drawing/2014/main" id="{74D4C416-D5F4-4F6F-A6F1-87A21CD4F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423947" y="2857422"/>
              <a:ext cx="249383" cy="20877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6AC1C30-21C6-4BF6-93EE-B211D7A8501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209668" y="2857423"/>
              <a:ext cx="1" cy="208779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81E140AE-0ABF-47C8-BF32-7D2F0CF2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631767"/>
            <a:ext cx="11111729" cy="575240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D88CEA-6452-7C4F-5272-4C873C8EBC11}"/>
              </a:ext>
            </a:extLst>
          </p:cNvPr>
          <p:cNvSpPr>
            <a:spLocks noGrp="1"/>
          </p:cNvSpPr>
          <p:nvPr>
            <p:ph type="title"/>
          </p:nvPr>
        </p:nvSpPr>
        <p:spPr>
          <a:xfrm>
            <a:off x="688826" y="1167043"/>
            <a:ext cx="3363729" cy="4680583"/>
          </a:xfrm>
        </p:spPr>
        <p:txBody>
          <a:bodyPr anchor="ctr">
            <a:normAutofit/>
          </a:bodyPr>
          <a:lstStyle/>
          <a:p>
            <a:r>
              <a:rPr lang="en-US" sz="4400" b="1" dirty="0">
                <a:effectLst/>
                <a:latin typeface="Calibri" panose="020F0502020204030204" pitchFamily="34" charset="0"/>
                <a:ea typeface="Calibri" panose="020F0502020204030204" pitchFamily="34" charset="0"/>
                <a:cs typeface="Calibri" panose="020F0502020204030204" pitchFamily="34" charset="0"/>
              </a:rPr>
              <a:t>Hazard Analysis Process</a:t>
            </a: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CFFED7DB-8340-91E8-9C01-E6D4065E6740}"/>
              </a:ext>
            </a:extLst>
          </p:cNvPr>
          <p:cNvSpPr>
            <a:spLocks noGrp="1"/>
          </p:cNvSpPr>
          <p:nvPr>
            <p:ph idx="1"/>
          </p:nvPr>
        </p:nvSpPr>
        <p:spPr>
          <a:xfrm>
            <a:off x="3856383" y="631133"/>
            <a:ext cx="7834875" cy="5752404"/>
          </a:xfrm>
        </p:spPr>
        <p:txBody>
          <a:bodyPr anchor="t" anchorCtr="0">
            <a:noAutofit/>
          </a:bodyPr>
          <a:lstStyle/>
          <a:p>
            <a:pPr>
              <a:spcBef>
                <a:spcPts val="0"/>
              </a:spcBef>
              <a:spcAft>
                <a:spcPts val="600"/>
              </a:spcAft>
            </a:pPr>
            <a:endParaRPr lang="en-US" sz="3200" dirty="0">
              <a:effectLst/>
              <a:ea typeface="Calibri" panose="020F0502020204030204" pitchFamily="34" charset="0"/>
              <a:cs typeface="Times New Roman" panose="02020603050405020304" pitchFamily="18" charset="0"/>
            </a:endParaRPr>
          </a:p>
          <a:p>
            <a:pPr>
              <a:spcBef>
                <a:spcPts val="0"/>
              </a:spcBef>
              <a:spcAft>
                <a:spcPts val="600"/>
              </a:spcAft>
            </a:pPr>
            <a:r>
              <a:rPr lang="en-US" sz="3200" dirty="0">
                <a:effectLst/>
                <a:ea typeface="Calibri" panose="020F0502020204030204" pitchFamily="34" charset="0"/>
                <a:cs typeface="Times New Roman" panose="02020603050405020304" pitchFamily="18" charset="0"/>
              </a:rPr>
              <a:t>Following the </a:t>
            </a:r>
            <a:r>
              <a:rPr lang="en-US" sz="3200" b="1" dirty="0">
                <a:effectLst/>
                <a:ea typeface="Calibri" panose="020F0502020204030204" pitchFamily="34" charset="0"/>
                <a:cs typeface="Times New Roman" panose="02020603050405020304" pitchFamily="18" charset="0"/>
              </a:rPr>
              <a:t>IDENTIFICATION</a:t>
            </a:r>
            <a:r>
              <a:rPr lang="en-US" sz="3200" dirty="0">
                <a:effectLst/>
                <a:ea typeface="Calibri" panose="020F0502020204030204" pitchFamily="34" charset="0"/>
                <a:cs typeface="Times New Roman" panose="02020603050405020304" pitchFamily="18" charset="0"/>
              </a:rPr>
              <a:t> of a hazard, a form of </a:t>
            </a:r>
            <a:r>
              <a:rPr lang="en-US" sz="3200" b="1" dirty="0">
                <a:effectLst/>
                <a:ea typeface="Calibri" panose="020F0502020204030204" pitchFamily="34" charset="0"/>
                <a:cs typeface="Times New Roman" panose="02020603050405020304" pitchFamily="18" charset="0"/>
              </a:rPr>
              <a:t>HAZARD ANALYSIS </a:t>
            </a:r>
            <a:r>
              <a:rPr lang="en-US" sz="3200" dirty="0">
                <a:effectLst/>
                <a:ea typeface="Calibri" panose="020F0502020204030204" pitchFamily="34" charset="0"/>
                <a:cs typeface="Times New Roman" panose="02020603050405020304" pitchFamily="18" charset="0"/>
              </a:rPr>
              <a:t>is required to assess its potential for harm or damage</a:t>
            </a:r>
          </a:p>
          <a:p>
            <a:pPr marL="0" indent="0">
              <a:spcBef>
                <a:spcPts val="0"/>
              </a:spcBef>
              <a:spcAft>
                <a:spcPts val="600"/>
              </a:spcAft>
              <a:buNone/>
            </a:pPr>
            <a:endParaRPr lang="en-US" sz="2200" dirty="0">
              <a:ea typeface="Calibri" panose="020F0502020204030204" pitchFamily="34" charset="0"/>
              <a:cs typeface="Times New Roman" panose="02020603050405020304" pitchFamily="18" charset="0"/>
            </a:endParaRPr>
          </a:p>
          <a:p>
            <a:pPr>
              <a:spcBef>
                <a:spcPts val="0"/>
              </a:spcBef>
              <a:spcAft>
                <a:spcPts val="600"/>
              </a:spcAft>
            </a:pPr>
            <a:r>
              <a:rPr lang="en-US" sz="3200" dirty="0">
                <a:effectLst/>
                <a:ea typeface="Calibri" panose="020F0502020204030204" pitchFamily="34" charset="0"/>
                <a:cs typeface="Times New Roman" panose="02020603050405020304" pitchFamily="18" charset="0"/>
              </a:rPr>
              <a:t>The </a:t>
            </a:r>
            <a:r>
              <a:rPr lang="en-US" sz="3200" b="1" dirty="0">
                <a:effectLst/>
                <a:ea typeface="Calibri" panose="020F0502020204030204" pitchFamily="34" charset="0"/>
                <a:cs typeface="Times New Roman" panose="02020603050405020304" pitchFamily="18" charset="0"/>
              </a:rPr>
              <a:t>HAZARD ANALYSIS </a:t>
            </a:r>
            <a:r>
              <a:rPr lang="en-US" sz="3200" dirty="0">
                <a:effectLst/>
                <a:ea typeface="Calibri" panose="020F0502020204030204" pitchFamily="34" charset="0"/>
                <a:cs typeface="Times New Roman" panose="02020603050405020304" pitchFamily="18" charset="0"/>
              </a:rPr>
              <a:t>is performed using a recognized HA methodology such as:</a:t>
            </a:r>
          </a:p>
          <a:p>
            <a:pPr marL="800100" lvl="1" indent="-342900">
              <a:spcBef>
                <a:spcPts val="0"/>
              </a:spcBef>
              <a:spcAft>
                <a:spcPts val="600"/>
              </a:spcAft>
              <a:buFont typeface="+mj-lt"/>
              <a:buAutoNum type="alphaLcParenR"/>
            </a:pPr>
            <a:r>
              <a:rPr lang="en-US" sz="3200" dirty="0">
                <a:effectLst/>
                <a:ea typeface="Calibri" panose="020F0502020204030204" pitchFamily="34" charset="0"/>
                <a:cs typeface="Times New Roman" panose="02020603050405020304" pitchFamily="18" charset="0"/>
              </a:rPr>
              <a:t>Failure Modes &amp; Effects Analysis (FMEA)</a:t>
            </a:r>
          </a:p>
          <a:p>
            <a:pPr marL="800100" lvl="1" indent="-342900">
              <a:spcBef>
                <a:spcPts val="0"/>
              </a:spcBef>
              <a:spcAft>
                <a:spcPts val="600"/>
              </a:spcAft>
              <a:buFont typeface="+mj-lt"/>
              <a:buAutoNum type="alphaLcParenR"/>
            </a:pPr>
            <a:r>
              <a:rPr lang="en-US" sz="3200" dirty="0">
                <a:effectLst/>
                <a:ea typeface="Calibri" panose="020F0502020204030204" pitchFamily="34" charset="0"/>
                <a:cs typeface="Times New Roman" panose="02020603050405020304" pitchFamily="18" charset="0"/>
              </a:rPr>
              <a:t>What-If Analysis</a:t>
            </a:r>
          </a:p>
          <a:p>
            <a:pPr marL="800100" lvl="1" indent="-342900">
              <a:spcBef>
                <a:spcPts val="0"/>
              </a:spcBef>
              <a:spcAft>
                <a:spcPts val="600"/>
              </a:spcAft>
              <a:buFont typeface="+mj-lt"/>
              <a:buAutoNum type="alphaLcParenR"/>
            </a:pPr>
            <a:r>
              <a:rPr lang="en-US" sz="3200" dirty="0">
                <a:effectLst/>
                <a:ea typeface="Calibri" panose="020F0502020204030204" pitchFamily="34" charset="0"/>
                <a:cs typeface="Times New Roman" panose="02020603050405020304" pitchFamily="18" charset="0"/>
              </a:rPr>
              <a:t>Job-Safety Analysis</a:t>
            </a:r>
            <a:r>
              <a:rPr lang="en-US" sz="3200" dirty="0">
                <a:ea typeface="Calibri" panose="020F0502020204030204" pitchFamily="34" charset="0"/>
                <a:cs typeface="Times New Roman" panose="02020603050405020304" pitchFamily="18" charset="0"/>
              </a:rPr>
              <a:t>/Job Hazard Analysis</a:t>
            </a:r>
            <a:endParaRPr lang="en-US" sz="3200" dirty="0">
              <a:effectLst/>
              <a:ea typeface="Calibri" panose="020F0502020204030204" pitchFamily="34" charset="0"/>
              <a:cs typeface="Times New Roman" panose="02020603050405020304" pitchFamily="18" charset="0"/>
            </a:endParaRPr>
          </a:p>
        </p:txBody>
      </p:sp>
      <p:pic>
        <p:nvPicPr>
          <p:cNvPr id="4" name="Picture 3" descr="A picture containing text, clipart&#10;&#10;Description automatically generated">
            <a:extLst>
              <a:ext uri="{FF2B5EF4-FFF2-40B4-BE49-F238E27FC236}">
                <a16:creationId xmlns:a16="http://schemas.microsoft.com/office/drawing/2014/main" id="{D6BCA61D-D804-0373-9932-72ECA57891F6}"/>
              </a:ext>
            </a:extLst>
          </p:cNvPr>
          <p:cNvPicPr>
            <a:picLocks noChangeAspect="1"/>
          </p:cNvPicPr>
          <p:nvPr/>
        </p:nvPicPr>
        <p:blipFill>
          <a:blip r:embed="rId2"/>
          <a:stretch>
            <a:fillRect/>
          </a:stretch>
        </p:blipFill>
        <p:spPr>
          <a:xfrm>
            <a:off x="0" y="0"/>
            <a:ext cx="1192692" cy="607091"/>
          </a:xfrm>
          <a:prstGeom prst="rect">
            <a:avLst/>
          </a:prstGeom>
        </p:spPr>
      </p:pic>
    </p:spTree>
    <p:extLst>
      <p:ext uri="{BB962C8B-B14F-4D97-AF65-F5344CB8AC3E}">
        <p14:creationId xmlns:p14="http://schemas.microsoft.com/office/powerpoint/2010/main" val="918661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D88CEA-6452-7C4F-5272-4C873C8EBC11}"/>
              </a:ext>
            </a:extLst>
          </p:cNvPr>
          <p:cNvSpPr>
            <a:spLocks noGrp="1"/>
          </p:cNvSpPr>
          <p:nvPr>
            <p:ph type="title"/>
          </p:nvPr>
        </p:nvSpPr>
        <p:spPr>
          <a:xfrm>
            <a:off x="808638" y="386930"/>
            <a:ext cx="9236700" cy="1188950"/>
          </a:xfrm>
        </p:spPr>
        <p:txBody>
          <a:bodyPr anchor="b">
            <a:normAutofit/>
          </a:bodyPr>
          <a:lstStyle/>
          <a:p>
            <a:r>
              <a:rPr lang="en-US" sz="5400" b="1">
                <a:effectLst/>
                <a:latin typeface="Calibri" panose="020F0502020204030204" pitchFamily="34" charset="0"/>
                <a:ea typeface="Calibri" panose="020F0502020204030204" pitchFamily="34" charset="0"/>
                <a:cs typeface="Calibri" panose="020F0502020204030204" pitchFamily="34" charset="0"/>
              </a:rPr>
              <a:t>Risk Assessment Process</a:t>
            </a:r>
            <a:r>
              <a:rPr lang="en-US" sz="5400">
                <a:effectLst/>
                <a:latin typeface="Calibri" panose="020F0502020204030204" pitchFamily="34" charset="0"/>
                <a:cs typeface="Calibri" panose="020F0502020204030204" pitchFamily="34" charset="0"/>
              </a:rPr>
              <a:t> </a:t>
            </a:r>
            <a:endParaRPr lang="en-US" sz="5400">
              <a:latin typeface="Calibri" panose="020F0502020204030204" pitchFamily="34" charset="0"/>
              <a:cs typeface="Calibri" panose="020F0502020204030204" pitchFamily="34" charset="0"/>
            </a:endParaRP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FFED7DB-8340-91E8-9C01-E6D4065E6740}"/>
              </a:ext>
            </a:extLst>
          </p:cNvPr>
          <p:cNvSpPr>
            <a:spLocks noGrp="1"/>
          </p:cNvSpPr>
          <p:nvPr>
            <p:ph idx="1"/>
          </p:nvPr>
        </p:nvSpPr>
        <p:spPr>
          <a:xfrm>
            <a:off x="225287" y="2203079"/>
            <a:ext cx="11158075" cy="4147845"/>
          </a:xfrm>
        </p:spPr>
        <p:txBody>
          <a:bodyPr anchor="t" anchorCtr="0">
            <a:normAutofit lnSpcReduction="10000"/>
          </a:bodyPr>
          <a:lstStyle/>
          <a:p>
            <a:pPr marL="0" marR="0">
              <a:spcBef>
                <a:spcPts val="0"/>
              </a:spcBef>
              <a:spcAft>
                <a:spcPts val="600"/>
              </a:spcAft>
            </a:pPr>
            <a:r>
              <a:rPr lang="en-US" sz="3600" dirty="0">
                <a:effectLst/>
                <a:ea typeface="Calibri" panose="020F0502020204030204" pitchFamily="34" charset="0"/>
                <a:cs typeface="Times New Roman" panose="02020603050405020304" pitchFamily="18" charset="0"/>
              </a:rPr>
              <a:t>Risk Assessment involves two (2) considerations:</a:t>
            </a:r>
            <a:endParaRPr lang="en-US" sz="3600" dirty="0">
              <a:ea typeface="Calibri" panose="020F0502020204030204" pitchFamily="34" charset="0"/>
              <a:cs typeface="Times New Roman" panose="02020603050405020304" pitchFamily="18" charset="0"/>
            </a:endParaRPr>
          </a:p>
          <a:p>
            <a:pPr marL="228600" lvl="1" indent="0">
              <a:spcBef>
                <a:spcPts val="0"/>
              </a:spcBef>
              <a:spcAft>
                <a:spcPts val="600"/>
              </a:spcAft>
              <a:buNone/>
            </a:pPr>
            <a:r>
              <a:rPr lang="en-US" sz="3600" b="1" u="sng" dirty="0">
                <a:solidFill>
                  <a:srgbClr val="0432FF"/>
                </a:solidFill>
                <a:effectLst/>
                <a:ea typeface="Calibri" panose="020F0502020204030204" pitchFamily="34" charset="0"/>
                <a:cs typeface="Times New Roman" panose="02020603050405020304" pitchFamily="18" charset="0"/>
              </a:rPr>
              <a:t>Likelihood</a:t>
            </a:r>
            <a:r>
              <a:rPr lang="en-US" sz="3600" dirty="0">
                <a:effectLst/>
                <a:ea typeface="Calibri" panose="020F0502020204030204" pitchFamily="34" charset="0"/>
                <a:cs typeface="Times New Roman" panose="02020603050405020304" pitchFamily="18" charset="0"/>
              </a:rPr>
              <a:t>: The likelihood of the hazard causing consequences</a:t>
            </a:r>
            <a:endParaRPr lang="en-US" sz="3600" dirty="0">
              <a:ea typeface="Calibri" panose="020F0502020204030204" pitchFamily="34" charset="0"/>
              <a:cs typeface="Times New Roman" panose="02020603050405020304" pitchFamily="18" charset="0"/>
            </a:endParaRPr>
          </a:p>
          <a:p>
            <a:pPr marL="228600" lvl="1" indent="0">
              <a:spcBef>
                <a:spcPts val="0"/>
              </a:spcBef>
              <a:spcAft>
                <a:spcPts val="600"/>
              </a:spcAft>
              <a:buNone/>
            </a:pPr>
            <a:r>
              <a:rPr lang="en-US" sz="3600" b="1" u="sng" dirty="0">
                <a:solidFill>
                  <a:srgbClr val="FF0000"/>
                </a:solidFill>
                <a:effectLst/>
                <a:ea typeface="Calibri" panose="020F0502020204030204" pitchFamily="34" charset="0"/>
                <a:cs typeface="Times New Roman" panose="02020603050405020304" pitchFamily="18" charset="0"/>
              </a:rPr>
              <a:t>Severity</a:t>
            </a:r>
            <a:r>
              <a:rPr lang="en-US" sz="3600" dirty="0">
                <a:effectLst/>
                <a:ea typeface="Calibri" panose="020F0502020204030204" pitchFamily="34" charset="0"/>
                <a:cs typeface="Times New Roman" panose="02020603050405020304" pitchFamily="18" charset="0"/>
              </a:rPr>
              <a:t>: The severity of the potential consequences  </a:t>
            </a:r>
          </a:p>
          <a:p>
            <a:pPr marL="0" marR="0" indent="0">
              <a:spcBef>
                <a:spcPts val="0"/>
              </a:spcBef>
              <a:spcAft>
                <a:spcPts val="600"/>
              </a:spcAft>
              <a:buNone/>
            </a:pPr>
            <a:endParaRPr lang="en-US" sz="3600" dirty="0">
              <a:effectLst/>
              <a:ea typeface="Calibri" panose="020F0502020204030204" pitchFamily="34" charset="0"/>
              <a:cs typeface="Times New Roman" panose="02020603050405020304" pitchFamily="18" charset="0"/>
            </a:endParaRPr>
          </a:p>
          <a:p>
            <a:pPr>
              <a:spcBef>
                <a:spcPts val="0"/>
              </a:spcBef>
              <a:spcAft>
                <a:spcPts val="600"/>
              </a:spcAft>
            </a:pPr>
            <a:r>
              <a:rPr lang="en-US" sz="3600" dirty="0">
                <a:effectLst/>
                <a:ea typeface="Calibri" panose="020F0502020204030204" pitchFamily="34" charset="0"/>
                <a:cs typeface="Times New Roman" panose="02020603050405020304" pitchFamily="18" charset="0"/>
              </a:rPr>
              <a:t>Risk Assessment and Mitigation Processes analyze and eliminate, or mitigate to an acceptable level, risks that could threaten the safety of an organization</a:t>
            </a:r>
          </a:p>
          <a:p>
            <a:pPr marL="800100" lvl="1" indent="-342900">
              <a:spcBef>
                <a:spcPts val="0"/>
              </a:spcBef>
              <a:spcAft>
                <a:spcPts val="600"/>
              </a:spcAft>
              <a:buFont typeface="+mj-lt"/>
              <a:buAutoNum type="alphaLcParenR"/>
            </a:pPr>
            <a:endParaRPr lang="en-US" sz="3200" dirty="0">
              <a:effectLst/>
              <a:ea typeface="Calibri" panose="020F0502020204030204" pitchFamily="34" charset="0"/>
              <a:cs typeface="Times New Roman" panose="02020603050405020304" pitchFamily="18" charset="0"/>
            </a:endParaRPr>
          </a:p>
        </p:txBody>
      </p:sp>
      <p:pic>
        <p:nvPicPr>
          <p:cNvPr id="4" name="Picture 3" descr="A picture containing text, clipart&#10;&#10;Description automatically generated">
            <a:extLst>
              <a:ext uri="{FF2B5EF4-FFF2-40B4-BE49-F238E27FC236}">
                <a16:creationId xmlns:a16="http://schemas.microsoft.com/office/drawing/2014/main" id="{23EB8FA1-3B71-77DB-403C-A32B389E3136}"/>
              </a:ext>
            </a:extLst>
          </p:cNvPr>
          <p:cNvPicPr>
            <a:picLocks noChangeAspect="1"/>
          </p:cNvPicPr>
          <p:nvPr/>
        </p:nvPicPr>
        <p:blipFill>
          <a:blip r:embed="rId2"/>
          <a:stretch>
            <a:fillRect/>
          </a:stretch>
        </p:blipFill>
        <p:spPr>
          <a:xfrm>
            <a:off x="0" y="0"/>
            <a:ext cx="1192692" cy="607091"/>
          </a:xfrm>
          <a:prstGeom prst="rect">
            <a:avLst/>
          </a:prstGeom>
        </p:spPr>
      </p:pic>
    </p:spTree>
    <p:extLst>
      <p:ext uri="{BB962C8B-B14F-4D97-AF65-F5344CB8AC3E}">
        <p14:creationId xmlns:p14="http://schemas.microsoft.com/office/powerpoint/2010/main" val="3246993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D88CEA-6452-7C4F-5272-4C873C8EBC11}"/>
              </a:ext>
            </a:extLst>
          </p:cNvPr>
          <p:cNvSpPr>
            <a:spLocks noGrp="1"/>
          </p:cNvSpPr>
          <p:nvPr>
            <p:ph type="title"/>
          </p:nvPr>
        </p:nvSpPr>
        <p:spPr>
          <a:xfrm>
            <a:off x="793662" y="386930"/>
            <a:ext cx="10066122" cy="1298448"/>
          </a:xfrm>
        </p:spPr>
        <p:txBody>
          <a:bodyPr anchor="b">
            <a:normAutofit/>
          </a:bodyPr>
          <a:lstStyle/>
          <a:p>
            <a:r>
              <a:rPr lang="en-US" sz="4800" b="1">
                <a:effectLst/>
                <a:latin typeface="Calibri" panose="020F0502020204030204" pitchFamily="34" charset="0"/>
                <a:ea typeface="Calibri" panose="020F0502020204030204" pitchFamily="34" charset="0"/>
                <a:cs typeface="Calibri" panose="020F0502020204030204" pitchFamily="34" charset="0"/>
              </a:rPr>
              <a:t>Risk Assessment Process</a:t>
            </a:r>
            <a:r>
              <a:rPr lang="en-US" sz="4800">
                <a:effectLst/>
                <a:latin typeface="Calibri" panose="020F0502020204030204" pitchFamily="34" charset="0"/>
                <a:cs typeface="Calibri" panose="020F0502020204030204" pitchFamily="34" charset="0"/>
              </a:rPr>
              <a:t> </a:t>
            </a:r>
            <a:endParaRPr lang="en-US" sz="4800">
              <a:latin typeface="Calibri" panose="020F0502020204030204" pitchFamily="34" charset="0"/>
              <a:cs typeface="Calibri" panose="020F0502020204030204" pitchFamily="34" charset="0"/>
            </a:endParaRPr>
          </a:p>
        </p:txBody>
      </p:sp>
      <p:sp>
        <p:nvSpPr>
          <p:cNvPr id="38" name="Rectangle 37">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FFED7DB-8340-91E8-9C01-E6D4065E6740}"/>
              </a:ext>
            </a:extLst>
          </p:cNvPr>
          <p:cNvSpPr>
            <a:spLocks noGrp="1"/>
          </p:cNvSpPr>
          <p:nvPr>
            <p:ph idx="1"/>
          </p:nvPr>
        </p:nvSpPr>
        <p:spPr>
          <a:xfrm>
            <a:off x="291548" y="2203077"/>
            <a:ext cx="7141197" cy="4267992"/>
          </a:xfrm>
        </p:spPr>
        <p:txBody>
          <a:bodyPr anchor="t" anchorCtr="0">
            <a:normAutofit lnSpcReduction="10000"/>
          </a:bodyPr>
          <a:lstStyle/>
          <a:p>
            <a:pPr>
              <a:spcBef>
                <a:spcPts val="0"/>
              </a:spcBef>
              <a:spcAft>
                <a:spcPts val="600"/>
              </a:spcAft>
            </a:pPr>
            <a:r>
              <a:rPr lang="en-US" i="1" u="sng" dirty="0">
                <a:effectLst/>
                <a:ea typeface="Calibri" panose="020F0502020204030204" pitchFamily="34" charset="0"/>
                <a:cs typeface="Times New Roman" panose="02020603050405020304" pitchFamily="18" charset="0"/>
              </a:rPr>
              <a:t>Risk</a:t>
            </a:r>
            <a:r>
              <a:rPr lang="en-US" dirty="0">
                <a:effectLst/>
                <a:ea typeface="Calibri" panose="020F0502020204030204" pitchFamily="34" charset="0"/>
                <a:cs typeface="Times New Roman" panose="02020603050405020304" pitchFamily="18" charset="0"/>
              </a:rPr>
              <a:t> is the assessed potential for adverse consequences resulting from HAZARDS if its potential to cause harm is realized</a:t>
            </a:r>
          </a:p>
          <a:p>
            <a:pPr>
              <a:spcBef>
                <a:spcPts val="0"/>
              </a:spcBef>
              <a:spcAft>
                <a:spcPts val="600"/>
              </a:spcAft>
            </a:pPr>
            <a:r>
              <a:rPr lang="en-US" dirty="0">
                <a:effectLst/>
                <a:ea typeface="Calibri" panose="020F0502020204030204" pitchFamily="34" charset="0"/>
                <a:cs typeface="Times New Roman" panose="02020603050405020304" pitchFamily="18" charset="0"/>
              </a:rPr>
              <a:t>A HAZARD has the potential to cause harm, while RISK is the </a:t>
            </a:r>
            <a:r>
              <a:rPr lang="en-US" dirty="0">
                <a:solidFill>
                  <a:srgbClr val="0432FF"/>
                </a:solidFill>
                <a:effectLst/>
                <a:ea typeface="Calibri" panose="020F0502020204030204" pitchFamily="34" charset="0"/>
                <a:cs typeface="Times New Roman" panose="02020603050405020304" pitchFamily="18" charset="0"/>
              </a:rPr>
              <a:t>likelihood</a:t>
            </a:r>
            <a:r>
              <a:rPr lang="en-US" dirty="0">
                <a:effectLst/>
                <a:ea typeface="Calibri" panose="020F0502020204030204" pitchFamily="34" charset="0"/>
                <a:cs typeface="Times New Roman" panose="02020603050405020304" pitchFamily="18" charset="0"/>
              </a:rPr>
              <a:t> of that harm being realized within a specific time-scale</a:t>
            </a:r>
          </a:p>
          <a:p>
            <a:pPr>
              <a:spcBef>
                <a:spcPts val="0"/>
              </a:spcBef>
              <a:spcAft>
                <a:spcPts val="600"/>
              </a:spcAft>
            </a:pPr>
            <a:r>
              <a:rPr lang="en-US" dirty="0">
                <a:effectLst/>
                <a:ea typeface="Calibri" panose="020F0502020204030204" pitchFamily="34" charset="0"/>
                <a:cs typeface="Times New Roman" panose="02020603050405020304" pitchFamily="18" charset="0"/>
              </a:rPr>
              <a:t>Risk Assessment involves considering the </a:t>
            </a:r>
            <a:r>
              <a:rPr lang="en-US" dirty="0">
                <a:solidFill>
                  <a:srgbClr val="0432FF"/>
                </a:solidFill>
                <a:effectLst/>
                <a:ea typeface="Calibri" panose="020F0502020204030204" pitchFamily="34" charset="0"/>
                <a:cs typeface="Times New Roman" panose="02020603050405020304" pitchFamily="18" charset="0"/>
              </a:rPr>
              <a:t>LIKELIHOOD</a:t>
            </a:r>
            <a:r>
              <a:rPr lang="en-US" dirty="0">
                <a:effectLst/>
                <a:ea typeface="Calibri" panose="020F0502020204030204" pitchFamily="34" charset="0"/>
                <a:cs typeface="Times New Roman" panose="02020603050405020304" pitchFamily="18" charset="0"/>
              </a:rPr>
              <a:t> and </a:t>
            </a:r>
            <a:r>
              <a:rPr lang="en-US" dirty="0">
                <a:solidFill>
                  <a:srgbClr val="FF0000"/>
                </a:solidFill>
                <a:effectLst/>
                <a:ea typeface="Calibri" panose="020F0502020204030204" pitchFamily="34" charset="0"/>
                <a:cs typeface="Times New Roman" panose="02020603050405020304" pitchFamily="18" charset="0"/>
              </a:rPr>
              <a:t>SEVERITY</a:t>
            </a:r>
            <a:r>
              <a:rPr lang="en-US" dirty="0">
                <a:effectLst/>
                <a:ea typeface="Calibri" panose="020F0502020204030204" pitchFamily="34" charset="0"/>
                <a:cs typeface="Times New Roman" panose="02020603050405020304" pitchFamily="18" charset="0"/>
              </a:rPr>
              <a:t> of any adverse consequences resulting from an identified HAZARD</a:t>
            </a:r>
          </a:p>
          <a:p>
            <a:pPr>
              <a:spcBef>
                <a:spcPts val="0"/>
              </a:spcBef>
              <a:spcAft>
                <a:spcPts val="600"/>
              </a:spcAft>
            </a:pPr>
            <a:r>
              <a:rPr lang="en-US" dirty="0">
                <a:effectLst/>
                <a:ea typeface="Calibri" panose="020F0502020204030204" pitchFamily="34" charset="0"/>
                <a:cs typeface="Times New Roman" panose="02020603050405020304" pitchFamily="18" charset="0"/>
              </a:rPr>
              <a:t>A Risk Matrix is useful for assessing hazard</a:t>
            </a:r>
          </a:p>
        </p:txBody>
      </p:sp>
      <p:pic>
        <p:nvPicPr>
          <p:cNvPr id="4" name="Picture 3" descr="Table, calendar&#10;&#10;Description automatically generated">
            <a:extLst>
              <a:ext uri="{FF2B5EF4-FFF2-40B4-BE49-F238E27FC236}">
                <a16:creationId xmlns:a16="http://schemas.microsoft.com/office/drawing/2014/main" id="{32804082-2026-1BB6-29C9-35EA12D9A9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32745" y="3270407"/>
            <a:ext cx="3950617" cy="2133333"/>
          </a:xfrm>
          <a:prstGeom prst="rect">
            <a:avLst/>
          </a:prstGeom>
        </p:spPr>
      </p:pic>
      <p:sp>
        <p:nvSpPr>
          <p:cNvPr id="42" name="Rectangle 41">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text, clipart&#10;&#10;Description automatically generated">
            <a:extLst>
              <a:ext uri="{FF2B5EF4-FFF2-40B4-BE49-F238E27FC236}">
                <a16:creationId xmlns:a16="http://schemas.microsoft.com/office/drawing/2014/main" id="{B43AA316-5033-19E9-5649-0A01071013E3}"/>
              </a:ext>
            </a:extLst>
          </p:cNvPr>
          <p:cNvPicPr>
            <a:picLocks noChangeAspect="1"/>
          </p:cNvPicPr>
          <p:nvPr/>
        </p:nvPicPr>
        <p:blipFill>
          <a:blip r:embed="rId3"/>
          <a:stretch>
            <a:fillRect/>
          </a:stretch>
        </p:blipFill>
        <p:spPr>
          <a:xfrm>
            <a:off x="0" y="0"/>
            <a:ext cx="1192692" cy="607091"/>
          </a:xfrm>
          <a:prstGeom prst="rect">
            <a:avLst/>
          </a:prstGeom>
        </p:spPr>
      </p:pic>
    </p:spTree>
    <p:extLst>
      <p:ext uri="{BB962C8B-B14F-4D97-AF65-F5344CB8AC3E}">
        <p14:creationId xmlns:p14="http://schemas.microsoft.com/office/powerpoint/2010/main" val="40044208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4603</TotalTime>
  <Words>726</Words>
  <Application>Microsoft Macintosh PowerPoint</Application>
  <PresentationFormat>Widescreen</PresentationFormat>
  <Paragraphs>75</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Symbol</vt:lpstr>
      <vt:lpstr>Office Theme</vt:lpstr>
      <vt:lpstr>Risk Management inside a SMS</vt:lpstr>
      <vt:lpstr>SMS and Risk Management </vt:lpstr>
      <vt:lpstr>SMS and Risk Management </vt:lpstr>
      <vt:lpstr>SMS and Risk Management </vt:lpstr>
      <vt:lpstr>Hazard Identification Process </vt:lpstr>
      <vt:lpstr>Hazard Identification Process </vt:lpstr>
      <vt:lpstr>Hazard Analysis Process</vt:lpstr>
      <vt:lpstr>Risk Assessment Process </vt:lpstr>
      <vt:lpstr>Risk Assessment Process </vt:lpstr>
      <vt:lpstr>Risk Mitigation Process </vt:lpstr>
      <vt:lpstr>Risk Mitigation Process </vt:lpstr>
      <vt:lpstr>Continuous Improvement of the SMS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Safety Management System</dc:title>
  <dc:creator>Bryan Haywood</dc:creator>
  <cp:lastModifiedBy>Bryan Haywood</cp:lastModifiedBy>
  <cp:revision>22</cp:revision>
  <dcterms:created xsi:type="dcterms:W3CDTF">2022-09-23T18:39:46Z</dcterms:created>
  <dcterms:modified xsi:type="dcterms:W3CDTF">2022-10-04T00:00:50Z</dcterms:modified>
</cp:coreProperties>
</file>