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1" r:id="rId3"/>
    <p:sldId id="256" r:id="rId4"/>
    <p:sldId id="257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/>
    <p:restoredTop sz="94693"/>
  </p:normalViewPr>
  <p:slideViewPr>
    <p:cSldViewPr snapToGrid="0">
      <p:cViewPr varScale="1">
        <p:scale>
          <a:sx n="96" d="100"/>
          <a:sy n="96" d="100"/>
        </p:scale>
        <p:origin x="19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4A760D-DD49-DB4A-84F5-625C6FB25D7B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B98170-8326-6C44-8AD9-7469339FDA11}">
      <dgm:prSet phldrT="[Text]"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2. Hazard Analysis</a:t>
          </a:r>
        </a:p>
      </dgm:t>
    </dgm:pt>
    <dgm:pt modelId="{473413D3-9065-F64B-8168-98E9092BC17C}" type="parTrans" cxnId="{01C3F1EF-7D66-EF41-A0D2-446FEB5CCF13}">
      <dgm:prSet/>
      <dgm:spPr/>
      <dgm:t>
        <a:bodyPr/>
        <a:lstStyle/>
        <a:p>
          <a:endParaRPr lang="en-US"/>
        </a:p>
      </dgm:t>
    </dgm:pt>
    <dgm:pt modelId="{9C753CE0-C669-AD41-89D7-34D5B26B175C}" type="sibTrans" cxnId="{01C3F1EF-7D66-EF41-A0D2-446FEB5CCF13}">
      <dgm:prSet/>
      <dgm:spPr/>
      <dgm:t>
        <a:bodyPr/>
        <a:lstStyle/>
        <a:p>
          <a:endParaRPr lang="en-US"/>
        </a:p>
      </dgm:t>
    </dgm:pt>
    <dgm:pt modelId="{953DF648-8663-AC48-ABD0-A61988ED5283}">
      <dgm:prSet phldrT="[Text]"/>
      <dgm:spPr>
        <a:solidFill>
          <a:srgbClr val="FFFF00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3. Risk Assessment</a:t>
          </a:r>
        </a:p>
      </dgm:t>
    </dgm:pt>
    <dgm:pt modelId="{07A5945C-FA35-184C-BEA2-32D9CB59F532}" type="parTrans" cxnId="{AFA4BB37-7C70-524E-998C-739E244E1032}">
      <dgm:prSet/>
      <dgm:spPr/>
      <dgm:t>
        <a:bodyPr/>
        <a:lstStyle/>
        <a:p>
          <a:endParaRPr lang="en-US"/>
        </a:p>
      </dgm:t>
    </dgm:pt>
    <dgm:pt modelId="{5A9B79C4-7E7C-124D-8EC4-6D3CD5D128EE}" type="sibTrans" cxnId="{AFA4BB37-7C70-524E-998C-739E244E1032}">
      <dgm:prSet/>
      <dgm:spPr/>
      <dgm:t>
        <a:bodyPr/>
        <a:lstStyle/>
        <a:p>
          <a:endParaRPr lang="en-US"/>
        </a:p>
      </dgm:t>
    </dgm:pt>
    <dgm:pt modelId="{1BF45558-3C5B-0246-A5DC-D0AB21344D89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4. Risk Reduction</a:t>
          </a:r>
        </a:p>
      </dgm:t>
    </dgm:pt>
    <dgm:pt modelId="{767AC719-65B7-7C4C-9C55-040B7E68A9CC}" type="parTrans" cxnId="{388A5134-AE28-B940-AF89-D6DE3042A34D}">
      <dgm:prSet/>
      <dgm:spPr/>
      <dgm:t>
        <a:bodyPr/>
        <a:lstStyle/>
        <a:p>
          <a:endParaRPr lang="en-US"/>
        </a:p>
      </dgm:t>
    </dgm:pt>
    <dgm:pt modelId="{C1F6E3F6-2CBE-5842-A4B3-4DF0179D26BA}" type="sibTrans" cxnId="{388A5134-AE28-B940-AF89-D6DE3042A34D}">
      <dgm:prSet/>
      <dgm:spPr/>
      <dgm:t>
        <a:bodyPr/>
        <a:lstStyle/>
        <a:p>
          <a:endParaRPr lang="en-US"/>
        </a:p>
      </dgm:t>
    </dgm:pt>
    <dgm:pt modelId="{66DD6817-B15F-5D4F-B944-B0D11FE5F9A6}">
      <dgm:prSet phldrT="[Text]"/>
      <dgm:spPr>
        <a:solidFill>
          <a:srgbClr val="FF0000"/>
        </a:solidFill>
      </dgm:spPr>
      <dgm:t>
        <a:bodyPr/>
        <a:lstStyle/>
        <a:p>
          <a:r>
            <a:rPr lang="en-US" b="1" dirty="0"/>
            <a:t>1. Hazard Identification</a:t>
          </a:r>
        </a:p>
      </dgm:t>
    </dgm:pt>
    <dgm:pt modelId="{96F79307-10E2-FE47-B962-010A2E4C7537}" type="parTrans" cxnId="{F48D89DB-CABA-E34A-81C4-CD038942BFD5}">
      <dgm:prSet/>
      <dgm:spPr/>
      <dgm:t>
        <a:bodyPr/>
        <a:lstStyle/>
        <a:p>
          <a:endParaRPr lang="en-US"/>
        </a:p>
      </dgm:t>
    </dgm:pt>
    <dgm:pt modelId="{EB9127C3-90F6-A04E-91E5-2025BC5364A3}" type="sibTrans" cxnId="{F48D89DB-CABA-E34A-81C4-CD038942BFD5}">
      <dgm:prSet/>
      <dgm:spPr/>
      <dgm:t>
        <a:bodyPr/>
        <a:lstStyle/>
        <a:p>
          <a:endParaRPr lang="en-US"/>
        </a:p>
      </dgm:t>
    </dgm:pt>
    <dgm:pt modelId="{D9C0BCDD-77FF-E243-B96A-C3A666ACEDC1}" type="pres">
      <dgm:prSet presAssocID="{344A760D-DD49-DB4A-84F5-625C6FB25D7B}" presName="compositeShape" presStyleCnt="0">
        <dgm:presLayoutVars>
          <dgm:chMax val="7"/>
          <dgm:dir/>
          <dgm:resizeHandles val="exact"/>
        </dgm:presLayoutVars>
      </dgm:prSet>
      <dgm:spPr/>
    </dgm:pt>
    <dgm:pt modelId="{0BD81324-DAC6-A045-9C2C-ED7C33C2AA4C}" type="pres">
      <dgm:prSet presAssocID="{344A760D-DD49-DB4A-84F5-625C6FB25D7B}" presName="wedge1" presStyleLbl="node1" presStyleIdx="0" presStyleCnt="4"/>
      <dgm:spPr/>
    </dgm:pt>
    <dgm:pt modelId="{3DA90780-C7F1-A041-9C80-BF737374882E}" type="pres">
      <dgm:prSet presAssocID="{344A760D-DD49-DB4A-84F5-625C6FB25D7B}" presName="dummy1a" presStyleCnt="0"/>
      <dgm:spPr/>
    </dgm:pt>
    <dgm:pt modelId="{F8C2B2FC-EF01-FC49-89A7-9C9759B900BA}" type="pres">
      <dgm:prSet presAssocID="{344A760D-DD49-DB4A-84F5-625C6FB25D7B}" presName="dummy1b" presStyleCnt="0"/>
      <dgm:spPr/>
    </dgm:pt>
    <dgm:pt modelId="{3862AAC8-F8FD-E047-BABC-65AE4B59A311}" type="pres">
      <dgm:prSet presAssocID="{344A760D-DD49-DB4A-84F5-625C6FB25D7B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D317886-2CFF-0A49-B668-8DDE15AE0CA8}" type="pres">
      <dgm:prSet presAssocID="{344A760D-DD49-DB4A-84F5-625C6FB25D7B}" presName="wedge2" presStyleLbl="node1" presStyleIdx="1" presStyleCnt="4"/>
      <dgm:spPr/>
    </dgm:pt>
    <dgm:pt modelId="{2166870A-B213-8547-8492-A72842E09EE4}" type="pres">
      <dgm:prSet presAssocID="{344A760D-DD49-DB4A-84F5-625C6FB25D7B}" presName="dummy2a" presStyleCnt="0"/>
      <dgm:spPr/>
    </dgm:pt>
    <dgm:pt modelId="{5267C7D6-C5B0-BA4C-8602-4CC707C280C8}" type="pres">
      <dgm:prSet presAssocID="{344A760D-DD49-DB4A-84F5-625C6FB25D7B}" presName="dummy2b" presStyleCnt="0"/>
      <dgm:spPr/>
    </dgm:pt>
    <dgm:pt modelId="{BC71228F-6DF2-5F4A-80A9-C5E3C5343BCB}" type="pres">
      <dgm:prSet presAssocID="{344A760D-DD49-DB4A-84F5-625C6FB25D7B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65E3F98-4C85-B848-8841-5BA2C5DE25FF}" type="pres">
      <dgm:prSet presAssocID="{344A760D-DD49-DB4A-84F5-625C6FB25D7B}" presName="wedge3" presStyleLbl="node1" presStyleIdx="2" presStyleCnt="4"/>
      <dgm:spPr/>
    </dgm:pt>
    <dgm:pt modelId="{6E07110A-8206-724C-B748-049850BDE442}" type="pres">
      <dgm:prSet presAssocID="{344A760D-DD49-DB4A-84F5-625C6FB25D7B}" presName="dummy3a" presStyleCnt="0"/>
      <dgm:spPr/>
    </dgm:pt>
    <dgm:pt modelId="{246CC49B-3A4C-A746-9929-BB0D18EB5174}" type="pres">
      <dgm:prSet presAssocID="{344A760D-DD49-DB4A-84F5-625C6FB25D7B}" presName="dummy3b" presStyleCnt="0"/>
      <dgm:spPr/>
    </dgm:pt>
    <dgm:pt modelId="{F6FF0513-DA30-9A4F-B761-209A1921B996}" type="pres">
      <dgm:prSet presAssocID="{344A760D-DD49-DB4A-84F5-625C6FB25D7B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9843E38-1695-2B42-BE97-0CA750A36D01}" type="pres">
      <dgm:prSet presAssocID="{344A760D-DD49-DB4A-84F5-625C6FB25D7B}" presName="wedge4" presStyleLbl="node1" presStyleIdx="3" presStyleCnt="4"/>
      <dgm:spPr/>
    </dgm:pt>
    <dgm:pt modelId="{4CDDD0F0-D568-A744-A9B9-2AAC0AC40516}" type="pres">
      <dgm:prSet presAssocID="{344A760D-DD49-DB4A-84F5-625C6FB25D7B}" presName="dummy4a" presStyleCnt="0"/>
      <dgm:spPr/>
    </dgm:pt>
    <dgm:pt modelId="{DFC74E73-62BD-D441-8FEB-BE287E203C39}" type="pres">
      <dgm:prSet presAssocID="{344A760D-DD49-DB4A-84F5-625C6FB25D7B}" presName="dummy4b" presStyleCnt="0"/>
      <dgm:spPr/>
    </dgm:pt>
    <dgm:pt modelId="{63CBD200-95E2-3745-A976-F8064B851BBB}" type="pres">
      <dgm:prSet presAssocID="{344A760D-DD49-DB4A-84F5-625C6FB25D7B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46BD4913-657F-074D-ABB3-3072CB3FF052}" type="pres">
      <dgm:prSet presAssocID="{9C753CE0-C669-AD41-89D7-34D5B26B175C}" presName="arrowWedge1" presStyleLbl="fgSibTrans2D1" presStyleIdx="0" presStyleCnt="4"/>
      <dgm:spPr>
        <a:noFill/>
      </dgm:spPr>
    </dgm:pt>
    <dgm:pt modelId="{4C1CBE16-6842-E946-B234-8559D3BAA708}" type="pres">
      <dgm:prSet presAssocID="{5A9B79C4-7E7C-124D-8EC4-6D3CD5D128EE}" presName="arrowWedge2" presStyleLbl="fgSibTrans2D1" presStyleIdx="1" presStyleCnt="4"/>
      <dgm:spPr>
        <a:noFill/>
      </dgm:spPr>
    </dgm:pt>
    <dgm:pt modelId="{C35B03F5-BE48-8F4D-BC17-A7216A17B728}" type="pres">
      <dgm:prSet presAssocID="{C1F6E3F6-2CBE-5842-A4B3-4DF0179D26BA}" presName="arrowWedge3" presStyleLbl="fgSibTrans2D1" presStyleIdx="2" presStyleCnt="4"/>
      <dgm:spPr>
        <a:noFill/>
      </dgm:spPr>
    </dgm:pt>
    <dgm:pt modelId="{9658B6E1-F8CE-E24D-B2EB-65674F15E888}" type="pres">
      <dgm:prSet presAssocID="{EB9127C3-90F6-A04E-91E5-2025BC5364A3}" presName="arrowWedge4" presStyleLbl="fgSibTrans2D1" presStyleIdx="3" presStyleCnt="4"/>
      <dgm:spPr>
        <a:noFill/>
      </dgm:spPr>
    </dgm:pt>
  </dgm:ptLst>
  <dgm:cxnLst>
    <dgm:cxn modelId="{9DB95A14-F00D-E34E-AEA3-1CF62486D50A}" type="presOf" srcId="{66DD6817-B15F-5D4F-B944-B0D11FE5F9A6}" destId="{E9843E38-1695-2B42-BE97-0CA750A36D01}" srcOrd="0" destOrd="0" presId="urn:microsoft.com/office/officeart/2005/8/layout/cycle8"/>
    <dgm:cxn modelId="{6C33D81D-B3BE-C843-8CF4-00DBDEECB123}" type="presOf" srcId="{1BF45558-3C5B-0246-A5DC-D0AB21344D89}" destId="{665E3F98-4C85-B848-8841-5BA2C5DE25FF}" srcOrd="0" destOrd="0" presId="urn:microsoft.com/office/officeart/2005/8/layout/cycle8"/>
    <dgm:cxn modelId="{388A5134-AE28-B940-AF89-D6DE3042A34D}" srcId="{344A760D-DD49-DB4A-84F5-625C6FB25D7B}" destId="{1BF45558-3C5B-0246-A5DC-D0AB21344D89}" srcOrd="2" destOrd="0" parTransId="{767AC719-65B7-7C4C-9C55-040B7E68A9CC}" sibTransId="{C1F6E3F6-2CBE-5842-A4B3-4DF0179D26BA}"/>
    <dgm:cxn modelId="{AFA4BB37-7C70-524E-998C-739E244E1032}" srcId="{344A760D-DD49-DB4A-84F5-625C6FB25D7B}" destId="{953DF648-8663-AC48-ABD0-A61988ED5283}" srcOrd="1" destOrd="0" parTransId="{07A5945C-FA35-184C-BEA2-32D9CB59F532}" sibTransId="{5A9B79C4-7E7C-124D-8EC4-6D3CD5D128EE}"/>
    <dgm:cxn modelId="{7D2A093B-5FE7-2247-8036-4418EC0514A8}" type="presOf" srcId="{953DF648-8663-AC48-ABD0-A61988ED5283}" destId="{BC71228F-6DF2-5F4A-80A9-C5E3C5343BCB}" srcOrd="1" destOrd="0" presId="urn:microsoft.com/office/officeart/2005/8/layout/cycle8"/>
    <dgm:cxn modelId="{B3A92558-95A0-E045-8ED3-8C18E4C98763}" type="presOf" srcId="{66DD6817-B15F-5D4F-B944-B0D11FE5F9A6}" destId="{63CBD200-95E2-3745-A976-F8064B851BBB}" srcOrd="1" destOrd="0" presId="urn:microsoft.com/office/officeart/2005/8/layout/cycle8"/>
    <dgm:cxn modelId="{092D115F-230F-054F-9B65-5A423128925B}" type="presOf" srcId="{82B98170-8326-6C44-8AD9-7469339FDA11}" destId="{0BD81324-DAC6-A045-9C2C-ED7C33C2AA4C}" srcOrd="0" destOrd="0" presId="urn:microsoft.com/office/officeart/2005/8/layout/cycle8"/>
    <dgm:cxn modelId="{DC8213BE-4A1C-4A4E-8388-46CA6FA5DE5B}" type="presOf" srcId="{344A760D-DD49-DB4A-84F5-625C6FB25D7B}" destId="{D9C0BCDD-77FF-E243-B96A-C3A666ACEDC1}" srcOrd="0" destOrd="0" presId="urn:microsoft.com/office/officeart/2005/8/layout/cycle8"/>
    <dgm:cxn modelId="{7598DBC5-5729-F64C-BFD8-CA1F8EFDE69D}" type="presOf" srcId="{953DF648-8663-AC48-ABD0-A61988ED5283}" destId="{CD317886-2CFF-0A49-B668-8DDE15AE0CA8}" srcOrd="0" destOrd="0" presId="urn:microsoft.com/office/officeart/2005/8/layout/cycle8"/>
    <dgm:cxn modelId="{D9C594CD-4655-0B4E-BCA9-9C991FB190D5}" type="presOf" srcId="{82B98170-8326-6C44-8AD9-7469339FDA11}" destId="{3862AAC8-F8FD-E047-BABC-65AE4B59A311}" srcOrd="1" destOrd="0" presId="urn:microsoft.com/office/officeart/2005/8/layout/cycle8"/>
    <dgm:cxn modelId="{A299F8CF-D0AD-7C4B-A583-BD3254C8D20D}" type="presOf" srcId="{1BF45558-3C5B-0246-A5DC-D0AB21344D89}" destId="{F6FF0513-DA30-9A4F-B761-209A1921B996}" srcOrd="1" destOrd="0" presId="urn:microsoft.com/office/officeart/2005/8/layout/cycle8"/>
    <dgm:cxn modelId="{F48D89DB-CABA-E34A-81C4-CD038942BFD5}" srcId="{344A760D-DD49-DB4A-84F5-625C6FB25D7B}" destId="{66DD6817-B15F-5D4F-B944-B0D11FE5F9A6}" srcOrd="3" destOrd="0" parTransId="{96F79307-10E2-FE47-B962-010A2E4C7537}" sibTransId="{EB9127C3-90F6-A04E-91E5-2025BC5364A3}"/>
    <dgm:cxn modelId="{01C3F1EF-7D66-EF41-A0D2-446FEB5CCF13}" srcId="{344A760D-DD49-DB4A-84F5-625C6FB25D7B}" destId="{82B98170-8326-6C44-8AD9-7469339FDA11}" srcOrd="0" destOrd="0" parTransId="{473413D3-9065-F64B-8168-98E9092BC17C}" sibTransId="{9C753CE0-C669-AD41-89D7-34D5B26B175C}"/>
    <dgm:cxn modelId="{FD82E9A3-8A6F-2C43-A7CD-5281BED490DE}" type="presParOf" srcId="{D9C0BCDD-77FF-E243-B96A-C3A666ACEDC1}" destId="{0BD81324-DAC6-A045-9C2C-ED7C33C2AA4C}" srcOrd="0" destOrd="0" presId="urn:microsoft.com/office/officeart/2005/8/layout/cycle8"/>
    <dgm:cxn modelId="{BD0800D1-CD80-D444-B1E2-D606612AD888}" type="presParOf" srcId="{D9C0BCDD-77FF-E243-B96A-C3A666ACEDC1}" destId="{3DA90780-C7F1-A041-9C80-BF737374882E}" srcOrd="1" destOrd="0" presId="urn:microsoft.com/office/officeart/2005/8/layout/cycle8"/>
    <dgm:cxn modelId="{1CF1049C-FD19-3747-B02C-A15D81F617A0}" type="presParOf" srcId="{D9C0BCDD-77FF-E243-B96A-C3A666ACEDC1}" destId="{F8C2B2FC-EF01-FC49-89A7-9C9759B900BA}" srcOrd="2" destOrd="0" presId="urn:microsoft.com/office/officeart/2005/8/layout/cycle8"/>
    <dgm:cxn modelId="{C1177FC7-00B1-294C-B35E-CF1AD784830E}" type="presParOf" srcId="{D9C0BCDD-77FF-E243-B96A-C3A666ACEDC1}" destId="{3862AAC8-F8FD-E047-BABC-65AE4B59A311}" srcOrd="3" destOrd="0" presId="urn:microsoft.com/office/officeart/2005/8/layout/cycle8"/>
    <dgm:cxn modelId="{0B4D606E-CD5B-C743-8D07-58DF94C6169D}" type="presParOf" srcId="{D9C0BCDD-77FF-E243-B96A-C3A666ACEDC1}" destId="{CD317886-2CFF-0A49-B668-8DDE15AE0CA8}" srcOrd="4" destOrd="0" presId="urn:microsoft.com/office/officeart/2005/8/layout/cycle8"/>
    <dgm:cxn modelId="{647E9587-813A-1440-B4B1-C3DAEEC995BC}" type="presParOf" srcId="{D9C0BCDD-77FF-E243-B96A-C3A666ACEDC1}" destId="{2166870A-B213-8547-8492-A72842E09EE4}" srcOrd="5" destOrd="0" presId="urn:microsoft.com/office/officeart/2005/8/layout/cycle8"/>
    <dgm:cxn modelId="{9E1E6F40-5D29-654A-A09C-F15955EF31FB}" type="presParOf" srcId="{D9C0BCDD-77FF-E243-B96A-C3A666ACEDC1}" destId="{5267C7D6-C5B0-BA4C-8602-4CC707C280C8}" srcOrd="6" destOrd="0" presId="urn:microsoft.com/office/officeart/2005/8/layout/cycle8"/>
    <dgm:cxn modelId="{6A5978C8-85B0-4D45-9C38-9B700F23D726}" type="presParOf" srcId="{D9C0BCDD-77FF-E243-B96A-C3A666ACEDC1}" destId="{BC71228F-6DF2-5F4A-80A9-C5E3C5343BCB}" srcOrd="7" destOrd="0" presId="urn:microsoft.com/office/officeart/2005/8/layout/cycle8"/>
    <dgm:cxn modelId="{1F8ADA1E-A896-C64B-A66C-15881E316A30}" type="presParOf" srcId="{D9C0BCDD-77FF-E243-B96A-C3A666ACEDC1}" destId="{665E3F98-4C85-B848-8841-5BA2C5DE25FF}" srcOrd="8" destOrd="0" presId="urn:microsoft.com/office/officeart/2005/8/layout/cycle8"/>
    <dgm:cxn modelId="{9F84758A-87BB-6447-84ED-0A512600C6C7}" type="presParOf" srcId="{D9C0BCDD-77FF-E243-B96A-C3A666ACEDC1}" destId="{6E07110A-8206-724C-B748-049850BDE442}" srcOrd="9" destOrd="0" presId="urn:microsoft.com/office/officeart/2005/8/layout/cycle8"/>
    <dgm:cxn modelId="{E40E87CD-5FE7-4C4A-8D76-9F48792244E0}" type="presParOf" srcId="{D9C0BCDD-77FF-E243-B96A-C3A666ACEDC1}" destId="{246CC49B-3A4C-A746-9929-BB0D18EB5174}" srcOrd="10" destOrd="0" presId="urn:microsoft.com/office/officeart/2005/8/layout/cycle8"/>
    <dgm:cxn modelId="{47791850-4512-AC47-915A-0A9474CB3CE5}" type="presParOf" srcId="{D9C0BCDD-77FF-E243-B96A-C3A666ACEDC1}" destId="{F6FF0513-DA30-9A4F-B761-209A1921B996}" srcOrd="11" destOrd="0" presId="urn:microsoft.com/office/officeart/2005/8/layout/cycle8"/>
    <dgm:cxn modelId="{DB639C6A-F671-144A-88F4-D0B5D42A71E1}" type="presParOf" srcId="{D9C0BCDD-77FF-E243-B96A-C3A666ACEDC1}" destId="{E9843E38-1695-2B42-BE97-0CA750A36D01}" srcOrd="12" destOrd="0" presId="urn:microsoft.com/office/officeart/2005/8/layout/cycle8"/>
    <dgm:cxn modelId="{67B14CFD-F21E-664B-8427-807BE5B060B8}" type="presParOf" srcId="{D9C0BCDD-77FF-E243-B96A-C3A666ACEDC1}" destId="{4CDDD0F0-D568-A744-A9B9-2AAC0AC40516}" srcOrd="13" destOrd="0" presId="urn:microsoft.com/office/officeart/2005/8/layout/cycle8"/>
    <dgm:cxn modelId="{A3C4F9A1-B98D-F547-913E-30E0D3CE5481}" type="presParOf" srcId="{D9C0BCDD-77FF-E243-B96A-C3A666ACEDC1}" destId="{DFC74E73-62BD-D441-8FEB-BE287E203C39}" srcOrd="14" destOrd="0" presId="urn:microsoft.com/office/officeart/2005/8/layout/cycle8"/>
    <dgm:cxn modelId="{63958CE8-7A8E-E64C-956B-ABA57ECEC5F0}" type="presParOf" srcId="{D9C0BCDD-77FF-E243-B96A-C3A666ACEDC1}" destId="{63CBD200-95E2-3745-A976-F8064B851BBB}" srcOrd="15" destOrd="0" presId="urn:microsoft.com/office/officeart/2005/8/layout/cycle8"/>
    <dgm:cxn modelId="{4F764A98-3A21-5B4D-9435-42880CACAA04}" type="presParOf" srcId="{D9C0BCDD-77FF-E243-B96A-C3A666ACEDC1}" destId="{46BD4913-657F-074D-ABB3-3072CB3FF052}" srcOrd="16" destOrd="0" presId="urn:microsoft.com/office/officeart/2005/8/layout/cycle8"/>
    <dgm:cxn modelId="{91F3F828-B726-4240-A2BD-7AEFBA2755F9}" type="presParOf" srcId="{D9C0BCDD-77FF-E243-B96A-C3A666ACEDC1}" destId="{4C1CBE16-6842-E946-B234-8559D3BAA708}" srcOrd="17" destOrd="0" presId="urn:microsoft.com/office/officeart/2005/8/layout/cycle8"/>
    <dgm:cxn modelId="{5007903A-E831-1841-98DA-5E266C99ECE7}" type="presParOf" srcId="{D9C0BCDD-77FF-E243-B96A-C3A666ACEDC1}" destId="{C35B03F5-BE48-8F4D-BC17-A7216A17B728}" srcOrd="18" destOrd="0" presId="urn:microsoft.com/office/officeart/2005/8/layout/cycle8"/>
    <dgm:cxn modelId="{9424CB54-F53E-4A4E-8F2F-13E55D0EFDB3}" type="presParOf" srcId="{D9C0BCDD-77FF-E243-B96A-C3A666ACEDC1}" destId="{9658B6E1-F8CE-E24D-B2EB-65674F15E888}" srcOrd="19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81324-DAC6-A045-9C2C-ED7C33C2AA4C}">
      <dsp:nvSpPr>
        <dsp:cNvPr id="0" name=""/>
        <dsp:cNvSpPr/>
      </dsp:nvSpPr>
      <dsp:spPr>
        <a:xfrm>
          <a:off x="1846563" y="339090"/>
          <a:ext cx="4551680" cy="4551680"/>
        </a:xfrm>
        <a:prstGeom prst="pie">
          <a:avLst>
            <a:gd name="adj1" fmla="val 16200000"/>
            <a:gd name="adj2" fmla="val 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</a:rPr>
            <a:t>2. Hazard Analysis</a:t>
          </a:r>
        </a:p>
      </dsp:txBody>
      <dsp:txXfrm>
        <a:off x="4262746" y="1282480"/>
        <a:ext cx="1679786" cy="1246293"/>
      </dsp:txXfrm>
    </dsp:sp>
    <dsp:sp modelId="{CD317886-2CFF-0A49-B668-8DDE15AE0CA8}">
      <dsp:nvSpPr>
        <dsp:cNvPr id="0" name=""/>
        <dsp:cNvSpPr/>
      </dsp:nvSpPr>
      <dsp:spPr>
        <a:xfrm>
          <a:off x="1846563" y="491896"/>
          <a:ext cx="4551680" cy="4551680"/>
        </a:xfrm>
        <a:prstGeom prst="pie">
          <a:avLst>
            <a:gd name="adj1" fmla="val 0"/>
            <a:gd name="adj2" fmla="val 540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</a:rPr>
            <a:t>3. Risk Assessment</a:t>
          </a:r>
        </a:p>
      </dsp:txBody>
      <dsp:txXfrm>
        <a:off x="4262746" y="2853893"/>
        <a:ext cx="1679786" cy="1246293"/>
      </dsp:txXfrm>
    </dsp:sp>
    <dsp:sp modelId="{665E3F98-4C85-B848-8841-5BA2C5DE25FF}">
      <dsp:nvSpPr>
        <dsp:cNvPr id="0" name=""/>
        <dsp:cNvSpPr/>
      </dsp:nvSpPr>
      <dsp:spPr>
        <a:xfrm>
          <a:off x="1693756" y="491896"/>
          <a:ext cx="4551680" cy="4551680"/>
        </a:xfrm>
        <a:prstGeom prst="pie">
          <a:avLst>
            <a:gd name="adj1" fmla="val 5400000"/>
            <a:gd name="adj2" fmla="val 1080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</a:rPr>
            <a:t>4. Risk Reduction</a:t>
          </a:r>
        </a:p>
      </dsp:txBody>
      <dsp:txXfrm>
        <a:off x="2149466" y="2853893"/>
        <a:ext cx="1679786" cy="1246293"/>
      </dsp:txXfrm>
    </dsp:sp>
    <dsp:sp modelId="{E9843E38-1695-2B42-BE97-0CA750A36D01}">
      <dsp:nvSpPr>
        <dsp:cNvPr id="0" name=""/>
        <dsp:cNvSpPr/>
      </dsp:nvSpPr>
      <dsp:spPr>
        <a:xfrm>
          <a:off x="1693756" y="339090"/>
          <a:ext cx="4551680" cy="4551680"/>
        </a:xfrm>
        <a:prstGeom prst="pie">
          <a:avLst>
            <a:gd name="adj1" fmla="val 10800000"/>
            <a:gd name="adj2" fmla="val 1620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1. Hazard Identification</a:t>
          </a:r>
        </a:p>
      </dsp:txBody>
      <dsp:txXfrm>
        <a:off x="2149466" y="1282480"/>
        <a:ext cx="1679786" cy="1246293"/>
      </dsp:txXfrm>
    </dsp:sp>
    <dsp:sp modelId="{46BD4913-657F-074D-ABB3-3072CB3FF052}">
      <dsp:nvSpPr>
        <dsp:cNvPr id="0" name=""/>
        <dsp:cNvSpPr/>
      </dsp:nvSpPr>
      <dsp:spPr>
        <a:xfrm>
          <a:off x="1564792" y="57319"/>
          <a:ext cx="5115221" cy="5115221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1CBE16-6842-E946-B234-8559D3BAA708}">
      <dsp:nvSpPr>
        <dsp:cNvPr id="0" name=""/>
        <dsp:cNvSpPr/>
      </dsp:nvSpPr>
      <dsp:spPr>
        <a:xfrm>
          <a:off x="1564792" y="210125"/>
          <a:ext cx="5115221" cy="5115221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B03F5-BE48-8F4D-BC17-A7216A17B728}">
      <dsp:nvSpPr>
        <dsp:cNvPr id="0" name=""/>
        <dsp:cNvSpPr/>
      </dsp:nvSpPr>
      <dsp:spPr>
        <a:xfrm>
          <a:off x="1411985" y="210125"/>
          <a:ext cx="5115221" cy="5115221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8B6E1-F8CE-E24D-B2EB-65674F15E888}">
      <dsp:nvSpPr>
        <dsp:cNvPr id="0" name=""/>
        <dsp:cNvSpPr/>
      </dsp:nvSpPr>
      <dsp:spPr>
        <a:xfrm>
          <a:off x="1411985" y="57319"/>
          <a:ext cx="5115221" cy="5115221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15AB5-E05A-36EA-93C5-290C902E4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65CAF7-8FF7-3356-5C87-1CF86F19EE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68EE8-C3A0-F2E3-C26D-9D70A7016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2AC21-9294-82D6-E6FA-275A30E1F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7473F-20E6-CCE0-D1BD-A20A3B10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85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809D3-AEFC-1E70-1DB0-6696CED71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9F10F0-4666-F933-2642-EF264A785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3216F-C06F-E908-B303-554954D23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CE51C-F2D3-CF6B-5315-7DFBDA1C2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535E9-1FBD-B7B7-5AC6-DA537A3D6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8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A5B138-C762-B134-5C65-67FB0465E8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F84096-1F7E-27D4-BAC6-CDE578CAB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0A7E7-5414-2FF5-9A1A-0A3921BAC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91FF0-11D1-5060-BF2D-3D0BDABB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66578-6C2D-56F1-EBA4-03FE79BF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673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8E6AA-E29E-C6B3-1641-8F54C3CF9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FE38C-02A9-633C-552B-3DDAA7E6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1BF02-26D1-165F-6A49-24825E3E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68C05-9CB3-B8B2-7802-1FB3060A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201F5-B506-1F8E-7878-14E1AD4C2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6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71944-49AA-5C66-6BC9-194C0DA6E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6888C-0C26-226A-669A-FA24CA8B6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76168-E6DA-B91E-80EE-DBAFB7BF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99536-5714-6EF1-6E78-CA8D3FC5E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C7C91-54DD-DAA4-6C75-56967D26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01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0B31E-FE64-D104-7756-4CB689BE6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75F40-AA8B-B4FD-051B-8EFC8811E4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681FA6-072B-9E66-09A8-67664FB20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CF1319-07EF-15F0-E726-0F6C3190A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3650E-AE9F-8094-5876-94CA849AE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23D072-67B4-20BB-4C59-E1A11166B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56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DF41-3CAD-0A84-6CA0-3ADCCF4EE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EBC36-60C9-C5F2-FE1A-BBE17CA4A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197610-B389-17DB-916B-81B0281F4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AB8CC3-C7FC-7CA0-067A-B91E17983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E593CA-2E13-8259-C30F-03EEA27CA5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1C33C8-86A3-3E15-19DA-158A688D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EB1FA0-C704-A304-1663-61D57D4A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A25FC-75B0-A610-4EFE-515F49829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13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459CF-6A86-3FE2-6F7B-605C9318C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5D917E-5ED8-BEA2-0BBC-6F1E69179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BA841A-32DE-779F-CE73-AB725326B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795891-FDAE-88F6-F507-E0E05658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96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D9B896-D006-00A7-46CD-795349511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FBBEE9-0CAB-BCAC-AB3A-A93D1EC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6F96C-64C6-BAAF-435F-A5EAD5D7E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9F639-0981-4459-BDC6-DB31D8DD4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F3ADA-E71A-7C2B-ED27-4AC16E2B5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A5FCB2-616D-0FFD-742C-C327402CF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F68D0-4B86-C4FA-FD57-E410B93D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20D52-C6E4-170E-B207-4A3B3A73C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B63BB-144A-61AC-2286-D871DDA6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2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E1872-4C3E-D177-5419-D928ABB7A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2922AB-5BE3-300C-A333-995CB0C23C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5E232-BEED-4678-E933-C7DB72061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1B3FE-CCC0-EB07-CC85-28F5891B5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BC526D-B2F6-F7C6-C8F5-737D4E48A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63245A-3952-FBC1-9DC8-97721E9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53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EC9BEA-D8FF-07FC-E670-6C7CD5C5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05655-CDDA-23F1-9C90-B66F4C2F21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F6E08-D3D7-4361-444C-6E6F4E8B44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1BDDF-408D-C246-BC5E-D99CD1184120}" type="datetimeFigureOut">
              <a:rPr lang="en-US" smtClean="0"/>
              <a:t>8/17/23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8B51A-6143-DA4A-D00A-0DD0376D11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CE09D-6295-6BBB-DF74-4D86E97D3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9722D-7A4F-1649-8D7E-8870880C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8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C69C-AC7B-B209-1BC5-4F294EACB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3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+mn-lt"/>
              </a:rPr>
              <a:t>Safety Management System (SMS)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is a “Wagon Wheel”</a:t>
            </a:r>
          </a:p>
        </p:txBody>
      </p:sp>
      <p:pic>
        <p:nvPicPr>
          <p:cNvPr id="1026" name="Picture 2" descr="A Wagon Wheels | A Wagon Wheel Information | A Wagon Wheel History">
            <a:extLst>
              <a:ext uri="{FF2B5EF4-FFF2-40B4-BE49-F238E27FC236}">
                <a16:creationId xmlns:a16="http://schemas.microsoft.com/office/drawing/2014/main" id="{91E1040E-E1A8-53A9-20C9-89FF6955F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598015"/>
            <a:ext cx="57658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diagram of a plan&#10;&#10;Description automatically generated">
            <a:extLst>
              <a:ext uri="{FF2B5EF4-FFF2-40B4-BE49-F238E27FC236}">
                <a16:creationId xmlns:a16="http://schemas.microsoft.com/office/drawing/2014/main" id="{B0A82A62-1B7F-D148-DB37-FD3881AC9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1" y="1598015"/>
            <a:ext cx="54356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4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C69C-AC7B-B209-1BC5-4F294EACB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3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+mn-lt"/>
              </a:rPr>
              <a:t>View the Safety Management System (SMS)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as a “Wagon Wheel”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6A660-E515-2C9F-689F-6416315CD69F}"/>
              </a:ext>
            </a:extLst>
          </p:cNvPr>
          <p:cNvSpPr txBox="1"/>
          <p:nvPr/>
        </p:nvSpPr>
        <p:spPr>
          <a:xfrm>
            <a:off x="163285" y="1132115"/>
            <a:ext cx="118654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Spokes:</a:t>
            </a:r>
            <a:endParaRPr lang="en-US" sz="2400" dirty="0"/>
          </a:p>
          <a:p>
            <a:r>
              <a:rPr lang="en-US" sz="2400" i="1" dirty="0"/>
              <a:t>A spoke is a bar or rod that connects the center of a wheel to its rim. </a:t>
            </a:r>
          </a:p>
          <a:p>
            <a:r>
              <a:rPr lang="en-US" sz="2400" i="1" dirty="0"/>
              <a:t>The purpose of spokes is to support the structure of the wheel.</a:t>
            </a:r>
          </a:p>
        </p:txBody>
      </p:sp>
      <p:pic>
        <p:nvPicPr>
          <p:cNvPr id="1026" name="Picture 2" descr="A Wagon Wheels | A Wagon Wheel Information | A Wagon Wheel History">
            <a:extLst>
              <a:ext uri="{FF2B5EF4-FFF2-40B4-BE49-F238E27FC236}">
                <a16:creationId xmlns:a16="http://schemas.microsoft.com/office/drawing/2014/main" id="{91E1040E-E1A8-53A9-20C9-89FF6955F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264" y="2637244"/>
            <a:ext cx="4775271" cy="337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40255B-9DC0-1EE1-AFAB-8262DBB112F0}"/>
              </a:ext>
            </a:extLst>
          </p:cNvPr>
          <p:cNvSpPr txBox="1"/>
          <p:nvPr/>
        </p:nvSpPr>
        <p:spPr>
          <a:xfrm>
            <a:off x="163285" y="3094396"/>
            <a:ext cx="25908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design implies the MORE spokes, the STRONGER the wheel</a:t>
            </a:r>
          </a:p>
          <a:p>
            <a:endParaRPr lang="en-US" sz="2400" dirty="0"/>
          </a:p>
          <a:p>
            <a:r>
              <a:rPr lang="en-US" sz="2400" b="1" i="1" dirty="0"/>
              <a:t>Assumption:</a:t>
            </a:r>
            <a:r>
              <a:rPr lang="en-US" sz="2400" dirty="0"/>
              <a:t>  All spokes can bear the forces applied to them!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1CE52-35DC-45D9-7BA8-157182019FE3}"/>
              </a:ext>
            </a:extLst>
          </p:cNvPr>
          <p:cNvSpPr txBox="1"/>
          <p:nvPr/>
        </p:nvSpPr>
        <p:spPr>
          <a:xfrm>
            <a:off x="8512629" y="2448065"/>
            <a:ext cx="351608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the spokes of the SMS are NOT designed, implemented, and managed properly, they can be WEAK and therefore their numbers mean very little</a:t>
            </a:r>
          </a:p>
          <a:p>
            <a:endParaRPr lang="en-US" sz="800" dirty="0"/>
          </a:p>
          <a:p>
            <a:r>
              <a:rPr lang="en-US" sz="2400" dirty="0"/>
              <a:t>The STRENGTH of the SMS is 95% dependent on the strength of EACH spoke!!!</a:t>
            </a:r>
          </a:p>
        </p:txBody>
      </p:sp>
    </p:spTree>
    <p:extLst>
      <p:ext uri="{BB962C8B-B14F-4D97-AF65-F5344CB8AC3E}">
        <p14:creationId xmlns:p14="http://schemas.microsoft.com/office/powerpoint/2010/main" val="75837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F587365-4A65-9026-5284-D7205AC448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8949894"/>
              </p:ext>
            </p:extLst>
          </p:nvPr>
        </p:nvGraphicFramePr>
        <p:xfrm>
          <a:off x="0" y="116103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D20F489-BFEF-52C0-9799-14B86C70B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5"/>
            <a:ext cx="10515600" cy="923330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Core SMS Elements = 4 spoke wheel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73BE7D-C5C2-02ED-8C97-964E5E45FF05}"/>
              </a:ext>
            </a:extLst>
          </p:cNvPr>
          <p:cNvSpPr txBox="1"/>
          <p:nvPr/>
        </p:nvSpPr>
        <p:spPr>
          <a:xfrm>
            <a:off x="7787545" y="1669767"/>
            <a:ext cx="42567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4- spoke wheel may provide all the strength necessary to achieve the level of risk the business wants.</a:t>
            </a:r>
          </a:p>
          <a:p>
            <a:endParaRPr lang="en-US" sz="2800" dirty="0"/>
          </a:p>
          <a:p>
            <a:r>
              <a:rPr lang="en-US" sz="2800" dirty="0"/>
              <a:t>However, if just one of these four spokes weakens then our SINGLE failure is MAGNIFIED</a:t>
            </a:r>
          </a:p>
        </p:txBody>
      </p:sp>
    </p:spTree>
    <p:extLst>
      <p:ext uri="{BB962C8B-B14F-4D97-AF65-F5344CB8AC3E}">
        <p14:creationId xmlns:p14="http://schemas.microsoft.com/office/powerpoint/2010/main" val="3727531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20F489-BFEF-52C0-9799-14B86C70B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5" y="16861"/>
            <a:ext cx="11767929" cy="9419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+mn-lt"/>
              </a:rPr>
              <a:t>Supporting SMS Elements </a:t>
            </a:r>
            <a:r>
              <a:rPr lang="en-US" b="1" u="sng" dirty="0">
                <a:latin typeface="+mn-lt"/>
              </a:rPr>
              <a:t>STRENGTHEN</a:t>
            </a:r>
            <a:r>
              <a:rPr lang="en-US" b="1" dirty="0">
                <a:latin typeface="+mn-lt"/>
              </a:rPr>
              <a:t> the wheel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C8D46AC-9E54-1380-A6FF-DA4356BCECF6}"/>
              </a:ext>
            </a:extLst>
          </p:cNvPr>
          <p:cNvGrpSpPr/>
          <p:nvPr/>
        </p:nvGrpSpPr>
        <p:grpSpPr>
          <a:xfrm>
            <a:off x="212035" y="905215"/>
            <a:ext cx="6125053" cy="5822975"/>
            <a:chOff x="3507485" y="2321801"/>
            <a:chExt cx="4542183" cy="442345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7954371-2DA8-57AD-78B1-0F3F8476396B}"/>
                </a:ext>
              </a:extLst>
            </p:cNvPr>
            <p:cNvSpPr/>
            <p:nvPr/>
          </p:nvSpPr>
          <p:spPr>
            <a:xfrm>
              <a:off x="3507485" y="2332282"/>
              <a:ext cx="4542183" cy="4412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14C2318-D9C2-A4C1-575B-E4594F92579F}"/>
                </a:ext>
              </a:extLst>
            </p:cNvPr>
            <p:cNvSpPr txBox="1"/>
            <p:nvPr/>
          </p:nvSpPr>
          <p:spPr>
            <a:xfrm rot="19759818">
              <a:off x="5698136" y="3675878"/>
              <a:ext cx="2123541" cy="444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Hazard Identification </a:t>
              </a:r>
            </a:p>
            <a:p>
              <a:pPr algn="r"/>
              <a:r>
                <a:rPr lang="en-US" sz="1600" b="1" dirty="0"/>
                <a:t>&amp; Analysis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FB32CB-E549-AE5D-BF7E-7ADEBA902581}"/>
                </a:ext>
              </a:extLst>
            </p:cNvPr>
            <p:cNvSpPr txBox="1"/>
            <p:nvPr/>
          </p:nvSpPr>
          <p:spPr>
            <a:xfrm rot="20936639">
              <a:off x="6412001" y="4143069"/>
              <a:ext cx="1631050" cy="257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Hazard/Risk Reduction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6ACDCC-91EE-E5A7-3D0F-EE62B3CD6278}"/>
                </a:ext>
              </a:extLst>
            </p:cNvPr>
            <p:cNvSpPr txBox="1"/>
            <p:nvPr/>
          </p:nvSpPr>
          <p:spPr>
            <a:xfrm rot="16774135">
              <a:off x="5123523" y="3106900"/>
              <a:ext cx="1762744" cy="251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Management Leadership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2A4530-67D9-00C3-5CE1-C5A7BFD3EE3E}"/>
                </a:ext>
              </a:extLst>
            </p:cNvPr>
            <p:cNvSpPr txBox="1"/>
            <p:nvPr/>
          </p:nvSpPr>
          <p:spPr>
            <a:xfrm rot="3119908">
              <a:off x="5746453" y="5555909"/>
              <a:ext cx="1693810" cy="251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Education &amp;Training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783090-F6D9-DBD0-8EE2-FC35A1D1267D}"/>
                </a:ext>
              </a:extLst>
            </p:cNvPr>
            <p:cNvSpPr txBox="1"/>
            <p:nvPr/>
          </p:nvSpPr>
          <p:spPr>
            <a:xfrm rot="20935370">
              <a:off x="3545905" y="4626838"/>
              <a:ext cx="2202418" cy="257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Continuous Improvement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B0990D-4330-A460-7A49-4D2AB7BDDE01}"/>
                </a:ext>
              </a:extLst>
            </p:cNvPr>
            <p:cNvSpPr txBox="1"/>
            <p:nvPr/>
          </p:nvSpPr>
          <p:spPr>
            <a:xfrm rot="18250753">
              <a:off x="4141563" y="5519645"/>
              <a:ext cx="1754823" cy="251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Management of Change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3E2BCD-251F-B7E9-B9AD-F8AE9AE4D834}"/>
                </a:ext>
              </a:extLst>
            </p:cNvPr>
            <p:cNvSpPr txBox="1"/>
            <p:nvPr/>
          </p:nvSpPr>
          <p:spPr>
            <a:xfrm rot="4559164">
              <a:off x="5426408" y="5876275"/>
              <a:ext cx="1385769" cy="251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Contractors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0AB2CC-D9B4-3BA7-76EB-22B5DD424007}"/>
                </a:ext>
              </a:extLst>
            </p:cNvPr>
            <p:cNvSpPr txBox="1"/>
            <p:nvPr/>
          </p:nvSpPr>
          <p:spPr>
            <a:xfrm rot="4370856">
              <a:off x="4587268" y="3051605"/>
              <a:ext cx="1788149" cy="433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Actively Caring &amp; </a:t>
              </a:r>
            </a:p>
            <a:p>
              <a:r>
                <a:rPr lang="en-US" sz="1600" b="1" dirty="0"/>
                <a:t>Peer-to-Peer Culture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66474DD-BC5A-B50E-1F11-19EE2D501852}"/>
                </a:ext>
              </a:extLst>
            </p:cNvPr>
            <p:cNvCxnSpPr>
              <a:cxnSpLocks/>
            </p:cNvCxnSpPr>
            <p:nvPr/>
          </p:nvCxnSpPr>
          <p:spPr>
            <a:xfrm>
              <a:off x="3735711" y="3602816"/>
              <a:ext cx="4124442" cy="188058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DA6FB5-D730-52AC-718D-D1310708E94F}"/>
                </a:ext>
              </a:extLst>
            </p:cNvPr>
            <p:cNvSpPr txBox="1"/>
            <p:nvPr/>
          </p:nvSpPr>
          <p:spPr>
            <a:xfrm rot="850763">
              <a:off x="6170457" y="4668939"/>
              <a:ext cx="1830705" cy="444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Investigation Investigation &amp; Causal Analysis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312B895-6CEA-4DA9-514D-F13E9523F9D1}"/>
                </a:ext>
              </a:extLst>
            </p:cNvPr>
            <p:cNvSpPr txBox="1"/>
            <p:nvPr/>
          </p:nvSpPr>
          <p:spPr>
            <a:xfrm rot="2059546">
              <a:off x="3758253" y="3651665"/>
              <a:ext cx="1865833" cy="257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Corrective Actions Tracking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21DD4C2-9884-E642-772E-10B349F72E6C}"/>
                </a:ext>
              </a:extLst>
            </p:cNvPr>
            <p:cNvCxnSpPr>
              <a:cxnSpLocks/>
            </p:cNvCxnSpPr>
            <p:nvPr/>
          </p:nvCxnSpPr>
          <p:spPr>
            <a:xfrm>
              <a:off x="4795304" y="2539879"/>
              <a:ext cx="1970548" cy="400797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92BE0C3-E336-6CF4-6795-03F6EF7554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50131" y="2458948"/>
              <a:ext cx="1656892" cy="413747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44867B5-A820-EE38-A97B-04EFF7BB2A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3219" y="3693713"/>
              <a:ext cx="4179890" cy="16675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29FB3C-AD62-D67C-EDC3-46CBAC95B090}"/>
                </a:ext>
              </a:extLst>
            </p:cNvPr>
            <p:cNvCxnSpPr>
              <a:cxnSpLocks/>
            </p:cNvCxnSpPr>
            <p:nvPr/>
          </p:nvCxnSpPr>
          <p:spPr>
            <a:xfrm>
              <a:off x="5776515" y="2321801"/>
              <a:ext cx="0" cy="441297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BF0C234-C775-D3B8-C627-25BB0E7097ED}"/>
                </a:ext>
              </a:extLst>
            </p:cNvPr>
            <p:cNvCxnSpPr>
              <a:cxnSpLocks/>
              <a:stCxn id="2" idx="7"/>
              <a:endCxn id="2" idx="3"/>
            </p:cNvCxnSpPr>
            <p:nvPr/>
          </p:nvCxnSpPr>
          <p:spPr>
            <a:xfrm flipH="1">
              <a:off x="4172672" y="2978547"/>
              <a:ext cx="3211809" cy="312044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E3C6BD5-BFAE-8A68-EA6D-E880E1E47E71}"/>
                </a:ext>
              </a:extLst>
            </p:cNvPr>
            <p:cNvCxnSpPr>
              <a:cxnSpLocks/>
              <a:stCxn id="2" idx="2"/>
              <a:endCxn id="2" idx="6"/>
            </p:cNvCxnSpPr>
            <p:nvPr/>
          </p:nvCxnSpPr>
          <p:spPr>
            <a:xfrm>
              <a:off x="3507485" y="4538769"/>
              <a:ext cx="4542183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8920DD5-6274-6A73-D032-C7227A44A563}"/>
                </a:ext>
              </a:extLst>
            </p:cNvPr>
            <p:cNvCxnSpPr>
              <a:cxnSpLocks/>
            </p:cNvCxnSpPr>
            <p:nvPr/>
          </p:nvCxnSpPr>
          <p:spPr>
            <a:xfrm>
              <a:off x="4174042" y="2972831"/>
              <a:ext cx="3211809" cy="312044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B5DB669-24DD-31E3-FB7D-C6C759A393F2}"/>
                </a:ext>
              </a:extLst>
            </p:cNvPr>
            <p:cNvSpPr txBox="1"/>
            <p:nvPr/>
          </p:nvSpPr>
          <p:spPr>
            <a:xfrm rot="1953634">
              <a:off x="5834168" y="5147786"/>
              <a:ext cx="1970317" cy="257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Assessing Risk &amp; Ranking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4476FB-67B6-09FE-D4D6-836006809003}"/>
                </a:ext>
              </a:extLst>
            </p:cNvPr>
            <p:cNvSpPr txBox="1"/>
            <p:nvPr/>
          </p:nvSpPr>
          <p:spPr>
            <a:xfrm rot="3219196">
              <a:off x="4095566" y="3317614"/>
              <a:ext cx="1774168" cy="251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Leading Indicator Metrics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227725-395F-760D-A978-AE6D67A8E01A}"/>
                </a:ext>
              </a:extLst>
            </p:cNvPr>
            <p:cNvSpPr txBox="1"/>
            <p:nvPr/>
          </p:nvSpPr>
          <p:spPr>
            <a:xfrm rot="18355806">
              <a:off x="5645707" y="3281860"/>
              <a:ext cx="1744444" cy="251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/>
                <a:t>Employee Participation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1429F01-A25A-16C7-32FD-94EF7E481E15}"/>
                </a:ext>
              </a:extLst>
            </p:cNvPr>
            <p:cNvSpPr txBox="1"/>
            <p:nvPr/>
          </p:nvSpPr>
          <p:spPr>
            <a:xfrm rot="16843100">
              <a:off x="4621174" y="5691062"/>
              <a:ext cx="1819638" cy="251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Emergency Preparedness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6A1361-7235-6ACE-A7F9-EAF35F3A4EFB}"/>
                </a:ext>
              </a:extLst>
            </p:cNvPr>
            <p:cNvSpPr txBox="1"/>
            <p:nvPr/>
          </p:nvSpPr>
          <p:spPr>
            <a:xfrm rot="19722713">
              <a:off x="3696234" y="4993400"/>
              <a:ext cx="2313523" cy="257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Human Factors &amp; Behaviors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7763E8-B847-8D4E-1488-8AA67678B6A4}"/>
                </a:ext>
              </a:extLst>
            </p:cNvPr>
            <p:cNvSpPr txBox="1"/>
            <p:nvPr/>
          </p:nvSpPr>
          <p:spPr>
            <a:xfrm rot="820143">
              <a:off x="3548154" y="4144166"/>
              <a:ext cx="1994754" cy="257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Quality Control &amp; Assurance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12F84678-CA46-24F3-B964-7F33D8959F3B}"/>
              </a:ext>
            </a:extLst>
          </p:cNvPr>
          <p:cNvSpPr/>
          <p:nvPr/>
        </p:nvSpPr>
        <p:spPr>
          <a:xfrm>
            <a:off x="2792946" y="3442809"/>
            <a:ext cx="932970" cy="772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SIF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2F9C48-B3B8-8F7A-6A62-8F2D2631E43F}"/>
              </a:ext>
            </a:extLst>
          </p:cNvPr>
          <p:cNvSpPr txBox="1"/>
          <p:nvPr/>
        </p:nvSpPr>
        <p:spPr>
          <a:xfrm>
            <a:off x="7158518" y="1023071"/>
            <a:ext cx="496370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supporting SMS elements provide the strength to the SMS to achieve sustainable progress through a CONTINUOUS IMPROVEMENT mindset</a:t>
            </a:r>
          </a:p>
          <a:p>
            <a:endParaRPr lang="en-US" sz="800" dirty="0"/>
          </a:p>
          <a:p>
            <a:r>
              <a:rPr lang="en-US" sz="2800" dirty="0"/>
              <a:t>We can have a couple of “weakened” spokes in this 16-spoke model and still be managing risks well</a:t>
            </a:r>
          </a:p>
          <a:p>
            <a:endParaRPr lang="en-US" sz="800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NOTE: In this example, the business has chosen the </a:t>
            </a:r>
            <a:r>
              <a:rPr lang="en-US" b="1" dirty="0"/>
              <a:t>Serious Injuries &amp; Fatalities (SIF) </a:t>
            </a:r>
            <a:r>
              <a:rPr lang="en-US" dirty="0"/>
              <a:t>SMS</a:t>
            </a:r>
            <a:r>
              <a:rPr lang="en-US" b="1" dirty="0"/>
              <a:t> </a:t>
            </a:r>
            <a:r>
              <a:rPr lang="en-US" dirty="0"/>
              <a:t>approach</a:t>
            </a:r>
          </a:p>
        </p:txBody>
      </p:sp>
    </p:spTree>
    <p:extLst>
      <p:ext uri="{BB962C8B-B14F-4D97-AF65-F5344CB8AC3E}">
        <p14:creationId xmlns:p14="http://schemas.microsoft.com/office/powerpoint/2010/main" val="620555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E5FD-6267-DFC6-0756-3E7486162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1391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SMS Failures</a:t>
            </a:r>
          </a:p>
        </p:txBody>
      </p:sp>
      <p:pic>
        <p:nvPicPr>
          <p:cNvPr id="2050" name="Picture 2" descr="Broken Spoke Fine Art Gallery | Art Gallery">
            <a:extLst>
              <a:ext uri="{FF2B5EF4-FFF2-40B4-BE49-F238E27FC236}">
                <a16:creationId xmlns:a16="http://schemas.microsoft.com/office/drawing/2014/main" id="{2065138B-2EB7-67FA-7E43-9667EF828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15" y="981733"/>
            <a:ext cx="5751185" cy="575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154839-335A-E206-2241-DF0E62927EE0}"/>
              </a:ext>
            </a:extLst>
          </p:cNvPr>
          <p:cNvSpPr txBox="1"/>
          <p:nvPr/>
        </p:nvSpPr>
        <p:spPr>
          <a:xfrm>
            <a:off x="6360785" y="1274564"/>
            <a:ext cx="54864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It should be evident as to what this image is representing</a:t>
            </a:r>
          </a:p>
          <a:p>
            <a:endParaRPr lang="en-US" sz="700" dirty="0"/>
          </a:p>
          <a:p>
            <a:r>
              <a:rPr lang="en-US" sz="2800" dirty="0"/>
              <a:t>This is the state of many SMS’s that were “implemented” but NEVER utilized as the tool to “manage risks”</a:t>
            </a:r>
          </a:p>
          <a:p>
            <a:endParaRPr lang="en-US" sz="700" dirty="0"/>
          </a:p>
          <a:p>
            <a:r>
              <a:rPr lang="en-US" sz="2800" dirty="0"/>
              <a:t>Thus, it will be said “</a:t>
            </a:r>
            <a:r>
              <a:rPr lang="en-US" sz="2800" i="1" dirty="0"/>
              <a:t>we have an SMS</a:t>
            </a:r>
            <a:r>
              <a:rPr lang="en-US" sz="2800" dirty="0"/>
              <a:t>”, but one could argue it is NOT a functioning SMS and it is in a broken/weakened state</a:t>
            </a:r>
          </a:p>
        </p:txBody>
      </p:sp>
    </p:spTree>
    <p:extLst>
      <p:ext uri="{BB962C8B-B14F-4D97-AF65-F5344CB8AC3E}">
        <p14:creationId xmlns:p14="http://schemas.microsoft.com/office/powerpoint/2010/main" val="2422718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E5FD-6267-DFC6-0756-3E7486162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1391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SMS failures</a:t>
            </a:r>
          </a:p>
        </p:txBody>
      </p:sp>
      <p:pic>
        <p:nvPicPr>
          <p:cNvPr id="2050" name="Picture 2" descr="Broken Spoke Fine Art Gallery | Art Gallery">
            <a:extLst>
              <a:ext uri="{FF2B5EF4-FFF2-40B4-BE49-F238E27FC236}">
                <a16:creationId xmlns:a16="http://schemas.microsoft.com/office/drawing/2014/main" id="{2065138B-2EB7-67FA-7E43-9667EF828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53" y="842586"/>
            <a:ext cx="6121986" cy="612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154839-335A-E206-2241-DF0E62927EE0}"/>
              </a:ext>
            </a:extLst>
          </p:cNvPr>
          <p:cNvSpPr txBox="1"/>
          <p:nvPr/>
        </p:nvSpPr>
        <p:spPr>
          <a:xfrm>
            <a:off x="6729717" y="789023"/>
            <a:ext cx="504907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does this weakened state of the SMS indicate to us?</a:t>
            </a:r>
          </a:p>
          <a:p>
            <a:endParaRPr lang="en-US" sz="800" dirty="0"/>
          </a:p>
          <a:p>
            <a:r>
              <a:rPr lang="en-US" sz="2800" dirty="0"/>
              <a:t>By looking at this damaged SMS, which SINGLE SMS Element can we say is failing?</a:t>
            </a:r>
          </a:p>
          <a:p>
            <a:endParaRPr lang="en-US" sz="800" dirty="0"/>
          </a:p>
          <a:p>
            <a:pPr lvl="1"/>
            <a:r>
              <a:rPr lang="en-US" sz="2800" dirty="0"/>
              <a:t>Which SMS element is intended to IDENTIFY these weakened SMS elements/gaps in the SMS?</a:t>
            </a:r>
          </a:p>
          <a:p>
            <a:endParaRPr lang="en-US" sz="800" dirty="0"/>
          </a:p>
          <a:p>
            <a:endParaRPr lang="en-US" sz="2800" dirty="0"/>
          </a:p>
          <a:p>
            <a:r>
              <a:rPr lang="en-US" sz="2800" dirty="0"/>
              <a:t>Failure to IDENTIFY and CLOSE these gaps is a </a:t>
            </a:r>
            <a:r>
              <a:rPr lang="en-US" sz="2800" b="1" i="1" dirty="0"/>
              <a:t>LATENT ORGANIZATIONAL FAILURE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2F62FE-D7CF-9D34-4F8C-4419C452B1F6}"/>
              </a:ext>
            </a:extLst>
          </p:cNvPr>
          <p:cNvSpPr txBox="1"/>
          <p:nvPr/>
        </p:nvSpPr>
        <p:spPr>
          <a:xfrm rot="19473011">
            <a:off x="2877052" y="5182960"/>
            <a:ext cx="339920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solidFill>
                  <a:srgbClr val="FF0000"/>
                </a:solidFill>
              </a:rPr>
              <a:t>IDENTIFYING AND CLOSING THE GAPS is a continuous effort to ensure the SMS is strong</a:t>
            </a:r>
          </a:p>
        </p:txBody>
      </p:sp>
    </p:spTree>
    <p:extLst>
      <p:ext uri="{BB962C8B-B14F-4D97-AF65-F5344CB8AC3E}">
        <p14:creationId xmlns:p14="http://schemas.microsoft.com/office/powerpoint/2010/main" val="1848764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445</Words>
  <Application>Microsoft Macintosh PowerPoint</Application>
  <PresentationFormat>Widescreen</PresentationFormat>
  <Paragraphs>62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Safety Management System (SMS)  is a “Wagon Wheel”</vt:lpstr>
      <vt:lpstr>View the Safety Management System (SMS)  as a “Wagon Wheel”</vt:lpstr>
      <vt:lpstr>Core SMS Elements = 4 spoke wheel</vt:lpstr>
      <vt:lpstr>Supporting SMS Elements STRENGTHEN the wheel</vt:lpstr>
      <vt:lpstr>SMS Failures</vt:lpstr>
      <vt:lpstr>SMS failures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Haywood</dc:creator>
  <cp:lastModifiedBy>Bryan Haywood</cp:lastModifiedBy>
  <cp:revision>11</cp:revision>
  <dcterms:created xsi:type="dcterms:W3CDTF">2023-08-17T15:19:11Z</dcterms:created>
  <dcterms:modified xsi:type="dcterms:W3CDTF">2023-08-17T17:15:10Z</dcterms:modified>
</cp:coreProperties>
</file>