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37"/>
    <p:restoredTop sz="96229"/>
  </p:normalViewPr>
  <p:slideViewPr>
    <p:cSldViewPr snapToGrid="0">
      <p:cViewPr varScale="1">
        <p:scale>
          <a:sx n="125" d="100"/>
          <a:sy n="125" d="100"/>
        </p:scale>
        <p:origin x="28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E43AC-D86F-67FE-07EC-D985D7D439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C28BB9-4DEB-E00F-13B7-30EE68652A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32D92-1874-C2A6-781E-D6CFFA29B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C2BC7-BA89-F84F-A19C-D68CD066DB53}" type="datetimeFigureOut">
              <a:rPr lang="en-US" smtClean="0"/>
              <a:t>11/25/23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9EA6B1-932D-CD34-BD80-ECC943D18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F75871-EF32-C3A1-39EC-F4881FE46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F33E-D99F-6642-A997-A6A124F734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969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554E3-981B-CD3C-B09C-3AB6753C3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E9DE49-048D-D7D2-9798-6A0CD5B6D9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7166C-CD62-B0FF-57F6-CD807600C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C2BC7-BA89-F84F-A19C-D68CD066DB53}" type="datetimeFigureOut">
              <a:rPr lang="en-US" smtClean="0"/>
              <a:t>11/25/23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D86671-9385-69AE-9A81-4D2C0151E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020539-3065-CC06-D222-C5AAE868C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F33E-D99F-6642-A997-A6A124F734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810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6F938D-BB70-ED79-A58D-DDFAE94EE0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7828A5-71C2-A3D2-92B4-AF0D5E9CD5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56F7E-8B80-C8D6-5E66-CBFD58631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C2BC7-BA89-F84F-A19C-D68CD066DB53}" type="datetimeFigureOut">
              <a:rPr lang="en-US" smtClean="0"/>
              <a:t>11/25/23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48E8D0-0FAD-84E0-6F4D-AEE35BFC0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5BC81D-5269-BCF1-81AF-F4424F0C3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F33E-D99F-6642-A997-A6A124F734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772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EF159-55EA-CF98-754D-D4B660F15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56D926-770C-9092-7803-D0CC1D9F0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D25BC9-14D3-4589-4E51-9970B62FE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C2BC7-BA89-F84F-A19C-D68CD066DB53}" type="datetimeFigureOut">
              <a:rPr lang="en-US" smtClean="0"/>
              <a:t>11/25/23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EF5D61-721B-ED56-A63B-C2DFFEA7E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1189D-6A95-6BD3-F7F2-361D340C8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F33E-D99F-6642-A997-A6A124F7345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72CC90-A5CB-6CDC-6056-7765DD7EF979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300" y="6176962"/>
            <a:ext cx="1549400" cy="67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719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788F5-F02A-4B5F-850D-C284B880C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02F840-AA64-2A15-CAA9-0C5C92A745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06602E-4E7B-6D27-30AA-6D135E7AD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C2BC7-BA89-F84F-A19C-D68CD066DB53}" type="datetimeFigureOut">
              <a:rPr lang="en-US" smtClean="0"/>
              <a:t>11/25/23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DFF9B-530A-C2D9-CBC8-FB8C1B0D4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9AF1A8-B5E5-0DE4-245E-70A6664AC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F33E-D99F-6642-A997-A6A124F734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957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A866A-B8AD-6AA8-26B8-87ADDC392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B8CF2-CCAF-8B90-0886-665CBABB2D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787A43-08ED-5CB1-B372-EBF4F276DE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94E292-C504-E6C1-DF38-103A1A9E9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C2BC7-BA89-F84F-A19C-D68CD066DB53}" type="datetimeFigureOut">
              <a:rPr lang="en-US" smtClean="0"/>
              <a:t>11/25/23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696779-D2A3-B3AD-B9A5-191E0C90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EB4AFA-0BC3-77AD-E98B-576740B87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F33E-D99F-6642-A997-A6A124F734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433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98321-B812-4BC8-222B-CEC223115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59D3E-2DF0-FE7D-0AB8-2E665C1AA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1A9E22-3145-B98E-66A5-6F7FBA0C5F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4D29D6-2AE8-C43E-1D4E-7B4643A5AF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68E89D-7B27-EEE5-8093-13358D5CDF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565084-0983-73B5-41F7-10D394B39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C2BC7-BA89-F84F-A19C-D68CD066DB53}" type="datetimeFigureOut">
              <a:rPr lang="en-US" smtClean="0"/>
              <a:t>11/25/23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6EC738-8835-28BA-8D09-C1A960D2F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D83623-B9EF-36D6-3148-BB337E836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F33E-D99F-6642-A997-A6A124F734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192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79763-A680-57DA-1A34-DAE144D5D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36F549-F03B-48F7-F817-F12108614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C2BC7-BA89-F84F-A19C-D68CD066DB53}" type="datetimeFigureOut">
              <a:rPr lang="en-US" smtClean="0"/>
              <a:t>11/25/23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CC182B-BB66-069A-E44F-738998386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4F7938-035D-E8F4-6CAA-2FA54455C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F33E-D99F-6642-A997-A6A124F734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609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06DB8E-2C19-67EE-01C4-8EFDB6E42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C2BC7-BA89-F84F-A19C-D68CD066DB53}" type="datetimeFigureOut">
              <a:rPr lang="en-US" smtClean="0"/>
              <a:t>11/25/23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4F5EFB-96C2-3269-A50E-E3C5F3D83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B97687-000C-3383-A746-B4323341C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F33E-D99F-6642-A997-A6A124F734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114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7B6BD-4F56-D1B6-B861-525E08375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FE3B3-42D5-0BE5-D994-B77A2E0513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A37C1D-48A5-338C-82D7-109308B9F9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6FCB70-C4CA-16F9-D615-188C86B63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C2BC7-BA89-F84F-A19C-D68CD066DB53}" type="datetimeFigureOut">
              <a:rPr lang="en-US" smtClean="0"/>
              <a:t>11/25/23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B10F6F-4786-0446-4AE9-67FCD3BBB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F00728-812D-5E48-B02C-DC6086002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F33E-D99F-6642-A997-A6A124F734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863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A1BFB-1CEC-EA34-9608-1034A1C04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DACB88-3A02-05C7-4598-1884BD6204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5B0F52-ACE4-A3D8-A0F1-69BA9E4C7C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55EC34-5769-0B00-7C51-E98FE3FEB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C2BC7-BA89-F84F-A19C-D68CD066DB53}" type="datetimeFigureOut">
              <a:rPr lang="en-US" smtClean="0"/>
              <a:t>11/25/23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80CB1-7336-29BC-86F9-EB60E633D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DA1CBB-DB2B-5944-D7EE-9E1BDD69E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F33E-D99F-6642-A997-A6A124F734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885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A1FB80-576F-0E6F-E1EE-016A7739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6CB14-8B12-5454-79D3-3F1DAA832F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C2C1B3-D6ED-2195-9C73-9D2EE5E3F5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C2BC7-BA89-F84F-A19C-D68CD066DB53}" type="datetimeFigureOut">
              <a:rPr lang="en-US" smtClean="0"/>
              <a:t>11/25/23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494BA9-CD59-B5C3-56D3-9DF92B4C73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48120F-1202-3239-EE33-990A33F55E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4F33E-D99F-6642-A997-A6A124F734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957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1DAB41-98DB-AABE-82E2-0766064182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521" y="1410192"/>
            <a:ext cx="4954287" cy="3149600"/>
          </a:xfrm>
        </p:spPr>
        <p:txBody>
          <a:bodyPr anchor="t">
            <a:normAutofit/>
          </a:bodyPr>
          <a:lstStyle/>
          <a:p>
            <a:r>
              <a:rPr lang="en-US" sz="7200" b="1" dirty="0">
                <a:latin typeface="+mn-lt"/>
              </a:rPr>
              <a:t>Energy Isolation Methods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1D62F6-8B4C-3368-565F-22F220C4E991}"/>
              </a:ext>
            </a:extLst>
          </p:cNvPr>
          <p:cNvSpPr txBox="1"/>
          <p:nvPr/>
        </p:nvSpPr>
        <p:spPr>
          <a:xfrm>
            <a:off x="7650480" y="1358900"/>
            <a:ext cx="371602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5400" b="1" dirty="0">
                <a:solidFill>
                  <a:srgbClr val="00B050"/>
                </a:solidFill>
              </a:rPr>
              <a:t>POSITIVE</a:t>
            </a:r>
          </a:p>
          <a:p>
            <a:pPr algn="r"/>
            <a:endParaRPr lang="en-US" sz="5400" b="1" dirty="0"/>
          </a:p>
          <a:p>
            <a:pPr algn="r"/>
            <a:r>
              <a:rPr lang="en-US" sz="5400" b="1" dirty="0">
                <a:solidFill>
                  <a:srgbClr val="FFC000"/>
                </a:solidFill>
              </a:rPr>
              <a:t>PROVED</a:t>
            </a:r>
          </a:p>
          <a:p>
            <a:pPr algn="r"/>
            <a:endParaRPr lang="en-US" sz="5400" b="1" dirty="0"/>
          </a:p>
          <a:p>
            <a:pPr algn="r"/>
            <a:r>
              <a:rPr lang="en-US" sz="5400" b="1" dirty="0">
                <a:solidFill>
                  <a:srgbClr val="FF0000"/>
                </a:solidFill>
              </a:rPr>
              <a:t>Non-Proved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5AE2F5-A4C0-27F3-217B-5320C3E132C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0" y="6182043"/>
            <a:ext cx="1549400" cy="67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912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A black and white diamond shaped object&#10;&#10;Description automatically generated">
            <a:extLst>
              <a:ext uri="{FF2B5EF4-FFF2-40B4-BE49-F238E27FC236}">
                <a16:creationId xmlns:a16="http://schemas.microsoft.com/office/drawing/2014/main" id="{844E2874-9AA4-622D-6106-EE3F8A16E0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4960" y="4162948"/>
            <a:ext cx="231574" cy="2293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BA9EE9-B7E7-3C7C-3CF4-051C029AD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794545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B050"/>
                </a:solidFill>
                <a:latin typeface="+mn-lt"/>
              </a:rPr>
              <a:t>POSITIVE</a:t>
            </a:r>
            <a:r>
              <a:rPr lang="en-US" b="1" dirty="0">
                <a:latin typeface="+mn-lt"/>
              </a:rPr>
              <a:t> Isolation Means/Methods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11DAA-9F65-62D0-045F-E54066F1E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000" y="975360"/>
            <a:ext cx="11694160" cy="1859280"/>
          </a:xfrm>
        </p:spPr>
        <p:txBody>
          <a:bodyPr/>
          <a:lstStyle/>
          <a:p>
            <a:r>
              <a:rPr lang="en-US" dirty="0"/>
              <a:t>Complete separation of the plant/equipment to be worked on from other parts of the system</a:t>
            </a:r>
          </a:p>
          <a:p>
            <a:r>
              <a:rPr lang="en-US" dirty="0"/>
              <a:t>Valved isolation of an appropriate standard is required during the installation of positive isolation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3543CF-6AF8-6D31-F90C-4A2B0B04187F}"/>
              </a:ext>
            </a:extLst>
          </p:cNvPr>
          <p:cNvSpPr txBox="1"/>
          <p:nvPr/>
        </p:nvSpPr>
        <p:spPr>
          <a:xfrm>
            <a:off x="254000" y="2769653"/>
            <a:ext cx="57403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Physical disconnection (e.g., rolling piping spool piece, disconnecting hose, tubing, duct, etc.)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31075A-F7CF-250C-7B2F-1D12A5FDB2E0}"/>
              </a:ext>
            </a:extLst>
          </p:cNvPr>
          <p:cNvSpPr/>
          <p:nvPr/>
        </p:nvSpPr>
        <p:spPr>
          <a:xfrm>
            <a:off x="5994400" y="2834640"/>
            <a:ext cx="843280" cy="59436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5C234F3-1B92-A576-FA37-1038F8503606}"/>
              </a:ext>
            </a:extLst>
          </p:cNvPr>
          <p:cNvCxnSpPr>
            <a:cxnSpLocks/>
          </p:cNvCxnSpPr>
          <p:nvPr/>
        </p:nvCxnSpPr>
        <p:spPr>
          <a:xfrm>
            <a:off x="6837680" y="3131820"/>
            <a:ext cx="619760" cy="0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4F845B9-B5A1-5118-DA15-EFC3EF31E454}"/>
              </a:ext>
            </a:extLst>
          </p:cNvPr>
          <p:cNvCxnSpPr/>
          <p:nvPr/>
        </p:nvCxnSpPr>
        <p:spPr>
          <a:xfrm>
            <a:off x="7457440" y="2968487"/>
            <a:ext cx="0" cy="344557"/>
          </a:xfrm>
          <a:prstGeom prst="line">
            <a:avLst/>
          </a:prstGeom>
          <a:ln w="889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D9123C5-83B2-8E7B-6184-63210468CE58}"/>
              </a:ext>
            </a:extLst>
          </p:cNvPr>
          <p:cNvSpPr txBox="1"/>
          <p:nvPr/>
        </p:nvSpPr>
        <p:spPr>
          <a:xfrm>
            <a:off x="5994400" y="2928730"/>
            <a:ext cx="843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Energy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5E13A37-14DA-7FDB-8F75-6393F69318A2}"/>
              </a:ext>
            </a:extLst>
          </p:cNvPr>
          <p:cNvSpPr/>
          <p:nvPr/>
        </p:nvSpPr>
        <p:spPr>
          <a:xfrm>
            <a:off x="10750537" y="2869570"/>
            <a:ext cx="843280" cy="59436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Equipment being worked on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057D3B3-A257-B29A-C7A3-FD8A53C75563}"/>
              </a:ext>
            </a:extLst>
          </p:cNvPr>
          <p:cNvCxnSpPr>
            <a:cxnSpLocks/>
          </p:cNvCxnSpPr>
          <p:nvPr/>
        </p:nvCxnSpPr>
        <p:spPr>
          <a:xfrm flipH="1">
            <a:off x="10356065" y="3160707"/>
            <a:ext cx="394472" cy="0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CF75218-2956-8CE2-C139-E1CE45F68E00}"/>
              </a:ext>
            </a:extLst>
          </p:cNvPr>
          <p:cNvCxnSpPr>
            <a:cxnSpLocks/>
          </p:cNvCxnSpPr>
          <p:nvPr/>
        </p:nvCxnSpPr>
        <p:spPr>
          <a:xfrm>
            <a:off x="10356065" y="2988428"/>
            <a:ext cx="0" cy="344557"/>
          </a:xfrm>
          <a:prstGeom prst="line">
            <a:avLst/>
          </a:prstGeom>
          <a:ln w="889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8DC9F4B2-34A9-5A9F-7227-446D4AA04291}"/>
              </a:ext>
            </a:extLst>
          </p:cNvPr>
          <p:cNvSpPr txBox="1"/>
          <p:nvPr/>
        </p:nvSpPr>
        <p:spPr>
          <a:xfrm>
            <a:off x="7535143" y="2759930"/>
            <a:ext cx="27157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Adequate Gap.  </a:t>
            </a:r>
          </a:p>
          <a:p>
            <a:pPr algn="ctr"/>
            <a:r>
              <a:rPr lang="en-US" sz="1400" dirty="0"/>
              <a:t>We may need blanks on flanges based on risks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144252A-870E-E2F6-E275-1A949A4062BB}"/>
              </a:ext>
            </a:extLst>
          </p:cNvPr>
          <p:cNvSpPr txBox="1"/>
          <p:nvPr/>
        </p:nvSpPr>
        <p:spPr>
          <a:xfrm>
            <a:off x="259206" y="4123452"/>
            <a:ext cx="574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Double block and bleed, with blind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241899B-98E6-A128-1F8A-52115B03F7D9}"/>
              </a:ext>
            </a:extLst>
          </p:cNvPr>
          <p:cNvSpPr/>
          <p:nvPr/>
        </p:nvSpPr>
        <p:spPr>
          <a:xfrm>
            <a:off x="5994400" y="3969337"/>
            <a:ext cx="843280" cy="59436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C2F591F-BD3C-1D55-B5F2-684282DFDD2D}"/>
              </a:ext>
            </a:extLst>
          </p:cNvPr>
          <p:cNvCxnSpPr>
            <a:cxnSpLocks/>
          </p:cNvCxnSpPr>
          <p:nvPr/>
        </p:nvCxnSpPr>
        <p:spPr>
          <a:xfrm>
            <a:off x="6837680" y="4277618"/>
            <a:ext cx="3920877" cy="0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8C0EB2A8-71EB-A160-3B8F-630FC02A496E}"/>
              </a:ext>
            </a:extLst>
          </p:cNvPr>
          <p:cNvSpPr txBox="1"/>
          <p:nvPr/>
        </p:nvSpPr>
        <p:spPr>
          <a:xfrm>
            <a:off x="5994400" y="4063427"/>
            <a:ext cx="843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Energy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58E779A-7377-4E9A-4908-178C43F7B06F}"/>
              </a:ext>
            </a:extLst>
          </p:cNvPr>
          <p:cNvSpPr/>
          <p:nvPr/>
        </p:nvSpPr>
        <p:spPr>
          <a:xfrm>
            <a:off x="10758557" y="3969337"/>
            <a:ext cx="843280" cy="59436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Equipment being worked on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A95F35F-1CB4-5A5B-76E4-C956D143C058}"/>
              </a:ext>
            </a:extLst>
          </p:cNvPr>
          <p:cNvCxnSpPr/>
          <p:nvPr/>
        </p:nvCxnSpPr>
        <p:spPr>
          <a:xfrm>
            <a:off x="10553301" y="4105339"/>
            <a:ext cx="0" cy="344557"/>
          </a:xfrm>
          <a:prstGeom prst="line">
            <a:avLst/>
          </a:prstGeom>
          <a:ln w="889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6AA6242-3D42-EF4D-2A74-F8020C3D5CDF}"/>
              </a:ext>
            </a:extLst>
          </p:cNvPr>
          <p:cNvCxnSpPr>
            <a:cxnSpLocks/>
          </p:cNvCxnSpPr>
          <p:nvPr/>
        </p:nvCxnSpPr>
        <p:spPr>
          <a:xfrm flipH="1">
            <a:off x="8086990" y="4285221"/>
            <a:ext cx="6554" cy="602647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6D2EAB8-CE40-DB97-8F9A-DB3E75242D2C}"/>
              </a:ext>
            </a:extLst>
          </p:cNvPr>
          <p:cNvCxnSpPr/>
          <p:nvPr/>
        </p:nvCxnSpPr>
        <p:spPr>
          <a:xfrm>
            <a:off x="10041614" y="3935460"/>
            <a:ext cx="0" cy="3445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val 40">
            <a:extLst>
              <a:ext uri="{FF2B5EF4-FFF2-40B4-BE49-F238E27FC236}">
                <a16:creationId xmlns:a16="http://schemas.microsoft.com/office/drawing/2014/main" id="{2DD66DC9-A8CF-40E9-68C2-5670E91174A8}"/>
              </a:ext>
            </a:extLst>
          </p:cNvPr>
          <p:cNvSpPr/>
          <p:nvPr/>
        </p:nvSpPr>
        <p:spPr>
          <a:xfrm>
            <a:off x="9940241" y="3782106"/>
            <a:ext cx="182880" cy="182880"/>
          </a:xfrm>
          <a:prstGeom prst="ellipse">
            <a:avLst/>
          </a:prstGeom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567A7865-CCCA-C423-1D6D-4E0BC9355E1D}"/>
              </a:ext>
            </a:extLst>
          </p:cNvPr>
          <p:cNvCxnSpPr/>
          <p:nvPr/>
        </p:nvCxnSpPr>
        <p:spPr>
          <a:xfrm>
            <a:off x="8095010" y="3935460"/>
            <a:ext cx="0" cy="3445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42">
            <a:extLst>
              <a:ext uri="{FF2B5EF4-FFF2-40B4-BE49-F238E27FC236}">
                <a16:creationId xmlns:a16="http://schemas.microsoft.com/office/drawing/2014/main" id="{42D09D55-E329-BEC2-9088-CB3A46C0F6EE}"/>
              </a:ext>
            </a:extLst>
          </p:cNvPr>
          <p:cNvSpPr/>
          <p:nvPr/>
        </p:nvSpPr>
        <p:spPr>
          <a:xfrm>
            <a:off x="7993637" y="3782106"/>
            <a:ext cx="182880" cy="182880"/>
          </a:xfrm>
          <a:prstGeom prst="ellipse">
            <a:avLst/>
          </a:prstGeom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6" name="Picture 45" descr="A black and white diamond shaped object&#10;&#10;Description automatically generated">
            <a:extLst>
              <a:ext uri="{FF2B5EF4-FFF2-40B4-BE49-F238E27FC236}">
                <a16:creationId xmlns:a16="http://schemas.microsoft.com/office/drawing/2014/main" id="{5E1B70D9-16A5-5F75-A821-314F454F40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5185" y="4168292"/>
            <a:ext cx="231574" cy="229340"/>
          </a:xfrm>
          <a:prstGeom prst="rect">
            <a:avLst/>
          </a:prstGeom>
        </p:spPr>
      </p:pic>
      <p:pic>
        <p:nvPicPr>
          <p:cNvPr id="48" name="Picture 47" descr="A black x-shaped object&#10;&#10;Description automatically generated with medium confidence">
            <a:extLst>
              <a:ext uri="{FF2B5EF4-FFF2-40B4-BE49-F238E27FC236}">
                <a16:creationId xmlns:a16="http://schemas.microsoft.com/office/drawing/2014/main" id="{96B16303-856B-C261-3057-E959D9326D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990638" y="4487616"/>
            <a:ext cx="205811" cy="237940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41953BD5-916A-E6A3-7442-830F2C61172A}"/>
              </a:ext>
            </a:extLst>
          </p:cNvPr>
          <p:cNvSpPr txBox="1"/>
          <p:nvPr/>
        </p:nvSpPr>
        <p:spPr>
          <a:xfrm>
            <a:off x="223567" y="5692452"/>
            <a:ext cx="57403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Single block, bleed, with blind</a:t>
            </a:r>
          </a:p>
        </p:txBody>
      </p:sp>
      <p:pic>
        <p:nvPicPr>
          <p:cNvPr id="1027" name="Picture 1026" descr="A black and white diamond shaped object&#10;&#10;Description automatically generated">
            <a:extLst>
              <a:ext uri="{FF2B5EF4-FFF2-40B4-BE49-F238E27FC236}">
                <a16:creationId xmlns:a16="http://schemas.microsoft.com/office/drawing/2014/main" id="{17F2C311-B385-99E8-5686-8D73EF74E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4960" y="5692452"/>
            <a:ext cx="231574" cy="229340"/>
          </a:xfrm>
          <a:prstGeom prst="rect">
            <a:avLst/>
          </a:prstGeom>
        </p:spPr>
      </p:pic>
      <p:sp>
        <p:nvSpPr>
          <p:cNvPr id="1028" name="Rectangle 1027">
            <a:extLst>
              <a:ext uri="{FF2B5EF4-FFF2-40B4-BE49-F238E27FC236}">
                <a16:creationId xmlns:a16="http://schemas.microsoft.com/office/drawing/2014/main" id="{E17DF168-18ED-804F-50D5-4EFBB030D260}"/>
              </a:ext>
            </a:extLst>
          </p:cNvPr>
          <p:cNvSpPr/>
          <p:nvPr/>
        </p:nvSpPr>
        <p:spPr>
          <a:xfrm>
            <a:off x="5994400" y="5498841"/>
            <a:ext cx="843280" cy="59436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29" name="Straight Connector 1028">
            <a:extLst>
              <a:ext uri="{FF2B5EF4-FFF2-40B4-BE49-F238E27FC236}">
                <a16:creationId xmlns:a16="http://schemas.microsoft.com/office/drawing/2014/main" id="{9EEF3BA4-BC46-6F94-5E62-084A5E0FF663}"/>
              </a:ext>
            </a:extLst>
          </p:cNvPr>
          <p:cNvCxnSpPr>
            <a:cxnSpLocks/>
          </p:cNvCxnSpPr>
          <p:nvPr/>
        </p:nvCxnSpPr>
        <p:spPr>
          <a:xfrm>
            <a:off x="6837680" y="5807122"/>
            <a:ext cx="3920877" cy="0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0" name="TextBox 1029">
            <a:extLst>
              <a:ext uri="{FF2B5EF4-FFF2-40B4-BE49-F238E27FC236}">
                <a16:creationId xmlns:a16="http://schemas.microsoft.com/office/drawing/2014/main" id="{0FC62402-BA9F-A534-9C91-DAFE2EE845C9}"/>
              </a:ext>
            </a:extLst>
          </p:cNvPr>
          <p:cNvSpPr txBox="1"/>
          <p:nvPr/>
        </p:nvSpPr>
        <p:spPr>
          <a:xfrm>
            <a:off x="5994400" y="5592931"/>
            <a:ext cx="843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Energy</a:t>
            </a:r>
          </a:p>
        </p:txBody>
      </p:sp>
      <p:sp>
        <p:nvSpPr>
          <p:cNvPr id="1031" name="Rectangle 1030">
            <a:extLst>
              <a:ext uri="{FF2B5EF4-FFF2-40B4-BE49-F238E27FC236}">
                <a16:creationId xmlns:a16="http://schemas.microsoft.com/office/drawing/2014/main" id="{18393C8D-0C38-E967-509E-6A715F2BA0CE}"/>
              </a:ext>
            </a:extLst>
          </p:cNvPr>
          <p:cNvSpPr/>
          <p:nvPr/>
        </p:nvSpPr>
        <p:spPr>
          <a:xfrm>
            <a:off x="10758557" y="5498841"/>
            <a:ext cx="843280" cy="59436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Equipment being worked on</a:t>
            </a:r>
          </a:p>
        </p:txBody>
      </p:sp>
      <p:cxnSp>
        <p:nvCxnSpPr>
          <p:cNvPr id="1032" name="Straight Connector 1031">
            <a:extLst>
              <a:ext uri="{FF2B5EF4-FFF2-40B4-BE49-F238E27FC236}">
                <a16:creationId xmlns:a16="http://schemas.microsoft.com/office/drawing/2014/main" id="{2D7D89E4-7609-374E-535C-83FCE1AFD23A}"/>
              </a:ext>
            </a:extLst>
          </p:cNvPr>
          <p:cNvCxnSpPr/>
          <p:nvPr/>
        </p:nvCxnSpPr>
        <p:spPr>
          <a:xfrm>
            <a:off x="10553301" y="5634843"/>
            <a:ext cx="0" cy="344557"/>
          </a:xfrm>
          <a:prstGeom prst="line">
            <a:avLst/>
          </a:prstGeom>
          <a:ln w="889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3" name="Straight Connector 1032">
            <a:extLst>
              <a:ext uri="{FF2B5EF4-FFF2-40B4-BE49-F238E27FC236}">
                <a16:creationId xmlns:a16="http://schemas.microsoft.com/office/drawing/2014/main" id="{D7975C82-9E24-7D31-065A-867C0AE3A5D9}"/>
              </a:ext>
            </a:extLst>
          </p:cNvPr>
          <p:cNvCxnSpPr>
            <a:cxnSpLocks/>
          </p:cNvCxnSpPr>
          <p:nvPr/>
        </p:nvCxnSpPr>
        <p:spPr>
          <a:xfrm flipH="1">
            <a:off x="8086990" y="5814725"/>
            <a:ext cx="6554" cy="602647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6" name="Straight Connector 1035">
            <a:extLst>
              <a:ext uri="{FF2B5EF4-FFF2-40B4-BE49-F238E27FC236}">
                <a16:creationId xmlns:a16="http://schemas.microsoft.com/office/drawing/2014/main" id="{217467BC-22D3-1E34-E2BC-6A30DB00DD68}"/>
              </a:ext>
            </a:extLst>
          </p:cNvPr>
          <p:cNvCxnSpPr/>
          <p:nvPr/>
        </p:nvCxnSpPr>
        <p:spPr>
          <a:xfrm>
            <a:off x="8095010" y="5464964"/>
            <a:ext cx="0" cy="3445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7" name="Oval 1036">
            <a:extLst>
              <a:ext uri="{FF2B5EF4-FFF2-40B4-BE49-F238E27FC236}">
                <a16:creationId xmlns:a16="http://schemas.microsoft.com/office/drawing/2014/main" id="{F44A1520-0453-690D-93CB-D633E9D4B394}"/>
              </a:ext>
            </a:extLst>
          </p:cNvPr>
          <p:cNvSpPr/>
          <p:nvPr/>
        </p:nvSpPr>
        <p:spPr>
          <a:xfrm>
            <a:off x="7993637" y="5311610"/>
            <a:ext cx="182880" cy="182880"/>
          </a:xfrm>
          <a:prstGeom prst="ellipse">
            <a:avLst/>
          </a:prstGeom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9" name="Picture 1038" descr="A black x-shaped object&#10;&#10;Description automatically generated with medium confidence">
            <a:extLst>
              <a:ext uri="{FF2B5EF4-FFF2-40B4-BE49-F238E27FC236}">
                <a16:creationId xmlns:a16="http://schemas.microsoft.com/office/drawing/2014/main" id="{4BA83EBB-6DF3-9682-1520-4A21CCB10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990638" y="6017120"/>
            <a:ext cx="205811" cy="237940"/>
          </a:xfrm>
          <a:prstGeom prst="rect">
            <a:avLst/>
          </a:prstGeom>
        </p:spPr>
      </p:pic>
      <p:cxnSp>
        <p:nvCxnSpPr>
          <p:cNvPr id="1040" name="Straight Connector 1039">
            <a:extLst>
              <a:ext uri="{FF2B5EF4-FFF2-40B4-BE49-F238E27FC236}">
                <a16:creationId xmlns:a16="http://schemas.microsoft.com/office/drawing/2014/main" id="{634C8FC3-597C-BDB2-6EDB-812BCE8D4FF7}"/>
              </a:ext>
            </a:extLst>
          </p:cNvPr>
          <p:cNvCxnSpPr>
            <a:cxnSpLocks/>
          </p:cNvCxnSpPr>
          <p:nvPr/>
        </p:nvCxnSpPr>
        <p:spPr>
          <a:xfrm flipH="1">
            <a:off x="9940716" y="4294899"/>
            <a:ext cx="6554" cy="602647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1" name="Picture 1040" descr="A black x-shaped object&#10;&#10;Description automatically generated with medium confidence">
            <a:extLst>
              <a:ext uri="{FF2B5EF4-FFF2-40B4-BE49-F238E27FC236}">
                <a16:creationId xmlns:a16="http://schemas.microsoft.com/office/drawing/2014/main" id="{97735BE8-B611-E6C7-6974-9F734BF4A4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9835295" y="4487617"/>
            <a:ext cx="205811" cy="237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814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A black and white diamond shaped object&#10;&#10;Description automatically generated">
            <a:extLst>
              <a:ext uri="{FF2B5EF4-FFF2-40B4-BE49-F238E27FC236}">
                <a16:creationId xmlns:a16="http://schemas.microsoft.com/office/drawing/2014/main" id="{844E2874-9AA4-622D-6106-EE3F8A16E0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4960" y="3337448"/>
            <a:ext cx="231574" cy="2293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BA9EE9-B7E7-3C7C-3CF4-051C029AD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794545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C000"/>
                </a:solidFill>
                <a:latin typeface="+mn-lt"/>
              </a:rPr>
              <a:t>PROVED</a:t>
            </a:r>
            <a:r>
              <a:rPr lang="en-US" b="1" dirty="0">
                <a:latin typeface="+mn-lt"/>
              </a:rPr>
              <a:t> Isolation Means/Methods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11DAA-9F65-62D0-045F-E54066F1E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567" y="645231"/>
            <a:ext cx="11694160" cy="2388962"/>
          </a:xfrm>
        </p:spPr>
        <p:txBody>
          <a:bodyPr>
            <a:normAutofit/>
          </a:bodyPr>
          <a:lstStyle/>
          <a:p>
            <a:r>
              <a:rPr lang="en-US" dirty="0"/>
              <a:t>Valved isolation: The effectiveness of valve closure(s) can be confirmed via vent/bleed points before intrusive work commences</a:t>
            </a:r>
          </a:p>
          <a:p>
            <a:r>
              <a:rPr lang="en-US" dirty="0"/>
              <a:t>Within this isolation category, the level of mechanical security is greatest for DBB and lowest for SBB</a:t>
            </a:r>
          </a:p>
          <a:p>
            <a:r>
              <a:rPr lang="en-US" dirty="0"/>
              <a:t>As a general rule, SBB should </a:t>
            </a:r>
            <a:r>
              <a:rPr lang="en-US" b="1" dirty="0"/>
              <a:t>NOT </a:t>
            </a:r>
            <a:r>
              <a:rPr lang="en-US" dirty="0"/>
              <a:t>be used with hazardous materials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144252A-870E-E2F6-E275-1A949A4062BB}"/>
              </a:ext>
            </a:extLst>
          </p:cNvPr>
          <p:cNvSpPr txBox="1"/>
          <p:nvPr/>
        </p:nvSpPr>
        <p:spPr>
          <a:xfrm>
            <a:off x="223567" y="3244334"/>
            <a:ext cx="574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Double Block and Bleed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241899B-98E6-A128-1F8A-52115B03F7D9}"/>
              </a:ext>
            </a:extLst>
          </p:cNvPr>
          <p:cNvSpPr/>
          <p:nvPr/>
        </p:nvSpPr>
        <p:spPr>
          <a:xfrm>
            <a:off x="5994400" y="3143837"/>
            <a:ext cx="843280" cy="59436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C2F591F-BD3C-1D55-B5F2-684282DFDD2D}"/>
              </a:ext>
            </a:extLst>
          </p:cNvPr>
          <p:cNvCxnSpPr>
            <a:cxnSpLocks/>
          </p:cNvCxnSpPr>
          <p:nvPr/>
        </p:nvCxnSpPr>
        <p:spPr>
          <a:xfrm>
            <a:off x="6837680" y="3452118"/>
            <a:ext cx="3920877" cy="0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8C0EB2A8-71EB-A160-3B8F-630FC02A496E}"/>
              </a:ext>
            </a:extLst>
          </p:cNvPr>
          <p:cNvSpPr txBox="1"/>
          <p:nvPr/>
        </p:nvSpPr>
        <p:spPr>
          <a:xfrm>
            <a:off x="5994400" y="3237927"/>
            <a:ext cx="843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Energy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58E779A-7377-4E9A-4908-178C43F7B06F}"/>
              </a:ext>
            </a:extLst>
          </p:cNvPr>
          <p:cNvSpPr/>
          <p:nvPr/>
        </p:nvSpPr>
        <p:spPr>
          <a:xfrm>
            <a:off x="10758557" y="3143837"/>
            <a:ext cx="843280" cy="59436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Equipment being worked on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6AA6242-3D42-EF4D-2A74-F8020C3D5CDF}"/>
              </a:ext>
            </a:extLst>
          </p:cNvPr>
          <p:cNvCxnSpPr>
            <a:cxnSpLocks/>
          </p:cNvCxnSpPr>
          <p:nvPr/>
        </p:nvCxnSpPr>
        <p:spPr>
          <a:xfrm flipH="1">
            <a:off x="8086990" y="3459721"/>
            <a:ext cx="6554" cy="602647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6D2EAB8-CE40-DB97-8F9A-DB3E75242D2C}"/>
              </a:ext>
            </a:extLst>
          </p:cNvPr>
          <p:cNvCxnSpPr/>
          <p:nvPr/>
        </p:nvCxnSpPr>
        <p:spPr>
          <a:xfrm>
            <a:off x="10041614" y="3109960"/>
            <a:ext cx="0" cy="3445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val 40">
            <a:extLst>
              <a:ext uri="{FF2B5EF4-FFF2-40B4-BE49-F238E27FC236}">
                <a16:creationId xmlns:a16="http://schemas.microsoft.com/office/drawing/2014/main" id="{2DD66DC9-A8CF-40E9-68C2-5670E91174A8}"/>
              </a:ext>
            </a:extLst>
          </p:cNvPr>
          <p:cNvSpPr/>
          <p:nvPr/>
        </p:nvSpPr>
        <p:spPr>
          <a:xfrm>
            <a:off x="9940241" y="2956606"/>
            <a:ext cx="182880" cy="182880"/>
          </a:xfrm>
          <a:prstGeom prst="ellipse">
            <a:avLst/>
          </a:prstGeom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567A7865-CCCA-C423-1D6D-4E0BC9355E1D}"/>
              </a:ext>
            </a:extLst>
          </p:cNvPr>
          <p:cNvCxnSpPr/>
          <p:nvPr/>
        </p:nvCxnSpPr>
        <p:spPr>
          <a:xfrm>
            <a:off x="8095010" y="3109960"/>
            <a:ext cx="0" cy="3445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42">
            <a:extLst>
              <a:ext uri="{FF2B5EF4-FFF2-40B4-BE49-F238E27FC236}">
                <a16:creationId xmlns:a16="http://schemas.microsoft.com/office/drawing/2014/main" id="{42D09D55-E329-BEC2-9088-CB3A46C0F6EE}"/>
              </a:ext>
            </a:extLst>
          </p:cNvPr>
          <p:cNvSpPr/>
          <p:nvPr/>
        </p:nvSpPr>
        <p:spPr>
          <a:xfrm>
            <a:off x="7993637" y="2956606"/>
            <a:ext cx="182880" cy="182880"/>
          </a:xfrm>
          <a:prstGeom prst="ellipse">
            <a:avLst/>
          </a:prstGeom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6" name="Picture 45" descr="A black and white diamond shaped object&#10;&#10;Description automatically generated">
            <a:extLst>
              <a:ext uri="{FF2B5EF4-FFF2-40B4-BE49-F238E27FC236}">
                <a16:creationId xmlns:a16="http://schemas.microsoft.com/office/drawing/2014/main" id="{5E1B70D9-16A5-5F75-A821-314F454F40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5185" y="3342792"/>
            <a:ext cx="231574" cy="229340"/>
          </a:xfrm>
          <a:prstGeom prst="rect">
            <a:avLst/>
          </a:prstGeom>
        </p:spPr>
      </p:pic>
      <p:pic>
        <p:nvPicPr>
          <p:cNvPr id="48" name="Picture 47" descr="A black x-shaped object&#10;&#10;Description automatically generated with medium confidence">
            <a:extLst>
              <a:ext uri="{FF2B5EF4-FFF2-40B4-BE49-F238E27FC236}">
                <a16:creationId xmlns:a16="http://schemas.microsoft.com/office/drawing/2014/main" id="{96B16303-856B-C261-3057-E959D9326D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990638" y="3662116"/>
            <a:ext cx="205811" cy="237940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41953BD5-916A-E6A3-7442-830F2C61172A}"/>
              </a:ext>
            </a:extLst>
          </p:cNvPr>
          <p:cNvSpPr txBox="1"/>
          <p:nvPr/>
        </p:nvSpPr>
        <p:spPr>
          <a:xfrm>
            <a:off x="223567" y="5692452"/>
            <a:ext cx="57403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Single block with bleed</a:t>
            </a:r>
          </a:p>
        </p:txBody>
      </p:sp>
      <p:pic>
        <p:nvPicPr>
          <p:cNvPr id="1027" name="Picture 1026" descr="A black and white diamond shaped object&#10;&#10;Description automatically generated">
            <a:extLst>
              <a:ext uri="{FF2B5EF4-FFF2-40B4-BE49-F238E27FC236}">
                <a16:creationId xmlns:a16="http://schemas.microsoft.com/office/drawing/2014/main" id="{17F2C311-B385-99E8-5686-8D73EF74E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4960" y="5692452"/>
            <a:ext cx="231574" cy="229340"/>
          </a:xfrm>
          <a:prstGeom prst="rect">
            <a:avLst/>
          </a:prstGeom>
        </p:spPr>
      </p:pic>
      <p:sp>
        <p:nvSpPr>
          <p:cNvPr id="1028" name="Rectangle 1027">
            <a:extLst>
              <a:ext uri="{FF2B5EF4-FFF2-40B4-BE49-F238E27FC236}">
                <a16:creationId xmlns:a16="http://schemas.microsoft.com/office/drawing/2014/main" id="{E17DF168-18ED-804F-50D5-4EFBB030D260}"/>
              </a:ext>
            </a:extLst>
          </p:cNvPr>
          <p:cNvSpPr/>
          <p:nvPr/>
        </p:nvSpPr>
        <p:spPr>
          <a:xfrm>
            <a:off x="5994400" y="5498841"/>
            <a:ext cx="843280" cy="59436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29" name="Straight Connector 1028">
            <a:extLst>
              <a:ext uri="{FF2B5EF4-FFF2-40B4-BE49-F238E27FC236}">
                <a16:creationId xmlns:a16="http://schemas.microsoft.com/office/drawing/2014/main" id="{9EEF3BA4-BC46-6F94-5E62-084A5E0FF663}"/>
              </a:ext>
            </a:extLst>
          </p:cNvPr>
          <p:cNvCxnSpPr>
            <a:cxnSpLocks/>
          </p:cNvCxnSpPr>
          <p:nvPr/>
        </p:nvCxnSpPr>
        <p:spPr>
          <a:xfrm>
            <a:off x="6837680" y="5807122"/>
            <a:ext cx="3920877" cy="0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0" name="TextBox 1029">
            <a:extLst>
              <a:ext uri="{FF2B5EF4-FFF2-40B4-BE49-F238E27FC236}">
                <a16:creationId xmlns:a16="http://schemas.microsoft.com/office/drawing/2014/main" id="{0FC62402-BA9F-A534-9C91-DAFE2EE845C9}"/>
              </a:ext>
            </a:extLst>
          </p:cNvPr>
          <p:cNvSpPr txBox="1"/>
          <p:nvPr/>
        </p:nvSpPr>
        <p:spPr>
          <a:xfrm>
            <a:off x="5994400" y="5592931"/>
            <a:ext cx="843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Energy</a:t>
            </a:r>
          </a:p>
        </p:txBody>
      </p:sp>
      <p:sp>
        <p:nvSpPr>
          <p:cNvPr id="1031" name="Rectangle 1030">
            <a:extLst>
              <a:ext uri="{FF2B5EF4-FFF2-40B4-BE49-F238E27FC236}">
                <a16:creationId xmlns:a16="http://schemas.microsoft.com/office/drawing/2014/main" id="{18393C8D-0C38-E967-509E-6A715F2BA0CE}"/>
              </a:ext>
            </a:extLst>
          </p:cNvPr>
          <p:cNvSpPr/>
          <p:nvPr/>
        </p:nvSpPr>
        <p:spPr>
          <a:xfrm>
            <a:off x="10758557" y="5498841"/>
            <a:ext cx="843280" cy="59436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Equipment being worked on</a:t>
            </a:r>
          </a:p>
        </p:txBody>
      </p:sp>
      <p:cxnSp>
        <p:nvCxnSpPr>
          <p:cNvPr id="1033" name="Straight Connector 1032">
            <a:extLst>
              <a:ext uri="{FF2B5EF4-FFF2-40B4-BE49-F238E27FC236}">
                <a16:creationId xmlns:a16="http://schemas.microsoft.com/office/drawing/2014/main" id="{D7975C82-9E24-7D31-065A-867C0AE3A5D9}"/>
              </a:ext>
            </a:extLst>
          </p:cNvPr>
          <p:cNvCxnSpPr>
            <a:cxnSpLocks/>
          </p:cNvCxnSpPr>
          <p:nvPr/>
        </p:nvCxnSpPr>
        <p:spPr>
          <a:xfrm flipH="1">
            <a:off x="8086990" y="5814725"/>
            <a:ext cx="6554" cy="602647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6" name="Straight Connector 1035">
            <a:extLst>
              <a:ext uri="{FF2B5EF4-FFF2-40B4-BE49-F238E27FC236}">
                <a16:creationId xmlns:a16="http://schemas.microsoft.com/office/drawing/2014/main" id="{217467BC-22D3-1E34-E2BC-6A30DB00DD68}"/>
              </a:ext>
            </a:extLst>
          </p:cNvPr>
          <p:cNvCxnSpPr/>
          <p:nvPr/>
        </p:nvCxnSpPr>
        <p:spPr>
          <a:xfrm>
            <a:off x="8095010" y="5464964"/>
            <a:ext cx="0" cy="3445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7" name="Oval 1036">
            <a:extLst>
              <a:ext uri="{FF2B5EF4-FFF2-40B4-BE49-F238E27FC236}">
                <a16:creationId xmlns:a16="http://schemas.microsoft.com/office/drawing/2014/main" id="{F44A1520-0453-690D-93CB-D633E9D4B394}"/>
              </a:ext>
            </a:extLst>
          </p:cNvPr>
          <p:cNvSpPr/>
          <p:nvPr/>
        </p:nvSpPr>
        <p:spPr>
          <a:xfrm>
            <a:off x="7993637" y="5311610"/>
            <a:ext cx="182880" cy="182880"/>
          </a:xfrm>
          <a:prstGeom prst="ellipse">
            <a:avLst/>
          </a:prstGeom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9" name="Picture 1038" descr="A black x-shaped object&#10;&#10;Description automatically generated with medium confidence">
            <a:extLst>
              <a:ext uri="{FF2B5EF4-FFF2-40B4-BE49-F238E27FC236}">
                <a16:creationId xmlns:a16="http://schemas.microsoft.com/office/drawing/2014/main" id="{4BA83EBB-6DF3-9682-1520-4A21CCB10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990638" y="6017120"/>
            <a:ext cx="205811" cy="23794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D67151B-F04A-ACF1-AA9C-A3E9B477A1CB}"/>
              </a:ext>
            </a:extLst>
          </p:cNvPr>
          <p:cNvCxnSpPr>
            <a:cxnSpLocks/>
          </p:cNvCxnSpPr>
          <p:nvPr/>
        </p:nvCxnSpPr>
        <p:spPr>
          <a:xfrm flipH="1">
            <a:off x="9732134" y="3459722"/>
            <a:ext cx="6554" cy="602647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black x-shaped object&#10;&#10;Description automatically generated with medium confidence">
            <a:extLst>
              <a:ext uri="{FF2B5EF4-FFF2-40B4-BE49-F238E27FC236}">
                <a16:creationId xmlns:a16="http://schemas.microsoft.com/office/drawing/2014/main" id="{B1AF40DF-5FA7-2C1D-E793-79DF3139C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9635782" y="3662117"/>
            <a:ext cx="205811" cy="237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646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A black and white diamond shaped object&#10;&#10;Description automatically generated">
            <a:extLst>
              <a:ext uri="{FF2B5EF4-FFF2-40B4-BE49-F238E27FC236}">
                <a16:creationId xmlns:a16="http://schemas.microsoft.com/office/drawing/2014/main" id="{844E2874-9AA4-622D-6106-EE3F8A16E0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7850" y="3347866"/>
            <a:ext cx="231574" cy="2293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BA9EE9-B7E7-3C7C-3CF4-051C029AD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1999" cy="794545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+mn-lt"/>
              </a:rPr>
              <a:t>NON-PROVED ISOLATION </a:t>
            </a:r>
            <a:r>
              <a:rPr lang="en-US" b="1" dirty="0">
                <a:latin typeface="+mn-lt"/>
              </a:rPr>
              <a:t>Isolation Means/Methods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11DAA-9F65-62D0-045F-E54066F1E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567" y="859740"/>
            <a:ext cx="11694160" cy="1605331"/>
          </a:xfrm>
        </p:spPr>
        <p:txBody>
          <a:bodyPr>
            <a:normAutofit/>
          </a:bodyPr>
          <a:lstStyle/>
          <a:p>
            <a:r>
              <a:rPr lang="en-US" dirty="0"/>
              <a:t>Valved isolation: There is </a:t>
            </a:r>
            <a:r>
              <a:rPr lang="en-US" b="1" u="sng" dirty="0"/>
              <a:t>NO</a:t>
            </a:r>
            <a:r>
              <a:rPr lang="en-US" dirty="0"/>
              <a:t> means to confirm the effectiveness of valve isolation before breaking into the system</a:t>
            </a:r>
          </a:p>
          <a:p>
            <a:r>
              <a:rPr lang="en-US" dirty="0"/>
              <a:t>Where possible, </a:t>
            </a:r>
            <a:r>
              <a:rPr lang="en-US" b="1" u="sng" dirty="0"/>
              <a:t>double</a:t>
            </a:r>
            <a:r>
              <a:rPr lang="en-US" dirty="0"/>
              <a:t> valve isolation should be used rather than single valve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144252A-870E-E2F6-E275-1A949A4062BB}"/>
              </a:ext>
            </a:extLst>
          </p:cNvPr>
          <p:cNvSpPr txBox="1"/>
          <p:nvPr/>
        </p:nvSpPr>
        <p:spPr>
          <a:xfrm>
            <a:off x="223567" y="3244334"/>
            <a:ext cx="574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Double Valve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241899B-98E6-A128-1F8A-52115B03F7D9}"/>
              </a:ext>
            </a:extLst>
          </p:cNvPr>
          <p:cNvSpPr/>
          <p:nvPr/>
        </p:nvSpPr>
        <p:spPr>
          <a:xfrm>
            <a:off x="5994400" y="3143837"/>
            <a:ext cx="843280" cy="59436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C2F591F-BD3C-1D55-B5F2-684282DFDD2D}"/>
              </a:ext>
            </a:extLst>
          </p:cNvPr>
          <p:cNvCxnSpPr>
            <a:cxnSpLocks/>
          </p:cNvCxnSpPr>
          <p:nvPr/>
        </p:nvCxnSpPr>
        <p:spPr>
          <a:xfrm>
            <a:off x="6837679" y="3462536"/>
            <a:ext cx="3920877" cy="0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8C0EB2A8-71EB-A160-3B8F-630FC02A496E}"/>
              </a:ext>
            </a:extLst>
          </p:cNvPr>
          <p:cNvSpPr txBox="1"/>
          <p:nvPr/>
        </p:nvSpPr>
        <p:spPr>
          <a:xfrm>
            <a:off x="5994400" y="3237927"/>
            <a:ext cx="843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Energy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58E779A-7377-4E9A-4908-178C43F7B06F}"/>
              </a:ext>
            </a:extLst>
          </p:cNvPr>
          <p:cNvSpPr/>
          <p:nvPr/>
        </p:nvSpPr>
        <p:spPr>
          <a:xfrm>
            <a:off x="10758557" y="3143837"/>
            <a:ext cx="843280" cy="59436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Equipment being worked on</a:t>
            </a:r>
          </a:p>
        </p:txBody>
      </p:sp>
      <p:pic>
        <p:nvPicPr>
          <p:cNvPr id="46" name="Picture 45" descr="A black and white diamond shaped object&#10;&#10;Description automatically generated">
            <a:extLst>
              <a:ext uri="{FF2B5EF4-FFF2-40B4-BE49-F238E27FC236}">
                <a16:creationId xmlns:a16="http://schemas.microsoft.com/office/drawing/2014/main" id="{5E1B70D9-16A5-5F75-A821-314F454F40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9594" y="3347866"/>
            <a:ext cx="231574" cy="229340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41953BD5-916A-E6A3-7442-830F2C61172A}"/>
              </a:ext>
            </a:extLst>
          </p:cNvPr>
          <p:cNvSpPr txBox="1"/>
          <p:nvPr/>
        </p:nvSpPr>
        <p:spPr>
          <a:xfrm>
            <a:off x="223567" y="5692452"/>
            <a:ext cx="57403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Single Valve</a:t>
            </a:r>
          </a:p>
        </p:txBody>
      </p:sp>
      <p:pic>
        <p:nvPicPr>
          <p:cNvPr id="1027" name="Picture 1026" descr="A black and white diamond shaped object&#10;&#10;Description automatically generated">
            <a:extLst>
              <a:ext uri="{FF2B5EF4-FFF2-40B4-BE49-F238E27FC236}">
                <a16:creationId xmlns:a16="http://schemas.microsoft.com/office/drawing/2014/main" id="{17F2C311-B385-99E8-5686-8D73EF74E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3350" y="5692452"/>
            <a:ext cx="231574" cy="229340"/>
          </a:xfrm>
          <a:prstGeom prst="rect">
            <a:avLst/>
          </a:prstGeom>
        </p:spPr>
      </p:pic>
      <p:sp>
        <p:nvSpPr>
          <p:cNvPr id="1028" name="Rectangle 1027">
            <a:extLst>
              <a:ext uri="{FF2B5EF4-FFF2-40B4-BE49-F238E27FC236}">
                <a16:creationId xmlns:a16="http://schemas.microsoft.com/office/drawing/2014/main" id="{E17DF168-18ED-804F-50D5-4EFBB030D260}"/>
              </a:ext>
            </a:extLst>
          </p:cNvPr>
          <p:cNvSpPr/>
          <p:nvPr/>
        </p:nvSpPr>
        <p:spPr>
          <a:xfrm>
            <a:off x="5994400" y="5498841"/>
            <a:ext cx="843280" cy="59436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29" name="Straight Connector 1028">
            <a:extLst>
              <a:ext uri="{FF2B5EF4-FFF2-40B4-BE49-F238E27FC236}">
                <a16:creationId xmlns:a16="http://schemas.microsoft.com/office/drawing/2014/main" id="{9EEF3BA4-BC46-6F94-5E62-084A5E0FF663}"/>
              </a:ext>
            </a:extLst>
          </p:cNvPr>
          <p:cNvCxnSpPr>
            <a:cxnSpLocks/>
          </p:cNvCxnSpPr>
          <p:nvPr/>
        </p:nvCxnSpPr>
        <p:spPr>
          <a:xfrm>
            <a:off x="6837680" y="5807122"/>
            <a:ext cx="3920877" cy="0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0" name="TextBox 1029">
            <a:extLst>
              <a:ext uri="{FF2B5EF4-FFF2-40B4-BE49-F238E27FC236}">
                <a16:creationId xmlns:a16="http://schemas.microsoft.com/office/drawing/2014/main" id="{0FC62402-BA9F-A534-9C91-DAFE2EE845C9}"/>
              </a:ext>
            </a:extLst>
          </p:cNvPr>
          <p:cNvSpPr txBox="1"/>
          <p:nvPr/>
        </p:nvSpPr>
        <p:spPr>
          <a:xfrm>
            <a:off x="5994400" y="5592931"/>
            <a:ext cx="843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Energy</a:t>
            </a:r>
          </a:p>
        </p:txBody>
      </p:sp>
      <p:sp>
        <p:nvSpPr>
          <p:cNvPr id="1031" name="Rectangle 1030">
            <a:extLst>
              <a:ext uri="{FF2B5EF4-FFF2-40B4-BE49-F238E27FC236}">
                <a16:creationId xmlns:a16="http://schemas.microsoft.com/office/drawing/2014/main" id="{18393C8D-0C38-E967-509E-6A715F2BA0CE}"/>
              </a:ext>
            </a:extLst>
          </p:cNvPr>
          <p:cNvSpPr/>
          <p:nvPr/>
        </p:nvSpPr>
        <p:spPr>
          <a:xfrm>
            <a:off x="10758557" y="5498841"/>
            <a:ext cx="843280" cy="59436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Equipment being worked on</a:t>
            </a:r>
          </a:p>
        </p:txBody>
      </p:sp>
    </p:spTree>
    <p:extLst>
      <p:ext uri="{BB962C8B-B14F-4D97-AF65-F5344CB8AC3E}">
        <p14:creationId xmlns:p14="http://schemas.microsoft.com/office/powerpoint/2010/main" val="40072064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233</Words>
  <Application>Microsoft Macintosh PowerPoint</Application>
  <PresentationFormat>Widescreen</PresentationFormat>
  <Paragraphs>39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Energy Isolation Methods</vt:lpstr>
      <vt:lpstr>POSITIVE Isolation Means/Methods</vt:lpstr>
      <vt:lpstr>PROVED Isolation Means/Methods</vt:lpstr>
      <vt:lpstr>NON-PROVED ISOLATION Isolation Means/Methods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Isolation Methods</dc:title>
  <dc:creator>Bryan Haywood</dc:creator>
  <cp:lastModifiedBy>Bryan Haywood</cp:lastModifiedBy>
  <cp:revision>12</cp:revision>
  <dcterms:created xsi:type="dcterms:W3CDTF">2023-11-20T17:12:25Z</dcterms:created>
  <dcterms:modified xsi:type="dcterms:W3CDTF">2023-11-26T02:46:35Z</dcterms:modified>
</cp:coreProperties>
</file>