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70" r:id="rId7"/>
    <p:sldId id="261" r:id="rId8"/>
    <p:sldId id="273" r:id="rId9"/>
    <p:sldId id="262" r:id="rId10"/>
    <p:sldId id="274" r:id="rId11"/>
    <p:sldId id="263" r:id="rId12"/>
    <p:sldId id="271" r:id="rId13"/>
    <p:sldId id="275" r:id="rId14"/>
    <p:sldId id="265" r:id="rId15"/>
    <p:sldId id="276" r:id="rId16"/>
    <p:sldId id="266" r:id="rId17"/>
    <p:sldId id="277" r:id="rId18"/>
    <p:sldId id="268" r:id="rId19"/>
    <p:sldId id="272" r:id="rId20"/>
    <p:sldId id="267" r:id="rId21"/>
    <p:sldId id="278" r:id="rId22"/>
    <p:sldId id="26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7"/>
    <p:restoredTop sz="96229"/>
  </p:normalViewPr>
  <p:slideViewPr>
    <p:cSldViewPr snapToGrid="0">
      <p:cViewPr varScale="1">
        <p:scale>
          <a:sx n="125" d="100"/>
          <a:sy n="125" d="100"/>
        </p:scale>
        <p:origin x="28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4CCB-49CE-68E5-5253-E1636ED09D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43A174-C160-E474-08C3-7999FAF8E3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22DF8F-182D-4F76-67A1-565DBD3C0972}"/>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5" name="Footer Placeholder 4">
            <a:extLst>
              <a:ext uri="{FF2B5EF4-FFF2-40B4-BE49-F238E27FC236}">
                <a16:creationId xmlns:a16="http://schemas.microsoft.com/office/drawing/2014/main" id="{A120973A-CD12-C07D-12A1-9F6110C754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945F1F-4D2C-75F0-E91E-14A8B45BB956}"/>
              </a:ext>
            </a:extLst>
          </p:cNvPr>
          <p:cNvSpPr>
            <a:spLocks noGrp="1"/>
          </p:cNvSpPr>
          <p:nvPr>
            <p:ph type="sldNum" sz="quarter" idx="12"/>
          </p:nvPr>
        </p:nvSpPr>
        <p:spPr/>
        <p:txBody>
          <a:bodyPr/>
          <a:lstStyle/>
          <a:p>
            <a:fld id="{40919F62-C6C4-1D49-96E7-96DB0C13D256}" type="slidenum">
              <a:rPr lang="en-US" smtClean="0"/>
              <a:t>‹#›</a:t>
            </a:fld>
            <a:endParaRPr lang="en-US"/>
          </a:p>
        </p:txBody>
      </p:sp>
      <p:pic>
        <p:nvPicPr>
          <p:cNvPr id="7" name="Picture 6">
            <a:extLst>
              <a:ext uri="{FF2B5EF4-FFF2-40B4-BE49-F238E27FC236}">
                <a16:creationId xmlns:a16="http://schemas.microsoft.com/office/drawing/2014/main" id="{8F7139B2-205B-2F50-2B6F-2B0FA44232EC}"/>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0347563" y="6069417"/>
            <a:ext cx="1844437" cy="807714"/>
          </a:xfrm>
          <a:prstGeom prst="rect">
            <a:avLst/>
          </a:prstGeom>
        </p:spPr>
      </p:pic>
    </p:spTree>
    <p:extLst>
      <p:ext uri="{BB962C8B-B14F-4D97-AF65-F5344CB8AC3E}">
        <p14:creationId xmlns:p14="http://schemas.microsoft.com/office/powerpoint/2010/main" val="1547743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8E89B-16A6-6CDE-9ABF-FAB13F6F6A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B877F4C-F2A2-EA2C-134D-06571BFA81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2543DC-6867-94B1-B96D-6C6112206F35}"/>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5" name="Footer Placeholder 4">
            <a:extLst>
              <a:ext uri="{FF2B5EF4-FFF2-40B4-BE49-F238E27FC236}">
                <a16:creationId xmlns:a16="http://schemas.microsoft.com/office/drawing/2014/main" id="{E600F265-234D-5E6F-0999-2D07277754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95421-1201-E282-02FD-C34D6B03A73F}"/>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4288750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83CBB6-1E36-B5D7-5965-8B47B271D1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F7ECAF-BC48-BBB7-5ECC-129D6303492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19F950-AC8A-2A76-43E2-0B5D120082CA}"/>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5" name="Footer Placeholder 4">
            <a:extLst>
              <a:ext uri="{FF2B5EF4-FFF2-40B4-BE49-F238E27FC236}">
                <a16:creationId xmlns:a16="http://schemas.microsoft.com/office/drawing/2014/main" id="{8DC4F8A0-244A-CDFB-F2E3-5EB03AAFBC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FE52DB-74DE-34FC-7262-565D016F854C}"/>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123182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43D2B-C811-DB1C-D2C2-158E0E108F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B6194F-5B9F-9552-DD33-28A3C72BE5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4960BF-75DF-4FEE-E29D-DBA5C83C88A0}"/>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5" name="Footer Placeholder 4">
            <a:extLst>
              <a:ext uri="{FF2B5EF4-FFF2-40B4-BE49-F238E27FC236}">
                <a16:creationId xmlns:a16="http://schemas.microsoft.com/office/drawing/2014/main" id="{3EA68212-77E5-36F9-CF08-0224362C7B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44D56A-CE3B-ABE7-A875-47B5C4023978}"/>
              </a:ext>
            </a:extLst>
          </p:cNvPr>
          <p:cNvSpPr>
            <a:spLocks noGrp="1"/>
          </p:cNvSpPr>
          <p:nvPr>
            <p:ph type="sldNum" sz="quarter" idx="12"/>
          </p:nvPr>
        </p:nvSpPr>
        <p:spPr/>
        <p:txBody>
          <a:bodyPr/>
          <a:lstStyle/>
          <a:p>
            <a:fld id="{40919F62-C6C4-1D49-96E7-96DB0C13D256}" type="slidenum">
              <a:rPr lang="en-US" smtClean="0"/>
              <a:t>‹#›</a:t>
            </a:fld>
            <a:endParaRPr lang="en-US"/>
          </a:p>
        </p:txBody>
      </p:sp>
      <p:pic>
        <p:nvPicPr>
          <p:cNvPr id="7" name="Picture 6">
            <a:extLst>
              <a:ext uri="{FF2B5EF4-FFF2-40B4-BE49-F238E27FC236}">
                <a16:creationId xmlns:a16="http://schemas.microsoft.com/office/drawing/2014/main" id="{48FF9D7F-D7B9-5C9B-1700-81532CECA45E}"/>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0347563" y="6050286"/>
            <a:ext cx="1844437" cy="807714"/>
          </a:xfrm>
          <a:prstGeom prst="rect">
            <a:avLst/>
          </a:prstGeom>
        </p:spPr>
      </p:pic>
    </p:spTree>
    <p:extLst>
      <p:ext uri="{BB962C8B-B14F-4D97-AF65-F5344CB8AC3E}">
        <p14:creationId xmlns:p14="http://schemas.microsoft.com/office/powerpoint/2010/main" val="517764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BDCED1-B3A7-620B-105B-BCAE04FD4F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5872EE-04C3-C7FF-0796-FD7CB0F885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C328064-3F99-55FE-86B1-98305F9AEE85}"/>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5" name="Footer Placeholder 4">
            <a:extLst>
              <a:ext uri="{FF2B5EF4-FFF2-40B4-BE49-F238E27FC236}">
                <a16:creationId xmlns:a16="http://schemas.microsoft.com/office/drawing/2014/main" id="{3C017A9F-FDC8-CD9C-B78D-62C758BD5A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909439-B303-4B9F-4D43-138140C93424}"/>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3501852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E6B15-7706-7F8C-2086-9451CDBDF5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CA86F0B-7424-ED43-B815-B185DFB899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3FC8660-B398-1FBF-572C-7C8D92B5A9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D7205B-4380-3484-9E64-F23C8EF68DBF}"/>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6" name="Footer Placeholder 5">
            <a:extLst>
              <a:ext uri="{FF2B5EF4-FFF2-40B4-BE49-F238E27FC236}">
                <a16:creationId xmlns:a16="http://schemas.microsoft.com/office/drawing/2014/main" id="{3CFDF523-1A4A-F698-7414-1E0055BB6B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2110FA-82A9-E2F1-93C4-3A9A7C5DA3AC}"/>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234403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416F2-75A4-9B69-AE75-46950993BF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B4A96C-DED9-1D9F-9613-FB80858354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AD37479-D5B7-BC1E-60E6-654CF13F7D7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99FCE7-F51A-04DA-1B6E-4123DEFB24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B0A553-A80E-73F3-DD62-3211254C99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AD5D10-7748-FEFE-AB17-482A7D52B0CC}"/>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8" name="Footer Placeholder 7">
            <a:extLst>
              <a:ext uri="{FF2B5EF4-FFF2-40B4-BE49-F238E27FC236}">
                <a16:creationId xmlns:a16="http://schemas.microsoft.com/office/drawing/2014/main" id="{CA965C64-E311-EE07-FD77-83B5429573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50E909-52CD-E03A-6749-45F090A17E0F}"/>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280134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950C0-ECC4-BAD1-B768-709AEBCE5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4BA883-F105-AA54-1468-0C9B3D18B3D4}"/>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4" name="Footer Placeholder 3">
            <a:extLst>
              <a:ext uri="{FF2B5EF4-FFF2-40B4-BE49-F238E27FC236}">
                <a16:creationId xmlns:a16="http://schemas.microsoft.com/office/drawing/2014/main" id="{A0905AD0-0E55-4045-775B-3AEC862BCD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DBEA13F-6728-890E-E9E2-BBA75FB0C102}"/>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3365755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0F22A32-1DC6-A229-1BAB-730D57DC254B}"/>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3" name="Footer Placeholder 2">
            <a:extLst>
              <a:ext uri="{FF2B5EF4-FFF2-40B4-BE49-F238E27FC236}">
                <a16:creationId xmlns:a16="http://schemas.microsoft.com/office/drawing/2014/main" id="{257CE103-D746-EEBE-DBF3-A3D08FB8124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D55043D-BA96-223D-FA95-4B1FEBD3A79D}"/>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737316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D0379-6175-0980-A214-A3332EBF3A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C91DFA-A62A-CB7E-4AAA-48AFEA784A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EDA0AD-F655-C9D4-CB91-5EBB2BDC52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5F2DC9-293C-5782-47F5-75B1CA380E26}"/>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6" name="Footer Placeholder 5">
            <a:extLst>
              <a:ext uri="{FF2B5EF4-FFF2-40B4-BE49-F238E27FC236}">
                <a16:creationId xmlns:a16="http://schemas.microsoft.com/office/drawing/2014/main" id="{1041EB0C-D927-7813-63F4-5A6F87F04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9EFFF3-7246-9CC6-47C8-C350760A85C8}"/>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1648820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66AB4-6291-99E1-4C67-813E28CBCC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63E796D-5632-B2FF-CB96-ADB6017E9A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435E66-872B-6762-C2D6-3C3717126D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F661DC-DC09-78CC-2224-1E9AB76D8415}"/>
              </a:ext>
            </a:extLst>
          </p:cNvPr>
          <p:cNvSpPr>
            <a:spLocks noGrp="1"/>
          </p:cNvSpPr>
          <p:nvPr>
            <p:ph type="dt" sz="half" idx="10"/>
          </p:nvPr>
        </p:nvSpPr>
        <p:spPr/>
        <p:txBody>
          <a:bodyPr/>
          <a:lstStyle/>
          <a:p>
            <a:fld id="{E9B4678D-1E66-7547-9100-11C4A1B3B8AA}" type="datetimeFigureOut">
              <a:rPr lang="en-US" smtClean="0"/>
              <a:t>11/25/23</a:t>
            </a:fld>
            <a:endParaRPr lang="en-US"/>
          </a:p>
        </p:txBody>
      </p:sp>
      <p:sp>
        <p:nvSpPr>
          <p:cNvPr id="6" name="Footer Placeholder 5">
            <a:extLst>
              <a:ext uri="{FF2B5EF4-FFF2-40B4-BE49-F238E27FC236}">
                <a16:creationId xmlns:a16="http://schemas.microsoft.com/office/drawing/2014/main" id="{13BDA526-374E-9F0A-CB11-ABCC15DAD6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60274-C3BC-1333-D65E-4A452600EEF8}"/>
              </a:ext>
            </a:extLst>
          </p:cNvPr>
          <p:cNvSpPr>
            <a:spLocks noGrp="1"/>
          </p:cNvSpPr>
          <p:nvPr>
            <p:ph type="sldNum" sz="quarter" idx="12"/>
          </p:nvPr>
        </p:nvSpPr>
        <p:spPr/>
        <p:txBody>
          <a:bodyPr/>
          <a:lstStyle/>
          <a:p>
            <a:fld id="{40919F62-C6C4-1D49-96E7-96DB0C13D256}" type="slidenum">
              <a:rPr lang="en-US" smtClean="0"/>
              <a:t>‹#›</a:t>
            </a:fld>
            <a:endParaRPr lang="en-US"/>
          </a:p>
        </p:txBody>
      </p:sp>
    </p:spTree>
    <p:extLst>
      <p:ext uri="{BB962C8B-B14F-4D97-AF65-F5344CB8AC3E}">
        <p14:creationId xmlns:p14="http://schemas.microsoft.com/office/powerpoint/2010/main" val="12130079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9D7F65-10B2-8502-AEE0-54627C0D20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BB235C-C837-7128-CC83-4342BB3950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6F78C1-FFBE-C325-32DF-FEA8078BFE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4678D-1E66-7547-9100-11C4A1B3B8AA}" type="datetimeFigureOut">
              <a:rPr lang="en-US" smtClean="0"/>
              <a:t>11/25/23</a:t>
            </a:fld>
            <a:endParaRPr lang="en-US"/>
          </a:p>
        </p:txBody>
      </p:sp>
      <p:sp>
        <p:nvSpPr>
          <p:cNvPr id="5" name="Footer Placeholder 4">
            <a:extLst>
              <a:ext uri="{FF2B5EF4-FFF2-40B4-BE49-F238E27FC236}">
                <a16:creationId xmlns:a16="http://schemas.microsoft.com/office/drawing/2014/main" id="{9DC2CB11-43BE-96CB-5903-C94FA7E4F1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9DE400-9A48-365E-6F1A-D46B71445E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919F62-C6C4-1D49-96E7-96DB0C13D256}" type="slidenum">
              <a:rPr lang="en-US" smtClean="0"/>
              <a:t>‹#›</a:t>
            </a:fld>
            <a:endParaRPr lang="en-US"/>
          </a:p>
        </p:txBody>
      </p:sp>
      <p:pic>
        <p:nvPicPr>
          <p:cNvPr id="7" name="Picture 6">
            <a:extLst>
              <a:ext uri="{FF2B5EF4-FFF2-40B4-BE49-F238E27FC236}">
                <a16:creationId xmlns:a16="http://schemas.microsoft.com/office/drawing/2014/main" id="{BF984374-4131-E2BB-130B-DAB86A3E11FD}"/>
              </a:ext>
            </a:extLst>
          </p:cNvPr>
          <p:cNvPicPr/>
          <p:nvPr userDrawn="1"/>
        </p:nvPicPr>
        <p:blipFill>
          <a:blip r:embed="rId13">
            <a:extLst>
              <a:ext uri="{28A0092B-C50C-407E-A947-70E740481C1C}">
                <a14:useLocalDpi xmlns:a14="http://schemas.microsoft.com/office/drawing/2010/main" val="0"/>
              </a:ext>
            </a:extLst>
          </a:blip>
          <a:stretch>
            <a:fillRect/>
          </a:stretch>
        </p:blipFill>
        <p:spPr>
          <a:xfrm>
            <a:off x="10347563" y="6069417"/>
            <a:ext cx="1844437" cy="807714"/>
          </a:xfrm>
          <a:prstGeom prst="rect">
            <a:avLst/>
          </a:prstGeom>
        </p:spPr>
      </p:pic>
    </p:spTree>
    <p:extLst>
      <p:ext uri="{BB962C8B-B14F-4D97-AF65-F5344CB8AC3E}">
        <p14:creationId xmlns:p14="http://schemas.microsoft.com/office/powerpoint/2010/main" val="4288867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4 In I.D. ContiTech Green Fabchem 200 PSI Chemical Hose  Bulk Hose Priced Per Foot (No End Fittings)">
            <a:extLst>
              <a:ext uri="{FF2B5EF4-FFF2-40B4-BE49-F238E27FC236}">
                <a16:creationId xmlns:a16="http://schemas.microsoft.com/office/drawing/2014/main" id="{41542866-79F6-245D-4F72-CA7C45675E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573" b="12176"/>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CA2A1D-A22C-EC40-FB3A-8EE93C9559B3}"/>
              </a:ext>
            </a:extLst>
          </p:cNvPr>
          <p:cNvSpPr>
            <a:spLocks noGrp="1"/>
          </p:cNvSpPr>
          <p:nvPr>
            <p:ph type="ctrTitle"/>
          </p:nvPr>
        </p:nvSpPr>
        <p:spPr>
          <a:xfrm>
            <a:off x="3049" y="643467"/>
            <a:ext cx="12185901" cy="3569242"/>
          </a:xfrm>
        </p:spPr>
        <p:txBody>
          <a:bodyPr anchor="t">
            <a:normAutofit/>
          </a:bodyPr>
          <a:lstStyle/>
          <a:p>
            <a:pPr algn="l"/>
            <a:r>
              <a:rPr lang="en-US" sz="5400" b="1" dirty="0">
                <a:solidFill>
                  <a:srgbClr val="FFFFFF"/>
                </a:solidFill>
                <a:effectLst/>
                <a:latin typeface="+mn-lt"/>
              </a:rPr>
              <a:t>MAINTENANCE, TESTING, and INSPECTION </a:t>
            </a:r>
            <a:br>
              <a:rPr lang="en-US" sz="5400" b="1" dirty="0">
                <a:solidFill>
                  <a:srgbClr val="FFFFFF"/>
                </a:solidFill>
                <a:effectLst/>
                <a:latin typeface="+mn-lt"/>
              </a:rPr>
            </a:br>
            <a:r>
              <a:rPr lang="en-US" sz="5400" b="1" dirty="0">
                <a:solidFill>
                  <a:srgbClr val="FFFFFF"/>
                </a:solidFill>
                <a:effectLst/>
                <a:latin typeface="+mn-lt"/>
              </a:rPr>
              <a:t>of </a:t>
            </a:r>
            <a:br>
              <a:rPr lang="en-US" sz="5400" b="1" dirty="0">
                <a:solidFill>
                  <a:srgbClr val="FFFFFF"/>
                </a:solidFill>
                <a:effectLst/>
                <a:latin typeface="+mn-lt"/>
              </a:rPr>
            </a:br>
            <a:r>
              <a:rPr lang="en-US" sz="5400" b="1" dirty="0">
                <a:solidFill>
                  <a:srgbClr val="FFFFFF"/>
                </a:solidFill>
                <a:effectLst/>
                <a:latin typeface="+mn-lt"/>
              </a:rPr>
              <a:t>CHEMICAL HOSES </a:t>
            </a:r>
            <a:endParaRPr lang="en-US" sz="5400" b="1" dirty="0">
              <a:solidFill>
                <a:srgbClr val="FFFFFF"/>
              </a:solidFill>
              <a:latin typeface="+mn-lt"/>
            </a:endParaRPr>
          </a:p>
        </p:txBody>
      </p:sp>
      <p:sp>
        <p:nvSpPr>
          <p:cNvPr id="3" name="Subtitle 2">
            <a:extLst>
              <a:ext uri="{FF2B5EF4-FFF2-40B4-BE49-F238E27FC236}">
                <a16:creationId xmlns:a16="http://schemas.microsoft.com/office/drawing/2014/main" id="{1EFF2CDA-457F-6645-E158-50AF04E209F9}"/>
              </a:ext>
            </a:extLst>
          </p:cNvPr>
          <p:cNvSpPr>
            <a:spLocks noGrp="1"/>
          </p:cNvSpPr>
          <p:nvPr>
            <p:ph type="subTitle" idx="1"/>
          </p:nvPr>
        </p:nvSpPr>
        <p:spPr>
          <a:xfrm>
            <a:off x="643466" y="4551037"/>
            <a:ext cx="5449479" cy="1578054"/>
          </a:xfrm>
        </p:spPr>
        <p:txBody>
          <a:bodyPr anchor="b">
            <a:normAutofit/>
          </a:bodyPr>
          <a:lstStyle/>
          <a:p>
            <a:pPr algn="l"/>
            <a:r>
              <a:rPr lang="en-US" dirty="0">
                <a:solidFill>
                  <a:srgbClr val="FFFFFF"/>
                </a:solidFill>
                <a:effectLst/>
                <a:latin typeface="+mn-lt"/>
              </a:rPr>
              <a:t>ARPM IP-11-7 </a:t>
            </a:r>
            <a:endParaRPr lang="en-US" dirty="0">
              <a:solidFill>
                <a:srgbClr val="FFFFFF"/>
              </a:solidFill>
              <a:effectLst/>
            </a:endParaRPr>
          </a:p>
          <a:p>
            <a:pPr algn="l"/>
            <a:endParaRPr lang="en-US" dirty="0">
              <a:solidFill>
                <a:srgbClr val="FFFFFF"/>
              </a:solidFill>
            </a:endParaRPr>
          </a:p>
        </p:txBody>
      </p:sp>
      <p:sp>
        <p:nvSpPr>
          <p:cNvPr id="1042" name="Rectangle 1041">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F6C5043-0A21-33C3-D353-971F557603E6}"/>
              </a:ext>
            </a:extLst>
          </p:cNvPr>
          <p:cNvPicPr/>
          <p:nvPr/>
        </p:nvPicPr>
        <p:blipFill>
          <a:blip r:embed="rId3">
            <a:extLst>
              <a:ext uri="{28A0092B-C50C-407E-A947-70E740481C1C}">
                <a14:useLocalDpi xmlns:a14="http://schemas.microsoft.com/office/drawing/2010/main" val="0"/>
              </a:ext>
            </a:extLst>
          </a:blip>
          <a:stretch>
            <a:fillRect/>
          </a:stretch>
        </p:blipFill>
        <p:spPr>
          <a:xfrm>
            <a:off x="10347563" y="6069417"/>
            <a:ext cx="1844437" cy="807714"/>
          </a:xfrm>
          <a:prstGeom prst="rect">
            <a:avLst/>
          </a:prstGeom>
        </p:spPr>
      </p:pic>
    </p:spTree>
    <p:extLst>
      <p:ext uri="{BB962C8B-B14F-4D97-AF65-F5344CB8AC3E}">
        <p14:creationId xmlns:p14="http://schemas.microsoft.com/office/powerpoint/2010/main" val="365043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Helvetica" pitchFamily="2" charset="0"/>
              </a:rPr>
              <a:t>Frequency of Inspection</a:t>
            </a:r>
            <a:endParaRPr lang="en-US" dirty="0">
              <a:effectLst/>
              <a:latin typeface="Helvetica" pitchFamily="2" charset="0"/>
            </a:endParaRP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pPr marL="0" indent="0">
              <a:buNone/>
            </a:pPr>
            <a:r>
              <a:rPr lang="en-US" sz="4000" b="1" dirty="0"/>
              <a:t>Bulk Transfer Service </a:t>
            </a:r>
          </a:p>
          <a:p>
            <a:r>
              <a:rPr lang="en-US" sz="3600" dirty="0"/>
              <a:t>The inspection card shall contain the following information: </a:t>
            </a:r>
          </a:p>
          <a:p>
            <a:pPr marL="914400" lvl="1" indent="-457200">
              <a:buFont typeface="+mj-lt"/>
              <a:buAutoNum type="arabicPeriod"/>
            </a:pPr>
            <a:r>
              <a:rPr lang="en-US" sz="3200" dirty="0"/>
              <a:t>The hose, </a:t>
            </a:r>
          </a:p>
          <a:p>
            <a:pPr marL="914400" lvl="1" indent="-457200">
              <a:buFont typeface="+mj-lt"/>
              <a:buAutoNum type="arabicPeriod"/>
            </a:pPr>
            <a:r>
              <a:rPr lang="en-US" sz="3200" dirty="0"/>
              <a:t>The manufacturer, </a:t>
            </a:r>
          </a:p>
          <a:p>
            <a:pPr marL="914400" lvl="1" indent="-457200">
              <a:buFont typeface="+mj-lt"/>
              <a:buAutoNum type="arabicPeriod"/>
            </a:pPr>
            <a:r>
              <a:rPr lang="en-US" sz="3200" dirty="0"/>
              <a:t>The date received, </a:t>
            </a:r>
          </a:p>
          <a:p>
            <a:pPr marL="914400" lvl="1" indent="-457200">
              <a:buFont typeface="+mj-lt"/>
              <a:buAutoNum type="arabicPeriod"/>
            </a:pPr>
            <a:r>
              <a:rPr lang="en-US" sz="3200" dirty="0"/>
              <a:t>The purchase order number and </a:t>
            </a:r>
          </a:p>
          <a:p>
            <a:pPr marL="914400" lvl="1" indent="-457200">
              <a:buFont typeface="+mj-lt"/>
              <a:buAutoNum type="arabicPeriod"/>
            </a:pPr>
            <a:r>
              <a:rPr lang="en-US" sz="3200" dirty="0"/>
              <a:t>The date of installation</a:t>
            </a:r>
          </a:p>
          <a:p>
            <a:endParaRPr lang="en-US" dirty="0"/>
          </a:p>
          <a:p>
            <a:r>
              <a:rPr lang="en-US" sz="3600" dirty="0"/>
              <a:t>The inspection card must be used to record the test results and condition of the hose</a:t>
            </a:r>
          </a:p>
        </p:txBody>
      </p:sp>
    </p:spTree>
    <p:extLst>
      <p:ext uri="{BB962C8B-B14F-4D97-AF65-F5344CB8AC3E}">
        <p14:creationId xmlns:p14="http://schemas.microsoft.com/office/powerpoint/2010/main" val="3196689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Helvetica" pitchFamily="2" charset="0"/>
              </a:rPr>
              <a:t>Frequency of Inspection</a:t>
            </a:r>
            <a:endParaRPr lang="en-US" dirty="0">
              <a:effectLst/>
              <a:latin typeface="Helvetica" pitchFamily="2" charset="0"/>
            </a:endParaRP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pPr marL="0" indent="0">
              <a:buNone/>
            </a:pPr>
            <a:r>
              <a:rPr lang="en-US" sz="4000" b="1" dirty="0">
                <a:effectLst/>
              </a:rPr>
              <a:t>Daily Inspection Procedure</a:t>
            </a:r>
          </a:p>
          <a:p>
            <a:r>
              <a:rPr lang="en-US" sz="3600" dirty="0">
                <a:effectLst/>
              </a:rPr>
              <a:t>Each day </a:t>
            </a:r>
            <a:r>
              <a:rPr lang="en-US" sz="3600" b="1" dirty="0">
                <a:effectLst/>
              </a:rPr>
              <a:t>PRIOR</a:t>
            </a:r>
            <a:r>
              <a:rPr lang="en-US" sz="3600" dirty="0">
                <a:effectLst/>
              </a:rPr>
              <a:t> to the day's use, a visual inspection shall be made</a:t>
            </a:r>
          </a:p>
          <a:p>
            <a:r>
              <a:rPr lang="en-US" sz="3600" dirty="0">
                <a:effectLst/>
              </a:rPr>
              <a:t>If any unusual appearances are noted the hose shall be subjected to a </a:t>
            </a:r>
            <a:r>
              <a:rPr lang="en-US" sz="3600" b="1" dirty="0">
                <a:effectLst/>
              </a:rPr>
              <a:t>Pressure Test</a:t>
            </a:r>
          </a:p>
        </p:txBody>
      </p:sp>
    </p:spTree>
    <p:extLst>
      <p:ext uri="{BB962C8B-B14F-4D97-AF65-F5344CB8AC3E}">
        <p14:creationId xmlns:p14="http://schemas.microsoft.com/office/powerpoint/2010/main" val="3539912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Helvetica" pitchFamily="2" charset="0"/>
              </a:rPr>
              <a:t>Frequency of Inspection</a:t>
            </a:r>
            <a:endParaRPr lang="en-US" dirty="0">
              <a:effectLst/>
              <a:latin typeface="Helvetica" pitchFamily="2" charset="0"/>
            </a:endParaRP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772160"/>
            <a:ext cx="11724640" cy="5872480"/>
          </a:xfrm>
        </p:spPr>
        <p:txBody>
          <a:bodyPr>
            <a:normAutofit/>
          </a:bodyPr>
          <a:lstStyle/>
          <a:p>
            <a:pPr marL="0" indent="0">
              <a:buNone/>
            </a:pPr>
            <a:r>
              <a:rPr lang="en-US" sz="4000" b="1" dirty="0">
                <a:effectLst/>
              </a:rPr>
              <a:t>New Assemblies and Hose Taken from Storage</a:t>
            </a:r>
          </a:p>
          <a:p>
            <a:endParaRPr lang="en-US" sz="3600" b="1" dirty="0">
              <a:effectLst/>
            </a:endParaRPr>
          </a:p>
          <a:p>
            <a:r>
              <a:rPr lang="en-US" sz="3600" b="1" dirty="0">
                <a:effectLst/>
              </a:rPr>
              <a:t>ALL NEW </a:t>
            </a:r>
            <a:r>
              <a:rPr lang="en-US" sz="3600" dirty="0">
                <a:effectLst/>
              </a:rPr>
              <a:t>hose assemblies &amp; hose taken from storage shall be tested </a:t>
            </a:r>
            <a:r>
              <a:rPr lang="en-US" sz="3600" b="1" dirty="0">
                <a:effectLst/>
              </a:rPr>
              <a:t>PRIOR</a:t>
            </a:r>
            <a:r>
              <a:rPr lang="en-US" sz="3600" dirty="0">
                <a:effectLst/>
              </a:rPr>
              <a:t> to use to determine if they have been damaged in storage or shipment</a:t>
            </a:r>
          </a:p>
          <a:p>
            <a:pPr lvl="1"/>
            <a:r>
              <a:rPr lang="en-US" sz="3200" dirty="0">
                <a:effectLst/>
              </a:rPr>
              <a:t>Follow the method described in the section titled Pressure Test </a:t>
            </a:r>
          </a:p>
        </p:txBody>
      </p:sp>
    </p:spTree>
    <p:extLst>
      <p:ext uri="{BB962C8B-B14F-4D97-AF65-F5344CB8AC3E}">
        <p14:creationId xmlns:p14="http://schemas.microsoft.com/office/powerpoint/2010/main" val="2084735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Helvetica" pitchFamily="2" charset="0"/>
              </a:rPr>
              <a:t>Frequency of Inspection</a:t>
            </a:r>
            <a:endParaRPr lang="en-US" dirty="0">
              <a:effectLst/>
              <a:latin typeface="Helvetica" pitchFamily="2" charset="0"/>
            </a:endParaRP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772160"/>
            <a:ext cx="11724640" cy="5872480"/>
          </a:xfrm>
        </p:spPr>
        <p:txBody>
          <a:bodyPr>
            <a:normAutofit lnSpcReduction="10000"/>
          </a:bodyPr>
          <a:lstStyle/>
          <a:p>
            <a:pPr marL="0" indent="0">
              <a:buNone/>
            </a:pPr>
            <a:r>
              <a:rPr lang="en-US" sz="3500" b="1" dirty="0">
                <a:effectLst/>
              </a:rPr>
              <a:t>New Assemblies and Hose Taken from Storage</a:t>
            </a:r>
          </a:p>
          <a:p>
            <a:r>
              <a:rPr lang="en-US" sz="3200" b="1" dirty="0">
                <a:effectLst/>
              </a:rPr>
              <a:t>Normal Use </a:t>
            </a:r>
            <a:r>
              <a:rPr lang="en-US" sz="3200" dirty="0">
                <a:effectLst/>
              </a:rPr>
              <a:t>- When the chemical hose is subjected to </a:t>
            </a:r>
            <a:r>
              <a:rPr lang="en-US" sz="3200" b="1" i="1" dirty="0">
                <a:effectLst/>
              </a:rPr>
              <a:t>ORDINARY USE </a:t>
            </a:r>
            <a:r>
              <a:rPr lang="en-US" sz="3200" dirty="0">
                <a:effectLst/>
              </a:rPr>
              <a:t>in </a:t>
            </a:r>
            <a:r>
              <a:rPr lang="en-US" sz="3200" b="1" i="1" dirty="0">
                <a:effectLst/>
              </a:rPr>
              <a:t>bulk transfer </a:t>
            </a:r>
            <a:r>
              <a:rPr lang="en-US" sz="3200" dirty="0">
                <a:effectLst/>
              </a:rPr>
              <a:t>applications, the frequency of testing shall be </a:t>
            </a:r>
            <a:r>
              <a:rPr lang="en-US" sz="3200" b="1" dirty="0">
                <a:solidFill>
                  <a:srgbClr val="0432FF"/>
                </a:solidFill>
                <a:effectLst/>
              </a:rPr>
              <a:t>EVERY 90 DAYS</a:t>
            </a:r>
            <a:endParaRPr lang="en-US" sz="3200" dirty="0">
              <a:effectLst/>
            </a:endParaRPr>
          </a:p>
          <a:p>
            <a:r>
              <a:rPr lang="en-US" sz="3200" b="1" dirty="0">
                <a:effectLst/>
              </a:rPr>
              <a:t>Abnormal Use </a:t>
            </a:r>
            <a:r>
              <a:rPr lang="en-US" sz="3200" dirty="0">
                <a:effectLst/>
              </a:rPr>
              <a:t>- Hose assemblies used in </a:t>
            </a:r>
            <a:r>
              <a:rPr lang="en-US" sz="3200" b="1" i="1" dirty="0">
                <a:effectLst/>
              </a:rPr>
              <a:t>bulk transfer </a:t>
            </a:r>
            <a:r>
              <a:rPr lang="en-US" sz="3200" dirty="0">
                <a:effectLst/>
              </a:rPr>
              <a:t>shall also be tested </a:t>
            </a:r>
            <a:r>
              <a:rPr lang="en-US" sz="3200" b="1" dirty="0">
                <a:effectLst/>
              </a:rPr>
              <a:t>IMMEDIATELY after the hose is subjected to abnormal abuse </a:t>
            </a:r>
            <a:r>
              <a:rPr lang="en-US" sz="3200" dirty="0">
                <a:effectLst/>
              </a:rPr>
              <a:t>such as </a:t>
            </a:r>
            <a:r>
              <a:rPr lang="en-US" sz="3200" i="1" dirty="0">
                <a:effectLst/>
              </a:rPr>
              <a:t>severe end pull</a:t>
            </a:r>
            <a:r>
              <a:rPr lang="en-US" sz="3200" dirty="0">
                <a:effectLst/>
              </a:rPr>
              <a:t>, </a:t>
            </a:r>
            <a:r>
              <a:rPr lang="en-US" sz="3200" i="1" dirty="0">
                <a:effectLst/>
              </a:rPr>
              <a:t>flattening or crushing by vehicles</a:t>
            </a:r>
            <a:r>
              <a:rPr lang="en-US" sz="3200" dirty="0">
                <a:effectLst/>
              </a:rPr>
              <a:t>, or </a:t>
            </a:r>
            <a:r>
              <a:rPr lang="en-US" sz="3200" i="1" dirty="0">
                <a:effectLst/>
              </a:rPr>
              <a:t>sharp kinking</a:t>
            </a:r>
            <a:endParaRPr lang="en-US" sz="3200" i="1" dirty="0"/>
          </a:p>
          <a:p>
            <a:r>
              <a:rPr lang="en-US" sz="3200" dirty="0">
                <a:effectLst/>
              </a:rPr>
              <a:t>Any hose that has been </a:t>
            </a:r>
            <a:r>
              <a:rPr lang="en-US" sz="3200" b="1" dirty="0">
                <a:effectLst/>
              </a:rPr>
              <a:t>RECOUPLED</a:t>
            </a:r>
            <a:r>
              <a:rPr lang="en-US" sz="3200" dirty="0">
                <a:effectLst/>
              </a:rPr>
              <a:t> shall be </a:t>
            </a:r>
            <a:r>
              <a:rPr lang="en-US" sz="3200" b="1" dirty="0">
                <a:effectLst/>
              </a:rPr>
              <a:t>proof-tested and inspected </a:t>
            </a:r>
            <a:r>
              <a:rPr lang="en-US" sz="3200" dirty="0">
                <a:effectLst/>
              </a:rPr>
              <a:t>before being placed in service</a:t>
            </a:r>
          </a:p>
          <a:p>
            <a:r>
              <a:rPr lang="en-US" sz="3200" dirty="0">
                <a:effectLst/>
              </a:rPr>
              <a:t>All physical testing shall be performed with the hose at </a:t>
            </a:r>
            <a:r>
              <a:rPr lang="en-US" sz="3200" b="1" dirty="0">
                <a:effectLst/>
              </a:rPr>
              <a:t>ROOM TEMPERATURE</a:t>
            </a:r>
          </a:p>
        </p:txBody>
      </p:sp>
    </p:spTree>
    <p:extLst>
      <p:ext uri="{BB962C8B-B14F-4D97-AF65-F5344CB8AC3E}">
        <p14:creationId xmlns:p14="http://schemas.microsoft.com/office/powerpoint/2010/main" val="29406406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pPr marL="0" indent="0">
              <a:buNone/>
            </a:pPr>
            <a:r>
              <a:rPr lang="en-US" b="1" dirty="0">
                <a:effectLst/>
                <a:latin typeface="+mn-lt"/>
              </a:rPr>
              <a:t>Visual Inspection And Pressure Test Procedure</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fontScale="77500" lnSpcReduction="20000"/>
          </a:bodyPr>
          <a:lstStyle/>
          <a:p>
            <a:r>
              <a:rPr lang="en-US" sz="3900" dirty="0">
                <a:effectLst/>
              </a:rPr>
              <a:t>Lay out the full length of the hose in a clean and preferably dry area</a:t>
            </a:r>
          </a:p>
          <a:p>
            <a:r>
              <a:rPr lang="en-US" sz="3900" dirty="0">
                <a:effectLst/>
              </a:rPr>
              <a:t>Inspect the outside cover of the hose for blistering, excessive abrasion or cuts, and coupling slippage</a:t>
            </a:r>
          </a:p>
          <a:p>
            <a:r>
              <a:rPr lang="en-US" sz="3900" dirty="0">
                <a:effectLst/>
              </a:rPr>
              <a:t>This inspection will be made when the hose is </a:t>
            </a:r>
            <a:r>
              <a:rPr lang="en-US" sz="3900" b="1" dirty="0">
                <a:solidFill>
                  <a:srgbClr val="FF0000"/>
                </a:solidFill>
                <a:effectLst/>
              </a:rPr>
              <a:t>NOT UNDER PRESSURE</a:t>
            </a:r>
          </a:p>
          <a:p>
            <a:pPr marL="0" indent="0">
              <a:buNone/>
            </a:pPr>
            <a:endParaRPr lang="en-US" sz="1000" dirty="0"/>
          </a:p>
          <a:p>
            <a:pPr marL="0" indent="0">
              <a:buNone/>
            </a:pPr>
            <a:r>
              <a:rPr lang="en-US" sz="4700" b="1" dirty="0">
                <a:effectLst/>
              </a:rPr>
              <a:t>Covers</a:t>
            </a:r>
          </a:p>
          <a:p>
            <a:r>
              <a:rPr lang="en-US" sz="4100" dirty="0">
                <a:effectLst/>
              </a:rPr>
              <a:t>Any cuts, gouges, or tears in the cover, that do not expose the reinforcement, should be repaired </a:t>
            </a:r>
            <a:r>
              <a:rPr lang="en-US" sz="4100" b="1" dirty="0">
                <a:effectLst/>
              </a:rPr>
              <a:t>BEFORE</a:t>
            </a:r>
            <a:r>
              <a:rPr lang="en-US" sz="4100" dirty="0">
                <a:effectLst/>
              </a:rPr>
              <a:t> the hose is returned to service</a:t>
            </a:r>
          </a:p>
          <a:p>
            <a:pPr lvl="1"/>
            <a:r>
              <a:rPr lang="en-US" sz="3600" dirty="0">
                <a:effectLst/>
              </a:rPr>
              <a:t>If the reinforcement is exposed, </a:t>
            </a:r>
            <a:r>
              <a:rPr lang="en-US" sz="3600" b="1" dirty="0">
                <a:solidFill>
                  <a:srgbClr val="FF0000"/>
                </a:solidFill>
                <a:effectLst/>
              </a:rPr>
              <a:t>retire the hose from service</a:t>
            </a:r>
            <a:endParaRPr lang="en-US" sz="3600" dirty="0">
              <a:effectLst/>
            </a:endParaRPr>
          </a:p>
          <a:p>
            <a:r>
              <a:rPr lang="en-US" sz="4100" dirty="0">
                <a:effectLst/>
              </a:rPr>
              <a:t>Covers may show surface cracking or crazing due to prolonged exposure to sunlight or ozone</a:t>
            </a:r>
          </a:p>
          <a:p>
            <a:pPr lvl="1"/>
            <a:r>
              <a:rPr lang="en-US" sz="3600" dirty="0">
                <a:effectLst/>
              </a:rPr>
              <a:t>Such deterioration, which does not expose reinforcing material, is not a cause for retirement</a:t>
            </a:r>
          </a:p>
        </p:txBody>
      </p:sp>
    </p:spTree>
    <p:extLst>
      <p:ext uri="{BB962C8B-B14F-4D97-AF65-F5344CB8AC3E}">
        <p14:creationId xmlns:p14="http://schemas.microsoft.com/office/powerpoint/2010/main" val="2803214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pPr marL="0" indent="0">
              <a:buNone/>
            </a:pPr>
            <a:r>
              <a:rPr lang="en-US" b="1" dirty="0">
                <a:effectLst/>
                <a:latin typeface="+mn-lt"/>
              </a:rPr>
              <a:t>Visual Inspection And Pressure Test Procedure</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pPr marL="0" indent="0">
              <a:buNone/>
            </a:pPr>
            <a:r>
              <a:rPr lang="en-US" sz="4000" b="1" dirty="0">
                <a:effectLst/>
              </a:rPr>
              <a:t>Carcass</a:t>
            </a:r>
          </a:p>
          <a:p>
            <a:r>
              <a:rPr lang="en-US" sz="3600" dirty="0">
                <a:effectLst/>
              </a:rPr>
              <a:t>Look for any indication of kinking or broken reinforcement as evidenced by any permanent distortion, longitudinal ridges, or bulges</a:t>
            </a:r>
          </a:p>
          <a:p>
            <a:r>
              <a:rPr lang="en-US" sz="3600" dirty="0">
                <a:effectLst/>
              </a:rPr>
              <a:t>If damage to the reinforcement is suspected, </a:t>
            </a:r>
            <a:r>
              <a:rPr lang="en-US" sz="3600" b="1" dirty="0">
                <a:effectLst/>
              </a:rPr>
              <a:t>remove the hose from service and pressure test</a:t>
            </a:r>
          </a:p>
        </p:txBody>
      </p:sp>
    </p:spTree>
    <p:extLst>
      <p:ext uri="{BB962C8B-B14F-4D97-AF65-F5344CB8AC3E}">
        <p14:creationId xmlns:p14="http://schemas.microsoft.com/office/powerpoint/2010/main" val="2175104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pPr marL="0" indent="0">
              <a:buNone/>
            </a:pPr>
            <a:r>
              <a:rPr lang="en-US" b="1" dirty="0">
                <a:effectLst/>
                <a:latin typeface="+mn-lt"/>
              </a:rPr>
              <a:t>Visual Inspection And Pressure Test Procedure</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r>
              <a:rPr lang="en-US" sz="3600" dirty="0">
                <a:effectLst/>
              </a:rPr>
              <a:t>Crushed or kinked spots where the outer diameter of the hose is reduced by &gt;20% of the normal outside diameter shall require that the hose be </a:t>
            </a:r>
            <a:r>
              <a:rPr lang="en-US" sz="3600" b="1" dirty="0">
                <a:solidFill>
                  <a:srgbClr val="FF0000"/>
                </a:solidFill>
                <a:effectLst/>
              </a:rPr>
              <a:t>RETIRED</a:t>
            </a:r>
            <a:r>
              <a:rPr lang="en-US" sz="3600" dirty="0">
                <a:effectLst/>
              </a:rPr>
              <a:t> </a:t>
            </a:r>
          </a:p>
          <a:p>
            <a:r>
              <a:rPr lang="en-US" sz="3600" dirty="0">
                <a:effectLst/>
              </a:rPr>
              <a:t>Hose containing kinked or crushed spots where the outside diameter is reduced &lt;20% may be used </a:t>
            </a:r>
            <a:r>
              <a:rPr lang="en-US" sz="3600" b="1" i="1" dirty="0">
                <a:effectLst/>
              </a:rPr>
              <a:t>if the hose passes the hydrostatic tests</a:t>
            </a:r>
          </a:p>
        </p:txBody>
      </p:sp>
    </p:spTree>
    <p:extLst>
      <p:ext uri="{BB962C8B-B14F-4D97-AF65-F5344CB8AC3E}">
        <p14:creationId xmlns:p14="http://schemas.microsoft.com/office/powerpoint/2010/main" val="28551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pPr marL="0" indent="0">
              <a:buNone/>
            </a:pPr>
            <a:r>
              <a:rPr lang="en-US" b="1" dirty="0">
                <a:effectLst/>
                <a:latin typeface="+mn-lt"/>
              </a:rPr>
              <a:t>Visual Inspection And Pressure Test Procedure</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pPr marL="0" indent="0">
              <a:buNone/>
            </a:pPr>
            <a:r>
              <a:rPr lang="en-US" sz="4000" b="1" dirty="0">
                <a:effectLst/>
              </a:rPr>
              <a:t>Fittings</a:t>
            </a:r>
          </a:p>
          <a:p>
            <a:r>
              <a:rPr lang="en-US" sz="3600" dirty="0">
                <a:effectLst/>
              </a:rPr>
              <a:t>Exposed surfaces of couplings, flanges, and nipples shall be examined for cracks or excessive corrosion</a:t>
            </a:r>
          </a:p>
          <a:p>
            <a:pPr lvl="1"/>
            <a:r>
              <a:rPr lang="en-US" sz="2800" dirty="0">
                <a:effectLst/>
              </a:rPr>
              <a:t>Either condition shall cause the hose to be </a:t>
            </a:r>
            <a:r>
              <a:rPr lang="en-US" sz="2800" b="1" dirty="0">
                <a:solidFill>
                  <a:srgbClr val="FF0000"/>
                </a:solidFill>
                <a:effectLst/>
              </a:rPr>
              <a:t>RETIRED FROM SERVICE</a:t>
            </a:r>
            <a:endParaRPr lang="en-US" sz="2800" b="1" dirty="0">
              <a:solidFill>
                <a:srgbClr val="FF0000"/>
              </a:solidFill>
            </a:endParaRPr>
          </a:p>
          <a:p>
            <a:r>
              <a:rPr lang="en-US" sz="3600" dirty="0">
                <a:effectLst/>
              </a:rPr>
              <a:t>Any evidence of coupling or nipple slippage on the hose is cause for removing the hose from service</a:t>
            </a:r>
          </a:p>
        </p:txBody>
      </p:sp>
    </p:spTree>
    <p:extLst>
      <p:ext uri="{BB962C8B-B14F-4D97-AF65-F5344CB8AC3E}">
        <p14:creationId xmlns:p14="http://schemas.microsoft.com/office/powerpoint/2010/main" val="1419521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mn-lt"/>
              </a:rPr>
              <a:t>Pressure Test</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lnSpcReduction="10000"/>
          </a:bodyPr>
          <a:lstStyle/>
          <a:p>
            <a:r>
              <a:rPr lang="en-US" sz="3600" dirty="0">
                <a:effectLst/>
              </a:rPr>
              <a:t>New hose(s) and hose(s) taken from storage </a:t>
            </a:r>
            <a:r>
              <a:rPr lang="en-US" sz="3600" b="1" dirty="0">
                <a:effectLst/>
              </a:rPr>
              <a:t>SHALL BE TESTED BEFORE </a:t>
            </a:r>
            <a:r>
              <a:rPr lang="en-US" sz="3600" dirty="0">
                <a:effectLst/>
              </a:rPr>
              <a:t>it is placed in service</a:t>
            </a:r>
          </a:p>
          <a:p>
            <a:r>
              <a:rPr lang="en-US" sz="3600" dirty="0">
                <a:effectLst/>
              </a:rPr>
              <a:t>The </a:t>
            </a:r>
            <a:r>
              <a:rPr lang="en-US" sz="3600" b="1" dirty="0">
                <a:effectLst/>
              </a:rPr>
              <a:t>HYDROSTATIC</a:t>
            </a:r>
            <a:r>
              <a:rPr lang="en-US" sz="3600" dirty="0">
                <a:effectLst/>
              </a:rPr>
              <a:t> test and examination shall be conducted in the following manner:</a:t>
            </a:r>
          </a:p>
          <a:p>
            <a:pPr marL="914400" lvl="1" indent="-457200">
              <a:buFont typeface="+mj-lt"/>
              <a:buAutoNum type="arabicPeriod"/>
            </a:pPr>
            <a:r>
              <a:rPr lang="en-US" sz="2800" dirty="0">
                <a:effectLst/>
              </a:rPr>
              <a:t>The hose shall lie in a straight and horizontal position, unrestricted so the hose can move freely when pressurized</a:t>
            </a:r>
          </a:p>
          <a:p>
            <a:pPr marL="914400" lvl="1" indent="-457200">
              <a:buFont typeface="+mj-lt"/>
              <a:buAutoNum type="arabicPeriod"/>
            </a:pPr>
            <a:r>
              <a:rPr lang="en-US" sz="2800" dirty="0">
                <a:effectLst/>
              </a:rPr>
              <a:t>Water shall be used as the test liquid</a:t>
            </a:r>
          </a:p>
          <a:p>
            <a:pPr marL="1371600" lvl="2" indent="-457200">
              <a:buFont typeface="+mj-lt"/>
              <a:buAutoNum type="alphaUcPeriod"/>
            </a:pPr>
            <a:r>
              <a:rPr lang="en-US" sz="2800" b="1" dirty="0">
                <a:solidFill>
                  <a:srgbClr val="FF0000"/>
                </a:solidFill>
                <a:effectLst/>
              </a:rPr>
              <a:t>NEVER</a:t>
            </a:r>
            <a:r>
              <a:rPr lang="en-US" sz="2800" dirty="0">
                <a:effectLst/>
              </a:rPr>
              <a:t> pressure test with solvents, corrosive liquids, air, or compressed gases</a:t>
            </a:r>
          </a:p>
          <a:p>
            <a:pPr marL="914400" lvl="1" indent="-457200">
              <a:buFont typeface="+mj-lt"/>
              <a:buAutoNum type="arabicPeriod"/>
            </a:pPr>
            <a:r>
              <a:rPr lang="en-US" sz="2800" dirty="0">
                <a:effectLst/>
              </a:rPr>
              <a:t>Fill the hose with water with the outlet end raised and the outlet valve open to ensure the complete removal of air</a:t>
            </a:r>
          </a:p>
          <a:p>
            <a:pPr marL="914400" lvl="1" indent="-457200">
              <a:buFont typeface="+mj-lt"/>
              <a:buAutoNum type="arabicPeriod"/>
            </a:pPr>
            <a:r>
              <a:rPr lang="en-US" sz="2800" dirty="0">
                <a:effectLst/>
              </a:rPr>
              <a:t>When all the air has been expelled, close the outlet valve and lower the raised end</a:t>
            </a:r>
          </a:p>
          <a:p>
            <a:pPr marL="914400" lvl="1" indent="-457200">
              <a:buFont typeface="+mj-lt"/>
              <a:buAutoNum type="arabicPeriod"/>
            </a:pPr>
            <a:endParaRPr lang="en-US" dirty="0">
              <a:effectLst/>
            </a:endParaRPr>
          </a:p>
        </p:txBody>
      </p:sp>
    </p:spTree>
    <p:extLst>
      <p:ext uri="{BB962C8B-B14F-4D97-AF65-F5344CB8AC3E}">
        <p14:creationId xmlns:p14="http://schemas.microsoft.com/office/powerpoint/2010/main" val="3363045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mn-lt"/>
              </a:rPr>
              <a:t>Pressure Test</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pPr marL="0" indent="0" algn="ctr">
              <a:buNone/>
            </a:pPr>
            <a:r>
              <a:rPr lang="en-US" sz="7200" b="1" dirty="0">
                <a:solidFill>
                  <a:srgbClr val="FF0000"/>
                </a:solidFill>
                <a:effectLst/>
              </a:rPr>
              <a:t>WARNING! </a:t>
            </a:r>
            <a:endParaRPr lang="en-US" sz="7200" dirty="0">
              <a:solidFill>
                <a:srgbClr val="FF0000"/>
              </a:solidFill>
              <a:effectLst/>
            </a:endParaRPr>
          </a:p>
          <a:p>
            <a:pPr marL="0" indent="0" algn="ctr">
              <a:buNone/>
            </a:pPr>
            <a:r>
              <a:rPr lang="en-US" sz="3600" dirty="0">
                <a:effectLst/>
              </a:rPr>
              <a:t>Extreme care must be taken when flushing out a chemical hose with water; some chemicals, such as concentrated acids, may react with water and cause spattering. </a:t>
            </a:r>
          </a:p>
          <a:p>
            <a:pPr marL="0" indent="0" algn="ctr">
              <a:buNone/>
            </a:pPr>
            <a:endParaRPr lang="en-US" sz="3600" dirty="0"/>
          </a:p>
          <a:p>
            <a:pPr marL="0" indent="0" algn="ctr">
              <a:buNone/>
            </a:pPr>
            <a:r>
              <a:rPr lang="en-US" sz="3600" dirty="0">
                <a:effectLst/>
              </a:rPr>
              <a:t>When flushing a hose, disposal of the effluent must be made in such a manner that environmental problems are not created. </a:t>
            </a:r>
          </a:p>
          <a:p>
            <a:pPr marL="457200" lvl="1" indent="0">
              <a:buNone/>
            </a:pPr>
            <a:endParaRPr lang="en-US" dirty="0">
              <a:effectLst/>
            </a:endParaRPr>
          </a:p>
        </p:txBody>
      </p:sp>
    </p:spTree>
    <p:extLst>
      <p:ext uri="{BB962C8B-B14F-4D97-AF65-F5344CB8AC3E}">
        <p14:creationId xmlns:p14="http://schemas.microsoft.com/office/powerpoint/2010/main" val="2042113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7CEC52-28BA-2D4A-FD1A-0645256E0868}"/>
              </a:ext>
            </a:extLst>
          </p:cNvPr>
          <p:cNvSpPr>
            <a:spLocks noGrp="1"/>
          </p:cNvSpPr>
          <p:nvPr>
            <p:ph idx="1"/>
          </p:nvPr>
        </p:nvSpPr>
        <p:spPr>
          <a:xfrm>
            <a:off x="0" y="2497206"/>
            <a:ext cx="12192000" cy="4066154"/>
          </a:xfrm>
        </p:spPr>
        <p:txBody>
          <a:bodyPr anchor="ctr">
            <a:noAutofit/>
          </a:bodyPr>
          <a:lstStyle/>
          <a:p>
            <a:pPr marL="0" indent="0" algn="ctr">
              <a:lnSpc>
                <a:spcPct val="100000"/>
              </a:lnSpc>
              <a:spcBef>
                <a:spcPts val="0"/>
              </a:spcBef>
              <a:buNone/>
            </a:pPr>
            <a:r>
              <a:rPr lang="en-US" sz="3200" b="1" dirty="0">
                <a:solidFill>
                  <a:srgbClr val="FF0000"/>
                </a:solidFill>
                <a:effectLst/>
                <a:latin typeface="Helvetica" pitchFamily="2" charset="0"/>
              </a:rPr>
              <a:t>WARNING! </a:t>
            </a:r>
            <a:endParaRPr lang="en-US" sz="3200" dirty="0">
              <a:solidFill>
                <a:srgbClr val="FF0000"/>
              </a:solidFill>
              <a:effectLst/>
              <a:latin typeface="Helvetica" pitchFamily="2" charset="0"/>
            </a:endParaRPr>
          </a:p>
          <a:p>
            <a:pPr marL="0" indent="0" algn="ctr">
              <a:spcBef>
                <a:spcPts val="0"/>
              </a:spcBef>
              <a:buNone/>
            </a:pPr>
            <a:r>
              <a:rPr lang="en-US" sz="2000" dirty="0">
                <a:effectLst/>
                <a:latin typeface="Helvetica" pitchFamily="2" charset="0"/>
              </a:rPr>
              <a:t>Failure of chemical hose in service can result in injury to personnel or damage to property. All chemical hose manufacturers recommend specific hose constructions to handle various chemicals. The manufacturer shall be consulted to determine what particular hose may be used to handle a specific chemical. Consult the hose manufacturer's literature or contact the hose manufacturer for the proper couplings to use with chemical hose. </a:t>
            </a:r>
            <a:endParaRPr lang="en-US" sz="2000" b="1" dirty="0">
              <a:effectLst/>
              <a:latin typeface="Helvetica" pitchFamily="2" charset="0"/>
            </a:endParaRPr>
          </a:p>
          <a:p>
            <a:pPr marL="0" indent="0" algn="ctr">
              <a:lnSpc>
                <a:spcPct val="100000"/>
              </a:lnSpc>
              <a:spcBef>
                <a:spcPts val="0"/>
              </a:spcBef>
              <a:buNone/>
            </a:pPr>
            <a:endParaRPr lang="en-US" sz="2000" b="1" dirty="0">
              <a:effectLst/>
              <a:latin typeface="Helvetica" pitchFamily="2" charset="0"/>
            </a:endParaRPr>
          </a:p>
          <a:p>
            <a:pPr>
              <a:lnSpc>
                <a:spcPct val="100000"/>
              </a:lnSpc>
              <a:spcBef>
                <a:spcPts val="0"/>
              </a:spcBef>
            </a:pPr>
            <a:r>
              <a:rPr lang="en-US" sz="2000" b="1" dirty="0">
                <a:effectLst/>
                <a:latin typeface="Helvetica" pitchFamily="2" charset="0"/>
              </a:rPr>
              <a:t>Do </a:t>
            </a:r>
            <a:r>
              <a:rPr lang="en-US" sz="2000" b="1" u="sng" dirty="0">
                <a:solidFill>
                  <a:srgbClr val="FF0000"/>
                </a:solidFill>
                <a:effectLst/>
                <a:latin typeface="Helvetica" pitchFamily="2" charset="0"/>
              </a:rPr>
              <a:t>NOT</a:t>
            </a:r>
            <a:r>
              <a:rPr lang="en-US" sz="2000" b="1" dirty="0">
                <a:effectLst/>
                <a:latin typeface="Helvetica" pitchFamily="2" charset="0"/>
              </a:rPr>
              <a:t> use chemical hose at temperatures or pressures above those recommended by the manufacturer. </a:t>
            </a:r>
          </a:p>
          <a:p>
            <a:pPr>
              <a:lnSpc>
                <a:spcPct val="100000"/>
              </a:lnSpc>
              <a:spcBef>
                <a:spcPts val="0"/>
              </a:spcBef>
            </a:pPr>
            <a:r>
              <a:rPr lang="en-US" sz="2000" b="1" dirty="0">
                <a:effectLst/>
                <a:latin typeface="Helvetica" pitchFamily="2" charset="0"/>
              </a:rPr>
              <a:t>All operators must be thoroughly trained in the care and use of this hose and must at all times wear protective clothing. </a:t>
            </a:r>
          </a:p>
          <a:p>
            <a:pPr>
              <a:lnSpc>
                <a:spcPct val="100000"/>
              </a:lnSpc>
              <a:spcBef>
                <a:spcPts val="0"/>
              </a:spcBef>
            </a:pPr>
            <a:r>
              <a:rPr lang="en-US" sz="2000" b="1" dirty="0">
                <a:effectLst/>
                <a:latin typeface="Helvetica" pitchFamily="2" charset="0"/>
              </a:rPr>
              <a:t>A hose or system failure could cause the release of a poisonous, corrosive, or flammable material.</a:t>
            </a:r>
            <a:endParaRPr lang="en-US" sz="2000" dirty="0">
              <a:effectLst/>
              <a:latin typeface="Helvetica" pitchFamily="2" charset="0"/>
            </a:endParaRPr>
          </a:p>
        </p:txBody>
      </p:sp>
      <p:pic>
        <p:nvPicPr>
          <p:cNvPr id="2050" name="Picture 2" descr="Composite Hose – McGill Hose &amp; Coupling, Inc.">
            <a:extLst>
              <a:ext uri="{FF2B5EF4-FFF2-40B4-BE49-F238E27FC236}">
                <a16:creationId xmlns:a16="http://schemas.microsoft.com/office/drawing/2014/main" id="{B67EE0BD-404C-DE62-E4E6-9B1DE2A51F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1196" y="0"/>
            <a:ext cx="3329608" cy="2497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341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mn-lt"/>
              </a:rPr>
              <a:t>Pressure Test</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pPr marL="914400" lvl="1" indent="-457200">
              <a:buFont typeface="+mj-lt"/>
              <a:buAutoNum type="arabicPeriod" startAt="5"/>
            </a:pPr>
            <a:r>
              <a:rPr lang="en-US" sz="3600" dirty="0">
                <a:effectLst/>
              </a:rPr>
              <a:t>For the </a:t>
            </a:r>
            <a:r>
              <a:rPr lang="en-US" sz="3600" b="1" dirty="0">
                <a:solidFill>
                  <a:srgbClr val="0432FF"/>
                </a:solidFill>
                <a:effectLst/>
              </a:rPr>
              <a:t>NEW HOSE</a:t>
            </a:r>
            <a:r>
              <a:rPr lang="en-US" sz="3600" dirty="0">
                <a:effectLst/>
              </a:rPr>
              <a:t>, raise the pressure to</a:t>
            </a:r>
            <a:r>
              <a:rPr lang="en-US" sz="3600" dirty="0">
                <a:solidFill>
                  <a:srgbClr val="0432FF"/>
                </a:solidFill>
                <a:effectLst/>
              </a:rPr>
              <a:t> </a:t>
            </a:r>
            <a:r>
              <a:rPr lang="en-US" sz="3600" b="1" dirty="0">
                <a:solidFill>
                  <a:srgbClr val="0432FF"/>
                </a:solidFill>
                <a:effectLst/>
              </a:rPr>
              <a:t>TWICE </a:t>
            </a:r>
            <a:r>
              <a:rPr lang="en-US" sz="3600" b="1" dirty="0">
                <a:effectLst/>
              </a:rPr>
              <a:t>the rated working pressure </a:t>
            </a:r>
            <a:r>
              <a:rPr lang="en-US" sz="3600" dirty="0">
                <a:effectLst/>
              </a:rPr>
              <a:t>and hold for </a:t>
            </a:r>
            <a:r>
              <a:rPr lang="en-US" sz="3600" b="1" dirty="0">
                <a:effectLst/>
              </a:rPr>
              <a:t>5-minutes</a:t>
            </a:r>
          </a:p>
          <a:p>
            <a:pPr marL="1371600" lvl="2" indent="-457200">
              <a:buFont typeface="+mj-lt"/>
              <a:buAutoNum type="alphaUcPeriod"/>
            </a:pPr>
            <a:r>
              <a:rPr lang="en-US" sz="3200" dirty="0">
                <a:effectLst/>
              </a:rPr>
              <a:t>During this hold period, the hose shall be examined for leaks at the couplings, fitting slippage, or any indication of weakness in the hose structure.</a:t>
            </a:r>
          </a:p>
          <a:p>
            <a:pPr marL="1828800" lvl="3" indent="-457200">
              <a:buFont typeface="+mj-lt"/>
              <a:buAutoNum type="romanLcPeriod"/>
            </a:pPr>
            <a:r>
              <a:rPr lang="en-US" sz="2800" dirty="0">
                <a:effectLst/>
              </a:rPr>
              <a:t>The hose shall be </a:t>
            </a:r>
            <a:r>
              <a:rPr lang="en-US" sz="2800" b="1" dirty="0">
                <a:solidFill>
                  <a:srgbClr val="FF0000"/>
                </a:solidFill>
                <a:effectLst/>
              </a:rPr>
              <a:t>RETIRED FROM SERVICE </a:t>
            </a:r>
            <a:r>
              <a:rPr lang="en-US" sz="2800" dirty="0">
                <a:effectLst/>
              </a:rPr>
              <a:t>if any sign of leaks, fitting slippage, or weakness in the hose structure is found</a:t>
            </a:r>
          </a:p>
          <a:p>
            <a:pPr marL="1371600" lvl="3" indent="0">
              <a:buNone/>
            </a:pPr>
            <a:endParaRPr lang="en-US" dirty="0">
              <a:effectLst/>
            </a:endParaRPr>
          </a:p>
        </p:txBody>
      </p:sp>
    </p:spTree>
    <p:extLst>
      <p:ext uri="{BB962C8B-B14F-4D97-AF65-F5344CB8AC3E}">
        <p14:creationId xmlns:p14="http://schemas.microsoft.com/office/powerpoint/2010/main" val="2288256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mn-lt"/>
              </a:rPr>
              <a:t>Pressure Test</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pPr marL="914400" lvl="1" indent="-457200">
              <a:buFont typeface="+mj-lt"/>
              <a:buAutoNum type="arabicPeriod" startAt="6"/>
            </a:pPr>
            <a:r>
              <a:rPr lang="en-US" sz="3600" dirty="0">
                <a:effectLst/>
              </a:rPr>
              <a:t>For </a:t>
            </a:r>
            <a:r>
              <a:rPr lang="en-US" sz="3600" b="1" dirty="0">
                <a:solidFill>
                  <a:srgbClr val="0432FF"/>
                </a:solidFill>
                <a:effectLst/>
              </a:rPr>
              <a:t>USED HOSE</a:t>
            </a:r>
            <a:r>
              <a:rPr lang="en-US" sz="3600" dirty="0">
                <a:effectLst/>
              </a:rPr>
              <a:t>, test with pressure of </a:t>
            </a:r>
            <a:r>
              <a:rPr lang="en-US" sz="3600" b="1" dirty="0">
                <a:solidFill>
                  <a:srgbClr val="0432FF"/>
                </a:solidFill>
                <a:effectLst/>
              </a:rPr>
              <a:t>1-1/2 times </a:t>
            </a:r>
            <a:r>
              <a:rPr lang="en-US" sz="3600" b="1" dirty="0">
                <a:effectLst/>
              </a:rPr>
              <a:t>the rated working pressure </a:t>
            </a:r>
            <a:r>
              <a:rPr lang="en-US" sz="3600" dirty="0">
                <a:effectLst/>
              </a:rPr>
              <a:t>and hold for 5 minutes</a:t>
            </a:r>
          </a:p>
          <a:p>
            <a:pPr marL="1371600" lvl="2" indent="-457200">
              <a:buFont typeface="+mj-lt"/>
              <a:buAutoNum type="alphaUcPeriod"/>
            </a:pPr>
            <a:r>
              <a:rPr lang="en-US" sz="3200" dirty="0">
                <a:effectLst/>
              </a:rPr>
              <a:t>During this hold period, the hose shall be examined for leaks at the couplings, fitting slippage, or for any indication of weakness in the hose structure</a:t>
            </a:r>
          </a:p>
          <a:p>
            <a:pPr marL="1828800" lvl="3" indent="-457200">
              <a:buFont typeface="+mj-lt"/>
              <a:buAutoNum type="romanLcPeriod"/>
            </a:pPr>
            <a:r>
              <a:rPr lang="en-US" sz="2800" dirty="0">
                <a:effectLst/>
              </a:rPr>
              <a:t>The hose shall be </a:t>
            </a:r>
            <a:r>
              <a:rPr lang="en-US" sz="2800" b="1" dirty="0">
                <a:solidFill>
                  <a:srgbClr val="FF0000"/>
                </a:solidFill>
                <a:effectLst/>
              </a:rPr>
              <a:t>RETIRED FROM SERVICE </a:t>
            </a:r>
            <a:r>
              <a:rPr lang="en-US" sz="2800" dirty="0">
                <a:effectLst/>
              </a:rPr>
              <a:t>if any sign of leaks, fitting slippage, or weakness in the hose structure is found</a:t>
            </a:r>
          </a:p>
          <a:p>
            <a:pPr marL="914400" lvl="1" indent="-457200">
              <a:buFont typeface="+mj-lt"/>
              <a:buAutoNum type="arabicPeriod" startAt="6"/>
            </a:pPr>
            <a:r>
              <a:rPr lang="en-US" sz="3600" dirty="0">
                <a:effectLst/>
              </a:rPr>
              <a:t>Thoroughly drain the water from the hose after completion of the hydrostatic test </a:t>
            </a:r>
          </a:p>
          <a:p>
            <a:pPr marL="1828800" lvl="3" indent="-457200">
              <a:buFont typeface="+mj-lt"/>
              <a:buAutoNum type="romanLcPeriod"/>
            </a:pPr>
            <a:endParaRPr lang="en-US" dirty="0">
              <a:effectLst/>
            </a:endParaRPr>
          </a:p>
        </p:txBody>
      </p:sp>
      <p:sp>
        <p:nvSpPr>
          <p:cNvPr id="7" name="TextBox 6">
            <a:extLst>
              <a:ext uri="{FF2B5EF4-FFF2-40B4-BE49-F238E27FC236}">
                <a16:creationId xmlns:a16="http://schemas.microsoft.com/office/drawing/2014/main" id="{66EF5B71-452C-62EF-8B11-EA97DA705CA4}"/>
              </a:ext>
            </a:extLst>
          </p:cNvPr>
          <p:cNvSpPr txBox="1"/>
          <p:nvPr/>
        </p:nvSpPr>
        <p:spPr>
          <a:xfrm>
            <a:off x="538480" y="5322670"/>
            <a:ext cx="11297920" cy="1384995"/>
          </a:xfrm>
          <a:prstGeom prst="rect">
            <a:avLst/>
          </a:prstGeom>
          <a:noFill/>
        </p:spPr>
        <p:txBody>
          <a:bodyPr wrap="square">
            <a:spAutoFit/>
          </a:bodyPr>
          <a:lstStyle/>
          <a:p>
            <a:pPr algn="ctr"/>
            <a:r>
              <a:rPr lang="en-US" sz="2800" b="1" dirty="0">
                <a:solidFill>
                  <a:srgbClr val="FF0000"/>
                </a:solidFill>
                <a:effectLst/>
              </a:rPr>
              <a:t>CAUTION! </a:t>
            </a:r>
            <a:endParaRPr lang="en-US" sz="2800" dirty="0">
              <a:solidFill>
                <a:srgbClr val="FF0000"/>
              </a:solidFill>
              <a:effectLst/>
            </a:endParaRPr>
          </a:p>
          <a:p>
            <a:pPr algn="ctr"/>
            <a:r>
              <a:rPr lang="en-US" sz="2800" dirty="0">
                <a:effectLst/>
              </a:rPr>
              <a:t>Hose at 150% OR 200% of working pressure is hazardous if damage has occurred. Take all necessary safety precautions during the examination. </a:t>
            </a:r>
          </a:p>
        </p:txBody>
      </p:sp>
    </p:spTree>
    <p:extLst>
      <p:ext uri="{BB962C8B-B14F-4D97-AF65-F5344CB8AC3E}">
        <p14:creationId xmlns:p14="http://schemas.microsoft.com/office/powerpoint/2010/main" val="66896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mn-lt"/>
              </a:rPr>
              <a:t>Electrical Continuity</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r>
              <a:rPr lang="en-US" sz="3600" dirty="0">
                <a:effectLst/>
              </a:rPr>
              <a:t>When the user requires, </a:t>
            </a:r>
            <a:r>
              <a:rPr lang="en-US" sz="3600" b="1" dirty="0">
                <a:effectLst/>
              </a:rPr>
              <a:t>ELECTRICAL CONTINUITY </a:t>
            </a:r>
            <a:r>
              <a:rPr lang="en-US" sz="3600" dirty="0">
                <a:effectLst/>
              </a:rPr>
              <a:t>between the fittings shall be tested using a low-voltage system</a:t>
            </a:r>
          </a:p>
          <a:p>
            <a:r>
              <a:rPr lang="en-US" sz="3600" dirty="0">
                <a:effectLst/>
              </a:rPr>
              <a:t>The hose </a:t>
            </a:r>
            <a:r>
              <a:rPr lang="en-US" sz="3600" b="1" u="sng" dirty="0">
                <a:effectLst/>
              </a:rPr>
              <a:t>MUST</a:t>
            </a:r>
            <a:r>
              <a:rPr lang="en-US" sz="3600" dirty="0">
                <a:effectLst/>
              </a:rPr>
              <a:t> be clean and dry for this test</a:t>
            </a:r>
          </a:p>
          <a:p>
            <a:r>
              <a:rPr lang="en-US" sz="3600" dirty="0">
                <a:effectLst/>
              </a:rPr>
              <a:t>The procedures outlined in Chapter 6 of the ARPM Hose Handbook, “</a:t>
            </a:r>
            <a:r>
              <a:rPr lang="en-US" sz="3600" i="1" dirty="0">
                <a:effectLst/>
              </a:rPr>
              <a:t>Hose Test Methods</a:t>
            </a:r>
            <a:r>
              <a:rPr lang="en-US" sz="3600" dirty="0">
                <a:effectLst/>
              </a:rPr>
              <a:t>,” can be used as a guide</a:t>
            </a:r>
          </a:p>
          <a:p>
            <a:pPr marL="0" indent="0">
              <a:buNone/>
            </a:pPr>
            <a:endParaRPr lang="en-US" sz="3200" dirty="0">
              <a:effectLst/>
            </a:endParaRPr>
          </a:p>
        </p:txBody>
      </p:sp>
    </p:spTree>
    <p:extLst>
      <p:ext uri="{BB962C8B-B14F-4D97-AF65-F5344CB8AC3E}">
        <p14:creationId xmlns:p14="http://schemas.microsoft.com/office/powerpoint/2010/main" val="706088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ONTINENTAL, 2 in Hose Inside Dia., Black, Chemical Hose Assembly -  55AZ85|CHX200-04CE-G - Grainger">
            <a:extLst>
              <a:ext uri="{FF2B5EF4-FFF2-40B4-BE49-F238E27FC236}">
                <a16:creationId xmlns:a16="http://schemas.microsoft.com/office/drawing/2014/main" id="{86DC43F3-CD36-886F-2238-C833621096C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604" r="12085"/>
          <a:stretch/>
        </p:blipFill>
        <p:spPr bwMode="auto">
          <a:xfrm>
            <a:off x="1"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3081" name="Rectangle 308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7531610" y="365125"/>
            <a:ext cx="3822189" cy="1899912"/>
          </a:xfrm>
        </p:spPr>
        <p:txBody>
          <a:bodyPr>
            <a:normAutofit/>
          </a:bodyPr>
          <a:lstStyle/>
          <a:p>
            <a:r>
              <a:rPr lang="en-US" sz="6000" b="1" dirty="0">
                <a:latin typeface="+mn-lt"/>
              </a:rPr>
              <a:t>Scope</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3444240" y="2515249"/>
            <a:ext cx="8744711" cy="4155429"/>
          </a:xfrm>
        </p:spPr>
        <p:txBody>
          <a:bodyPr>
            <a:normAutofit/>
          </a:bodyPr>
          <a:lstStyle/>
          <a:p>
            <a:r>
              <a:rPr lang="en-US" sz="3600" dirty="0"/>
              <a:t>It covers hoses containing: </a:t>
            </a:r>
          </a:p>
          <a:p>
            <a:pPr lvl="1"/>
            <a:r>
              <a:rPr lang="en-US" sz="3200" dirty="0"/>
              <a:t>carcass reinforcements of woven textile fabric; </a:t>
            </a:r>
          </a:p>
          <a:p>
            <a:pPr lvl="1"/>
            <a:r>
              <a:rPr lang="en-US" sz="3200" dirty="0"/>
              <a:t>textile cords; </a:t>
            </a:r>
          </a:p>
          <a:p>
            <a:pPr lvl="1"/>
            <a:r>
              <a:rPr lang="en-US" sz="3200" dirty="0"/>
              <a:t>textile or wire braids; </a:t>
            </a:r>
          </a:p>
          <a:p>
            <a:pPr lvl="1"/>
            <a:r>
              <a:rPr lang="en-US" sz="3200" dirty="0"/>
              <a:t>flat, oval or round wire helix; </a:t>
            </a:r>
          </a:p>
          <a:p>
            <a:pPr lvl="1"/>
            <a:r>
              <a:rPr lang="en-US" sz="3200" dirty="0"/>
              <a:t>spiral wire or cable; or </a:t>
            </a:r>
          </a:p>
          <a:p>
            <a:pPr lvl="1"/>
            <a:r>
              <a:rPr lang="en-US" sz="3200" dirty="0"/>
              <a:t>any combinations of these reinforcements</a:t>
            </a:r>
          </a:p>
        </p:txBody>
      </p:sp>
      <p:pic>
        <p:nvPicPr>
          <p:cNvPr id="4" name="Picture 3">
            <a:extLst>
              <a:ext uri="{FF2B5EF4-FFF2-40B4-BE49-F238E27FC236}">
                <a16:creationId xmlns:a16="http://schemas.microsoft.com/office/drawing/2014/main" id="{D56F17AC-E218-97CE-4C24-61D77FF9FF75}"/>
              </a:ext>
            </a:extLst>
          </p:cNvPr>
          <p:cNvPicPr/>
          <p:nvPr/>
        </p:nvPicPr>
        <p:blipFill>
          <a:blip r:embed="rId3">
            <a:extLst>
              <a:ext uri="{28A0092B-C50C-407E-A947-70E740481C1C}">
                <a14:useLocalDpi xmlns:a14="http://schemas.microsoft.com/office/drawing/2010/main" val="0"/>
              </a:ext>
            </a:extLst>
          </a:blip>
          <a:stretch>
            <a:fillRect/>
          </a:stretch>
        </p:blipFill>
        <p:spPr>
          <a:xfrm>
            <a:off x="10347563" y="6069417"/>
            <a:ext cx="1844437" cy="807714"/>
          </a:xfrm>
          <a:prstGeom prst="rect">
            <a:avLst/>
          </a:prstGeom>
        </p:spPr>
      </p:pic>
    </p:spTree>
    <p:extLst>
      <p:ext uri="{BB962C8B-B14F-4D97-AF65-F5344CB8AC3E}">
        <p14:creationId xmlns:p14="http://schemas.microsoft.com/office/powerpoint/2010/main" val="1054207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latin typeface="+mn-lt"/>
              </a:rPr>
              <a:t>Handling</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709920"/>
          </a:xfrm>
        </p:spPr>
        <p:txBody>
          <a:bodyPr>
            <a:normAutofit/>
          </a:bodyPr>
          <a:lstStyle/>
          <a:p>
            <a:r>
              <a:rPr lang="en-US" sz="3600" dirty="0"/>
              <a:t>Crushing or kinking of the hose can cause severe damage to the reinforcement</a:t>
            </a:r>
          </a:p>
          <a:p>
            <a:r>
              <a:rPr lang="en-US" sz="3600" dirty="0"/>
              <a:t>Care should be exercised to prevent mishandling</a:t>
            </a:r>
          </a:p>
          <a:p>
            <a:r>
              <a:rPr lang="en-US" sz="3600" dirty="0"/>
              <a:t>Do </a:t>
            </a:r>
            <a:r>
              <a:rPr lang="en-US" sz="3600" b="1" dirty="0">
                <a:solidFill>
                  <a:srgbClr val="FF0000"/>
                </a:solidFill>
              </a:rPr>
              <a:t>NOT</a:t>
            </a:r>
            <a:r>
              <a:rPr lang="en-US" sz="3600" dirty="0"/>
              <a:t> drag the hose </a:t>
            </a:r>
            <a:r>
              <a:rPr lang="en-US" sz="3600" b="1" u="sng" dirty="0"/>
              <a:t>or</a:t>
            </a:r>
            <a:r>
              <a:rPr lang="en-US" sz="3600" dirty="0"/>
              <a:t> lift a large bore hose from the middle of its length with the ends hanging down</a:t>
            </a:r>
          </a:p>
          <a:p>
            <a:r>
              <a:rPr lang="en-US" sz="3600" dirty="0"/>
              <a:t>Limit the curvature of the hose to that recommended by the manufacturer</a:t>
            </a:r>
          </a:p>
          <a:p>
            <a:r>
              <a:rPr lang="en-US" sz="3600" dirty="0"/>
              <a:t>Avoid sharp bends at the end fittings and at manifold connections</a:t>
            </a:r>
          </a:p>
        </p:txBody>
      </p:sp>
    </p:spTree>
    <p:extLst>
      <p:ext uri="{BB962C8B-B14F-4D97-AF65-F5344CB8AC3E}">
        <p14:creationId xmlns:p14="http://schemas.microsoft.com/office/powerpoint/2010/main" val="16327169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sz="4400" b="1" dirty="0">
                <a:latin typeface="+mn-lt"/>
              </a:rPr>
              <a:t>Operation</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709920"/>
          </a:xfrm>
        </p:spPr>
        <p:txBody>
          <a:bodyPr>
            <a:normAutofit/>
          </a:bodyPr>
          <a:lstStyle/>
          <a:p>
            <a:r>
              <a:rPr lang="en-US" sz="3600" dirty="0"/>
              <a:t>Pressures and temperatures are to be monitored to ensure the hose is </a:t>
            </a:r>
            <a:r>
              <a:rPr lang="en-US" sz="3600" b="1" dirty="0">
                <a:solidFill>
                  <a:srgbClr val="FF0000"/>
                </a:solidFill>
              </a:rPr>
              <a:t>NOT</a:t>
            </a:r>
            <a:r>
              <a:rPr lang="en-US" sz="3600" dirty="0"/>
              <a:t> exposed to conditions above specified limits</a:t>
            </a:r>
          </a:p>
          <a:p>
            <a:pPr lvl="1"/>
            <a:r>
              <a:rPr lang="en-US" sz="3200" dirty="0"/>
              <a:t>Exceeding specified limits could damage the hose and result in damage to property and serious bodily harm</a:t>
            </a:r>
          </a:p>
          <a:p>
            <a:pPr marL="0" indent="0">
              <a:buNone/>
            </a:pPr>
            <a:endParaRPr lang="en-US" sz="1600" b="1" dirty="0"/>
          </a:p>
          <a:p>
            <a:r>
              <a:rPr lang="en-US" sz="3600" b="1" dirty="0"/>
              <a:t>NEVER</a:t>
            </a:r>
            <a:r>
              <a:rPr lang="en-US" sz="3600" dirty="0"/>
              <a:t> allow chemicals to drip on the exterior of a hose or allow the hose to lie in a pool of chemicals since the hose cover may not have the corrosion resistance of the tube</a:t>
            </a:r>
          </a:p>
          <a:p>
            <a:pPr lvl="1"/>
            <a:r>
              <a:rPr lang="en-US" sz="3200" dirty="0"/>
              <a:t>Should a corrosive material come in contact with the reinforcing material, early failure </a:t>
            </a:r>
            <a:r>
              <a:rPr lang="en-US" sz="3200" b="1" u="sng" dirty="0"/>
              <a:t>WILL</a:t>
            </a:r>
            <a:r>
              <a:rPr lang="en-US" sz="3200" dirty="0"/>
              <a:t> result</a:t>
            </a:r>
          </a:p>
        </p:txBody>
      </p:sp>
    </p:spTree>
    <p:extLst>
      <p:ext uri="{BB962C8B-B14F-4D97-AF65-F5344CB8AC3E}">
        <p14:creationId xmlns:p14="http://schemas.microsoft.com/office/powerpoint/2010/main" val="1997278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sz="4400" b="1" dirty="0">
                <a:latin typeface="+mn-lt"/>
              </a:rPr>
              <a:t>Operation</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709920"/>
          </a:xfrm>
        </p:spPr>
        <p:txBody>
          <a:bodyPr>
            <a:normAutofit lnSpcReduction="10000"/>
          </a:bodyPr>
          <a:lstStyle/>
          <a:p>
            <a:r>
              <a:rPr lang="en-US" sz="3600" dirty="0"/>
              <a:t>If kinking or crushing occurs, examine the hose carefully. </a:t>
            </a:r>
          </a:p>
          <a:p>
            <a:pPr lvl="1"/>
            <a:r>
              <a:rPr lang="en-US" sz="3200" dirty="0"/>
              <a:t>If the outside diameter is reduced 20% or less, the hose must be </a:t>
            </a:r>
            <a:r>
              <a:rPr lang="en-US" sz="3200" b="1" dirty="0">
                <a:solidFill>
                  <a:srgbClr val="FF0000"/>
                </a:solidFill>
              </a:rPr>
              <a:t>IMMEDIATELY</a:t>
            </a:r>
            <a:r>
              <a:rPr lang="en-US" sz="3200" dirty="0"/>
              <a:t> subjected to the Visual Inspection and Pressure Test</a:t>
            </a:r>
          </a:p>
          <a:p>
            <a:pPr lvl="1"/>
            <a:r>
              <a:rPr lang="en-US" sz="3200" dirty="0"/>
              <a:t>If the reduction in diameter is </a:t>
            </a:r>
            <a:r>
              <a:rPr lang="en-US" sz="3200" b="1" dirty="0"/>
              <a:t>MORE THAN </a:t>
            </a:r>
            <a:r>
              <a:rPr lang="en-US" sz="3200" dirty="0"/>
              <a:t>20%, </a:t>
            </a:r>
            <a:r>
              <a:rPr lang="en-US" sz="3200" b="1" dirty="0">
                <a:solidFill>
                  <a:srgbClr val="FF0000"/>
                </a:solidFill>
              </a:rPr>
              <a:t>retire the hose from service</a:t>
            </a:r>
            <a:endParaRPr lang="en-US" sz="3200" dirty="0"/>
          </a:p>
          <a:p>
            <a:pPr marL="0" indent="0">
              <a:buNone/>
            </a:pPr>
            <a:endParaRPr lang="en-US" sz="1200" dirty="0"/>
          </a:p>
          <a:p>
            <a:r>
              <a:rPr lang="en-US" sz="3600" dirty="0"/>
              <a:t>Care must be taken when </a:t>
            </a:r>
            <a:r>
              <a:rPr lang="en-US" sz="3600" i="1" u="sng" dirty="0"/>
              <a:t>different chemicals </a:t>
            </a:r>
            <a:r>
              <a:rPr lang="en-US" sz="3600" dirty="0"/>
              <a:t>are conveyed in the same hose; the chemicals may react and shorten the service life of the hose</a:t>
            </a:r>
          </a:p>
          <a:p>
            <a:pPr lvl="1"/>
            <a:r>
              <a:rPr lang="en-US" sz="3200" dirty="0"/>
              <a:t>When it is impractical to disconnect the hose line after use, drain any remaining chemical from the hose</a:t>
            </a:r>
          </a:p>
        </p:txBody>
      </p:sp>
    </p:spTree>
    <p:extLst>
      <p:ext uri="{BB962C8B-B14F-4D97-AF65-F5344CB8AC3E}">
        <p14:creationId xmlns:p14="http://schemas.microsoft.com/office/powerpoint/2010/main" val="2204463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sz="4400" b="1" dirty="0">
                <a:latin typeface="+mn-lt"/>
              </a:rPr>
              <a:t>Storage</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709920"/>
          </a:xfrm>
        </p:spPr>
        <p:txBody>
          <a:bodyPr>
            <a:normAutofit/>
          </a:bodyPr>
          <a:lstStyle/>
          <a:p>
            <a:r>
              <a:rPr lang="en-US" sz="3600" dirty="0"/>
              <a:t>Before placing the chemical hose in storage, the hose </a:t>
            </a:r>
            <a:r>
              <a:rPr lang="en-US" sz="3600" b="1" dirty="0"/>
              <a:t>MUST BE COMPLETELY </a:t>
            </a:r>
            <a:r>
              <a:rPr lang="en-US" sz="3600" dirty="0"/>
              <a:t>drained and any potentially explosive vapors or corrosive residues flushed out</a:t>
            </a:r>
          </a:p>
          <a:p>
            <a:endParaRPr lang="en-US" sz="3600" dirty="0"/>
          </a:p>
          <a:p>
            <a:endParaRPr lang="en-US" sz="2800" dirty="0"/>
          </a:p>
          <a:p>
            <a:endParaRPr lang="en-US" dirty="0"/>
          </a:p>
          <a:p>
            <a:pPr marL="0" indent="0">
              <a:buNone/>
            </a:pPr>
            <a:endParaRPr lang="en-US" sz="2800" dirty="0"/>
          </a:p>
        </p:txBody>
      </p:sp>
      <p:sp>
        <p:nvSpPr>
          <p:cNvPr id="5" name="TextBox 4">
            <a:extLst>
              <a:ext uri="{FF2B5EF4-FFF2-40B4-BE49-F238E27FC236}">
                <a16:creationId xmlns:a16="http://schemas.microsoft.com/office/drawing/2014/main" id="{D139EF86-3D02-396B-58E0-70362FE7CDF9}"/>
              </a:ext>
            </a:extLst>
          </p:cNvPr>
          <p:cNvSpPr txBox="1"/>
          <p:nvPr/>
        </p:nvSpPr>
        <p:spPr>
          <a:xfrm>
            <a:off x="431800" y="2961978"/>
            <a:ext cx="11328400" cy="3354765"/>
          </a:xfrm>
          <a:prstGeom prst="rect">
            <a:avLst/>
          </a:prstGeom>
          <a:noFill/>
        </p:spPr>
        <p:txBody>
          <a:bodyPr wrap="square">
            <a:spAutoFit/>
          </a:bodyPr>
          <a:lstStyle/>
          <a:p>
            <a:pPr algn="ctr"/>
            <a:r>
              <a:rPr lang="en-US" sz="4400" b="1" dirty="0">
                <a:solidFill>
                  <a:srgbClr val="FF0000"/>
                </a:solidFill>
                <a:effectLst/>
              </a:rPr>
              <a:t>WARNING! </a:t>
            </a:r>
          </a:p>
          <a:p>
            <a:r>
              <a:rPr lang="en-US" sz="2800" dirty="0">
                <a:effectLst/>
              </a:rPr>
              <a:t>Extreme care must be taken when flushing out a chemical hose with water; some chemicals, such as concentrated acids, may react with water and cause spattering. </a:t>
            </a:r>
          </a:p>
          <a:p>
            <a:endParaRPr lang="en-US" sz="2800" dirty="0"/>
          </a:p>
          <a:p>
            <a:r>
              <a:rPr lang="en-US" sz="2800" dirty="0">
                <a:effectLst/>
              </a:rPr>
              <a:t>When flushing a hose, disposal of the effluent must be made in such a manner that environmental problems are not created. </a:t>
            </a:r>
          </a:p>
        </p:txBody>
      </p:sp>
    </p:spTree>
    <p:extLst>
      <p:ext uri="{BB962C8B-B14F-4D97-AF65-F5344CB8AC3E}">
        <p14:creationId xmlns:p14="http://schemas.microsoft.com/office/powerpoint/2010/main" val="1571762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sz="4400" b="1" dirty="0">
                <a:latin typeface="+mn-lt"/>
              </a:rPr>
              <a:t>Storage</a:t>
            </a: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709920"/>
          </a:xfrm>
        </p:spPr>
        <p:txBody>
          <a:bodyPr>
            <a:normAutofit/>
          </a:bodyPr>
          <a:lstStyle/>
          <a:p>
            <a:r>
              <a:rPr lang="en-US" sz="3600" dirty="0"/>
              <a:t>Chemical hoses are to be stored so that air can circulate throughout the length</a:t>
            </a:r>
          </a:p>
          <a:p>
            <a:r>
              <a:rPr lang="en-US" sz="3600" dirty="0"/>
              <a:t>The hose shall be </a:t>
            </a:r>
            <a:r>
              <a:rPr lang="en-US" sz="3600" b="1" dirty="0"/>
              <a:t>LAID STRAIGHT </a:t>
            </a:r>
            <a:r>
              <a:rPr lang="en-US" sz="3600" dirty="0"/>
              <a:t>on a solid support</a:t>
            </a:r>
          </a:p>
          <a:p>
            <a:r>
              <a:rPr lang="en-US" sz="3600" dirty="0"/>
              <a:t>Hose shall be stored in a </a:t>
            </a:r>
            <a:r>
              <a:rPr lang="en-US" sz="3600" b="1" dirty="0"/>
              <a:t>COOL, DARK, DRY</a:t>
            </a:r>
            <a:r>
              <a:rPr lang="en-US" sz="3600" dirty="0"/>
              <a:t> place at a temperature between 32℉ -100℉</a:t>
            </a:r>
          </a:p>
        </p:txBody>
      </p:sp>
    </p:spTree>
    <p:extLst>
      <p:ext uri="{BB962C8B-B14F-4D97-AF65-F5344CB8AC3E}">
        <p14:creationId xmlns:p14="http://schemas.microsoft.com/office/powerpoint/2010/main" val="2341254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D666D-0146-DB41-7234-2BD2A36FF078}"/>
              </a:ext>
            </a:extLst>
          </p:cNvPr>
          <p:cNvSpPr>
            <a:spLocks noGrp="1"/>
          </p:cNvSpPr>
          <p:nvPr>
            <p:ph type="title"/>
          </p:nvPr>
        </p:nvSpPr>
        <p:spPr>
          <a:xfrm>
            <a:off x="0" y="18255"/>
            <a:ext cx="12192000" cy="906305"/>
          </a:xfrm>
        </p:spPr>
        <p:txBody>
          <a:bodyPr/>
          <a:lstStyle/>
          <a:p>
            <a:r>
              <a:rPr lang="en-US" b="1" dirty="0">
                <a:effectLst/>
                <a:latin typeface="Helvetica" pitchFamily="2" charset="0"/>
              </a:rPr>
              <a:t>Frequency of Inspection</a:t>
            </a:r>
            <a:endParaRPr lang="en-US" dirty="0">
              <a:effectLst/>
              <a:latin typeface="Helvetica" pitchFamily="2" charset="0"/>
            </a:endParaRPr>
          </a:p>
        </p:txBody>
      </p:sp>
      <p:sp>
        <p:nvSpPr>
          <p:cNvPr id="3" name="Content Placeholder 2">
            <a:extLst>
              <a:ext uri="{FF2B5EF4-FFF2-40B4-BE49-F238E27FC236}">
                <a16:creationId xmlns:a16="http://schemas.microsoft.com/office/drawing/2014/main" id="{8D59B3EA-C25E-C580-04E0-D4CC9D526B1F}"/>
              </a:ext>
            </a:extLst>
          </p:cNvPr>
          <p:cNvSpPr>
            <a:spLocks noGrp="1"/>
          </p:cNvSpPr>
          <p:nvPr>
            <p:ph idx="1"/>
          </p:nvPr>
        </p:nvSpPr>
        <p:spPr>
          <a:xfrm>
            <a:off x="233680" y="924560"/>
            <a:ext cx="11724640" cy="5933440"/>
          </a:xfrm>
        </p:spPr>
        <p:txBody>
          <a:bodyPr>
            <a:normAutofit/>
          </a:bodyPr>
          <a:lstStyle/>
          <a:p>
            <a:pPr marL="0" indent="0">
              <a:buNone/>
            </a:pPr>
            <a:r>
              <a:rPr lang="en-US" sz="4000" b="1" dirty="0"/>
              <a:t>Bulk Transfer Service </a:t>
            </a:r>
          </a:p>
          <a:p>
            <a:r>
              <a:rPr lang="en-US" sz="3500" dirty="0"/>
              <a:t>When the chemical hose is used in </a:t>
            </a:r>
            <a:r>
              <a:rPr lang="en-US" sz="3500" b="1" dirty="0"/>
              <a:t>normal bulk transfer service</a:t>
            </a:r>
            <a:r>
              <a:rPr lang="en-US" sz="3500" dirty="0"/>
              <a:t>, it shall be </a:t>
            </a:r>
          </a:p>
          <a:p>
            <a:pPr lvl="1"/>
            <a:r>
              <a:rPr lang="en-US" sz="3000" dirty="0"/>
              <a:t>visually inspected </a:t>
            </a:r>
            <a:r>
              <a:rPr lang="en-US" sz="3000" b="1" dirty="0"/>
              <a:t>DAILY</a:t>
            </a:r>
            <a:r>
              <a:rPr lang="en-US" sz="3000" dirty="0"/>
              <a:t> and </a:t>
            </a:r>
          </a:p>
          <a:p>
            <a:pPr lvl="1"/>
            <a:r>
              <a:rPr lang="en-US" sz="3000" dirty="0"/>
              <a:t>hydrostatically tested </a:t>
            </a:r>
            <a:r>
              <a:rPr lang="en-US" sz="3000" b="1" dirty="0"/>
              <a:t>EVERY 90 DAYS</a:t>
            </a:r>
          </a:p>
          <a:p>
            <a:endParaRPr lang="en-US" sz="3600" dirty="0"/>
          </a:p>
          <a:p>
            <a:r>
              <a:rPr lang="en-US" sz="3600" dirty="0"/>
              <a:t>An inspection card and recording system </a:t>
            </a:r>
            <a:r>
              <a:rPr lang="en-US" sz="3600" b="1" dirty="0"/>
              <a:t>MUST</a:t>
            </a:r>
            <a:r>
              <a:rPr lang="en-US" sz="3600" dirty="0"/>
              <a:t> be adopted for chemical hose used in </a:t>
            </a:r>
            <a:r>
              <a:rPr lang="en-US" sz="3600" i="1" dirty="0"/>
              <a:t>bulk transfer service </a:t>
            </a:r>
            <a:r>
              <a:rPr lang="en-US" sz="3600" dirty="0"/>
              <a:t>applications</a:t>
            </a:r>
          </a:p>
        </p:txBody>
      </p:sp>
    </p:spTree>
    <p:extLst>
      <p:ext uri="{BB962C8B-B14F-4D97-AF65-F5344CB8AC3E}">
        <p14:creationId xmlns:p14="http://schemas.microsoft.com/office/powerpoint/2010/main" val="2288131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TotalTime>
  <Words>1532</Words>
  <Application>Microsoft Macintosh PowerPoint</Application>
  <PresentationFormat>Widescreen</PresentationFormat>
  <Paragraphs>129</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Helvetica</vt:lpstr>
      <vt:lpstr>Office Theme</vt:lpstr>
      <vt:lpstr>MAINTENANCE, TESTING, and INSPECTION  of  CHEMICAL HOSES </vt:lpstr>
      <vt:lpstr>PowerPoint Presentation</vt:lpstr>
      <vt:lpstr>Scope</vt:lpstr>
      <vt:lpstr>Handling</vt:lpstr>
      <vt:lpstr>Operation</vt:lpstr>
      <vt:lpstr>Operation</vt:lpstr>
      <vt:lpstr>Storage</vt:lpstr>
      <vt:lpstr>Storage</vt:lpstr>
      <vt:lpstr>Frequency of Inspection</vt:lpstr>
      <vt:lpstr>Frequency of Inspection</vt:lpstr>
      <vt:lpstr>Frequency of Inspection</vt:lpstr>
      <vt:lpstr>Frequency of Inspection</vt:lpstr>
      <vt:lpstr>Frequency of Inspection</vt:lpstr>
      <vt:lpstr>Visual Inspection And Pressure Test Procedure</vt:lpstr>
      <vt:lpstr>Visual Inspection And Pressure Test Procedure</vt:lpstr>
      <vt:lpstr>Visual Inspection And Pressure Test Procedure</vt:lpstr>
      <vt:lpstr>Visual Inspection And Pressure Test Procedure</vt:lpstr>
      <vt:lpstr>Pressure Test</vt:lpstr>
      <vt:lpstr>Pressure Test</vt:lpstr>
      <vt:lpstr>Pressure Test</vt:lpstr>
      <vt:lpstr>Pressure Test</vt:lpstr>
      <vt:lpstr>Electrical Continuity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ARPM IP-11-7 </dc:title>
  <dc:creator>Bryan Haywood</dc:creator>
  <cp:lastModifiedBy>Bryan Haywood</cp:lastModifiedBy>
  <cp:revision>29</cp:revision>
  <dcterms:created xsi:type="dcterms:W3CDTF">2023-09-27T23:56:03Z</dcterms:created>
  <dcterms:modified xsi:type="dcterms:W3CDTF">2023-11-26T03:38:09Z</dcterms:modified>
</cp:coreProperties>
</file>