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7"/>
    <p:restoredTop sz="94663"/>
  </p:normalViewPr>
  <p:slideViewPr>
    <p:cSldViewPr snapToGrid="0">
      <p:cViewPr varScale="1">
        <p:scale>
          <a:sx n="112" d="100"/>
          <a:sy n="112" d="100"/>
        </p:scale>
        <p:origin x="672" y="20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DB470E-FDA6-4CD4-C4BB-0F1D843686F8}"/>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7F7C8A9D-684F-BFAB-225F-3517DAD6C77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8791F898-F460-F5BE-F0EF-43DEEBD4CA69}"/>
              </a:ext>
            </a:extLst>
          </p:cNvPr>
          <p:cNvSpPr>
            <a:spLocks noGrp="1"/>
          </p:cNvSpPr>
          <p:nvPr>
            <p:ph type="dt" sz="half" idx="10"/>
          </p:nvPr>
        </p:nvSpPr>
        <p:spPr/>
        <p:txBody>
          <a:bodyPr/>
          <a:lstStyle/>
          <a:p>
            <a:fld id="{DFB54395-F69A-AB4A-93B2-CC5A20AD14C3}" type="datetimeFigureOut">
              <a:rPr lang="en-US" smtClean="0"/>
              <a:t>11/9/24</a:t>
            </a:fld>
            <a:endParaRPr lang="en-US"/>
          </a:p>
        </p:txBody>
      </p:sp>
      <p:sp>
        <p:nvSpPr>
          <p:cNvPr id="5" name="Footer Placeholder 4">
            <a:extLst>
              <a:ext uri="{FF2B5EF4-FFF2-40B4-BE49-F238E27FC236}">
                <a16:creationId xmlns:a16="http://schemas.microsoft.com/office/drawing/2014/main" id="{505710B5-BC0F-1124-DECF-A4412DCD4A5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8515358-655A-4B3E-D9EB-E247E68B113D}"/>
              </a:ext>
            </a:extLst>
          </p:cNvPr>
          <p:cNvSpPr>
            <a:spLocks noGrp="1"/>
          </p:cNvSpPr>
          <p:nvPr>
            <p:ph type="sldNum" sz="quarter" idx="12"/>
          </p:nvPr>
        </p:nvSpPr>
        <p:spPr/>
        <p:txBody>
          <a:bodyPr/>
          <a:lstStyle/>
          <a:p>
            <a:fld id="{B0BAE363-C1E3-BD49-BE1B-E2E98515EA7F}" type="slidenum">
              <a:rPr lang="en-US" smtClean="0"/>
              <a:t>‹#›</a:t>
            </a:fld>
            <a:endParaRPr lang="en-US"/>
          </a:p>
        </p:txBody>
      </p:sp>
    </p:spTree>
    <p:extLst>
      <p:ext uri="{BB962C8B-B14F-4D97-AF65-F5344CB8AC3E}">
        <p14:creationId xmlns:p14="http://schemas.microsoft.com/office/powerpoint/2010/main" val="36353422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8FA97-589E-26DF-E86E-800327F41E6A}"/>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BE20BA45-1F59-254C-4967-8C65BC30692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B51AB57-5308-A5DC-533F-8DB02D7EBEFD}"/>
              </a:ext>
            </a:extLst>
          </p:cNvPr>
          <p:cNvSpPr>
            <a:spLocks noGrp="1"/>
          </p:cNvSpPr>
          <p:nvPr>
            <p:ph type="dt" sz="half" idx="10"/>
          </p:nvPr>
        </p:nvSpPr>
        <p:spPr/>
        <p:txBody>
          <a:bodyPr/>
          <a:lstStyle/>
          <a:p>
            <a:fld id="{DFB54395-F69A-AB4A-93B2-CC5A20AD14C3}" type="datetimeFigureOut">
              <a:rPr lang="en-US" smtClean="0"/>
              <a:t>11/9/24</a:t>
            </a:fld>
            <a:endParaRPr lang="en-US"/>
          </a:p>
        </p:txBody>
      </p:sp>
      <p:sp>
        <p:nvSpPr>
          <p:cNvPr id="5" name="Footer Placeholder 4">
            <a:extLst>
              <a:ext uri="{FF2B5EF4-FFF2-40B4-BE49-F238E27FC236}">
                <a16:creationId xmlns:a16="http://schemas.microsoft.com/office/drawing/2014/main" id="{F1604B48-C7EB-21CC-BBD0-E5F6F160A4A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143ECCD-FF30-EBED-889C-A0EAA533FE7A}"/>
              </a:ext>
            </a:extLst>
          </p:cNvPr>
          <p:cNvSpPr>
            <a:spLocks noGrp="1"/>
          </p:cNvSpPr>
          <p:nvPr>
            <p:ph type="sldNum" sz="quarter" idx="12"/>
          </p:nvPr>
        </p:nvSpPr>
        <p:spPr/>
        <p:txBody>
          <a:bodyPr/>
          <a:lstStyle/>
          <a:p>
            <a:fld id="{B0BAE363-C1E3-BD49-BE1B-E2E98515EA7F}" type="slidenum">
              <a:rPr lang="en-US" smtClean="0"/>
              <a:t>‹#›</a:t>
            </a:fld>
            <a:endParaRPr lang="en-US"/>
          </a:p>
        </p:txBody>
      </p:sp>
    </p:spTree>
    <p:extLst>
      <p:ext uri="{BB962C8B-B14F-4D97-AF65-F5344CB8AC3E}">
        <p14:creationId xmlns:p14="http://schemas.microsoft.com/office/powerpoint/2010/main" val="153144481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144A5BE-90AE-4E54-4AD8-C331DF84E9D2}"/>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FCBA9807-220F-AA9B-2ECC-54C9E487DA30}"/>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7BBF402-945D-7D94-2D62-086DEA79B4EA}"/>
              </a:ext>
            </a:extLst>
          </p:cNvPr>
          <p:cNvSpPr>
            <a:spLocks noGrp="1"/>
          </p:cNvSpPr>
          <p:nvPr>
            <p:ph type="dt" sz="half" idx="10"/>
          </p:nvPr>
        </p:nvSpPr>
        <p:spPr/>
        <p:txBody>
          <a:bodyPr/>
          <a:lstStyle/>
          <a:p>
            <a:fld id="{DFB54395-F69A-AB4A-93B2-CC5A20AD14C3}" type="datetimeFigureOut">
              <a:rPr lang="en-US" smtClean="0"/>
              <a:t>11/9/24</a:t>
            </a:fld>
            <a:endParaRPr lang="en-US"/>
          </a:p>
        </p:txBody>
      </p:sp>
      <p:sp>
        <p:nvSpPr>
          <p:cNvPr id="5" name="Footer Placeholder 4">
            <a:extLst>
              <a:ext uri="{FF2B5EF4-FFF2-40B4-BE49-F238E27FC236}">
                <a16:creationId xmlns:a16="http://schemas.microsoft.com/office/drawing/2014/main" id="{C53E207C-1E90-BBDD-5B52-A23B9B29985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FB31890-B417-2CC1-56BB-D831DB968297}"/>
              </a:ext>
            </a:extLst>
          </p:cNvPr>
          <p:cNvSpPr>
            <a:spLocks noGrp="1"/>
          </p:cNvSpPr>
          <p:nvPr>
            <p:ph type="sldNum" sz="quarter" idx="12"/>
          </p:nvPr>
        </p:nvSpPr>
        <p:spPr/>
        <p:txBody>
          <a:bodyPr/>
          <a:lstStyle/>
          <a:p>
            <a:fld id="{B0BAE363-C1E3-BD49-BE1B-E2E98515EA7F}" type="slidenum">
              <a:rPr lang="en-US" smtClean="0"/>
              <a:t>‹#›</a:t>
            </a:fld>
            <a:endParaRPr lang="en-US"/>
          </a:p>
        </p:txBody>
      </p:sp>
    </p:spTree>
    <p:extLst>
      <p:ext uri="{BB962C8B-B14F-4D97-AF65-F5344CB8AC3E}">
        <p14:creationId xmlns:p14="http://schemas.microsoft.com/office/powerpoint/2010/main" val="26685876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5668F1-7A12-7596-1E7E-5D335445E23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BF2DFA7-1BC4-B549-18AD-859AE5CE4EF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767F0B6-AE0A-DCDB-8B41-56C9BA1FB37D}"/>
              </a:ext>
            </a:extLst>
          </p:cNvPr>
          <p:cNvSpPr>
            <a:spLocks noGrp="1"/>
          </p:cNvSpPr>
          <p:nvPr>
            <p:ph type="dt" sz="half" idx="10"/>
          </p:nvPr>
        </p:nvSpPr>
        <p:spPr/>
        <p:txBody>
          <a:bodyPr/>
          <a:lstStyle/>
          <a:p>
            <a:fld id="{DFB54395-F69A-AB4A-93B2-CC5A20AD14C3}" type="datetimeFigureOut">
              <a:rPr lang="en-US" smtClean="0"/>
              <a:t>11/9/24</a:t>
            </a:fld>
            <a:endParaRPr lang="en-US"/>
          </a:p>
        </p:txBody>
      </p:sp>
      <p:sp>
        <p:nvSpPr>
          <p:cNvPr id="5" name="Footer Placeholder 4">
            <a:extLst>
              <a:ext uri="{FF2B5EF4-FFF2-40B4-BE49-F238E27FC236}">
                <a16:creationId xmlns:a16="http://schemas.microsoft.com/office/drawing/2014/main" id="{C0AE2721-4B6A-E71C-8698-6A16591DA3E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4067619-DA22-1014-90D8-B977CC7532AA}"/>
              </a:ext>
            </a:extLst>
          </p:cNvPr>
          <p:cNvSpPr>
            <a:spLocks noGrp="1"/>
          </p:cNvSpPr>
          <p:nvPr>
            <p:ph type="sldNum" sz="quarter" idx="12"/>
          </p:nvPr>
        </p:nvSpPr>
        <p:spPr/>
        <p:txBody>
          <a:bodyPr/>
          <a:lstStyle/>
          <a:p>
            <a:fld id="{B0BAE363-C1E3-BD49-BE1B-E2E98515EA7F}" type="slidenum">
              <a:rPr lang="en-US" smtClean="0"/>
              <a:t>‹#›</a:t>
            </a:fld>
            <a:endParaRPr lang="en-US"/>
          </a:p>
        </p:txBody>
      </p:sp>
    </p:spTree>
    <p:extLst>
      <p:ext uri="{BB962C8B-B14F-4D97-AF65-F5344CB8AC3E}">
        <p14:creationId xmlns:p14="http://schemas.microsoft.com/office/powerpoint/2010/main" val="36027982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703697-1365-25FC-790A-8CAB303A05C6}"/>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4B542D29-8AE5-2517-5738-7E12E1BAC449}"/>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6CC7A0C-8B45-FAC5-5B1D-4AD07CED3CD8}"/>
              </a:ext>
            </a:extLst>
          </p:cNvPr>
          <p:cNvSpPr>
            <a:spLocks noGrp="1"/>
          </p:cNvSpPr>
          <p:nvPr>
            <p:ph type="dt" sz="half" idx="10"/>
          </p:nvPr>
        </p:nvSpPr>
        <p:spPr/>
        <p:txBody>
          <a:bodyPr/>
          <a:lstStyle/>
          <a:p>
            <a:fld id="{DFB54395-F69A-AB4A-93B2-CC5A20AD14C3}" type="datetimeFigureOut">
              <a:rPr lang="en-US" smtClean="0"/>
              <a:t>11/9/24</a:t>
            </a:fld>
            <a:endParaRPr lang="en-US"/>
          </a:p>
        </p:txBody>
      </p:sp>
      <p:sp>
        <p:nvSpPr>
          <p:cNvPr id="5" name="Footer Placeholder 4">
            <a:extLst>
              <a:ext uri="{FF2B5EF4-FFF2-40B4-BE49-F238E27FC236}">
                <a16:creationId xmlns:a16="http://schemas.microsoft.com/office/drawing/2014/main" id="{5D47E880-17DD-014B-AFB3-02C9428626C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CBBE81A-9986-802C-DE88-87E2C231F4B0}"/>
              </a:ext>
            </a:extLst>
          </p:cNvPr>
          <p:cNvSpPr>
            <a:spLocks noGrp="1"/>
          </p:cNvSpPr>
          <p:nvPr>
            <p:ph type="sldNum" sz="quarter" idx="12"/>
          </p:nvPr>
        </p:nvSpPr>
        <p:spPr/>
        <p:txBody>
          <a:bodyPr/>
          <a:lstStyle/>
          <a:p>
            <a:fld id="{B0BAE363-C1E3-BD49-BE1B-E2E98515EA7F}" type="slidenum">
              <a:rPr lang="en-US" smtClean="0"/>
              <a:t>‹#›</a:t>
            </a:fld>
            <a:endParaRPr lang="en-US"/>
          </a:p>
        </p:txBody>
      </p:sp>
    </p:spTree>
    <p:extLst>
      <p:ext uri="{BB962C8B-B14F-4D97-AF65-F5344CB8AC3E}">
        <p14:creationId xmlns:p14="http://schemas.microsoft.com/office/powerpoint/2010/main" val="9880793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CDCE3E-B7D7-C71D-89AD-64E0806ED1C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06EEF3E-2E02-08E3-9582-3725EF5B6613}"/>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70DB2D40-849C-0AEF-6E84-24FD8DF4EC09}"/>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3EAEFE0-AC6A-6B0B-D238-A5580A302C2C}"/>
              </a:ext>
            </a:extLst>
          </p:cNvPr>
          <p:cNvSpPr>
            <a:spLocks noGrp="1"/>
          </p:cNvSpPr>
          <p:nvPr>
            <p:ph type="dt" sz="half" idx="10"/>
          </p:nvPr>
        </p:nvSpPr>
        <p:spPr/>
        <p:txBody>
          <a:bodyPr/>
          <a:lstStyle/>
          <a:p>
            <a:fld id="{DFB54395-F69A-AB4A-93B2-CC5A20AD14C3}" type="datetimeFigureOut">
              <a:rPr lang="en-US" smtClean="0"/>
              <a:t>11/9/24</a:t>
            </a:fld>
            <a:endParaRPr lang="en-US"/>
          </a:p>
        </p:txBody>
      </p:sp>
      <p:sp>
        <p:nvSpPr>
          <p:cNvPr id="6" name="Footer Placeholder 5">
            <a:extLst>
              <a:ext uri="{FF2B5EF4-FFF2-40B4-BE49-F238E27FC236}">
                <a16:creationId xmlns:a16="http://schemas.microsoft.com/office/drawing/2014/main" id="{22259529-CDEB-00E2-70F8-26C67B3FEE2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09856EF-8A10-0D51-258B-F867A19A6A77}"/>
              </a:ext>
            </a:extLst>
          </p:cNvPr>
          <p:cNvSpPr>
            <a:spLocks noGrp="1"/>
          </p:cNvSpPr>
          <p:nvPr>
            <p:ph type="sldNum" sz="quarter" idx="12"/>
          </p:nvPr>
        </p:nvSpPr>
        <p:spPr/>
        <p:txBody>
          <a:bodyPr/>
          <a:lstStyle/>
          <a:p>
            <a:fld id="{B0BAE363-C1E3-BD49-BE1B-E2E98515EA7F}" type="slidenum">
              <a:rPr lang="en-US" smtClean="0"/>
              <a:t>‹#›</a:t>
            </a:fld>
            <a:endParaRPr lang="en-US"/>
          </a:p>
        </p:txBody>
      </p:sp>
    </p:spTree>
    <p:extLst>
      <p:ext uri="{BB962C8B-B14F-4D97-AF65-F5344CB8AC3E}">
        <p14:creationId xmlns:p14="http://schemas.microsoft.com/office/powerpoint/2010/main" val="8196852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98D9FD-6E2D-B4BF-2019-FE1B0F9D94A8}"/>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0D4C8958-0F9C-4690-DABE-AFEEA0A570F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667379A1-534B-193F-1331-EB492C52DDBF}"/>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10B8D4E7-6D75-EE5D-9E38-4F8EAAD0047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8A7A8EA-9CB9-1237-76B4-C60F32DF9FC6}"/>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1FF8DB38-0174-3AB2-18A3-E35DABF65C3C}"/>
              </a:ext>
            </a:extLst>
          </p:cNvPr>
          <p:cNvSpPr>
            <a:spLocks noGrp="1"/>
          </p:cNvSpPr>
          <p:nvPr>
            <p:ph type="dt" sz="half" idx="10"/>
          </p:nvPr>
        </p:nvSpPr>
        <p:spPr/>
        <p:txBody>
          <a:bodyPr/>
          <a:lstStyle/>
          <a:p>
            <a:fld id="{DFB54395-F69A-AB4A-93B2-CC5A20AD14C3}" type="datetimeFigureOut">
              <a:rPr lang="en-US" smtClean="0"/>
              <a:t>11/9/24</a:t>
            </a:fld>
            <a:endParaRPr lang="en-US"/>
          </a:p>
        </p:txBody>
      </p:sp>
      <p:sp>
        <p:nvSpPr>
          <p:cNvPr id="8" name="Footer Placeholder 7">
            <a:extLst>
              <a:ext uri="{FF2B5EF4-FFF2-40B4-BE49-F238E27FC236}">
                <a16:creationId xmlns:a16="http://schemas.microsoft.com/office/drawing/2014/main" id="{1ECDE78B-A6E2-BED6-C77C-DCEE1F0C4894}"/>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BD8EA3C7-8388-B5A2-0A4C-CBC98D134532}"/>
              </a:ext>
            </a:extLst>
          </p:cNvPr>
          <p:cNvSpPr>
            <a:spLocks noGrp="1"/>
          </p:cNvSpPr>
          <p:nvPr>
            <p:ph type="sldNum" sz="quarter" idx="12"/>
          </p:nvPr>
        </p:nvSpPr>
        <p:spPr/>
        <p:txBody>
          <a:bodyPr/>
          <a:lstStyle/>
          <a:p>
            <a:fld id="{B0BAE363-C1E3-BD49-BE1B-E2E98515EA7F}" type="slidenum">
              <a:rPr lang="en-US" smtClean="0"/>
              <a:t>‹#›</a:t>
            </a:fld>
            <a:endParaRPr lang="en-US"/>
          </a:p>
        </p:txBody>
      </p:sp>
    </p:spTree>
    <p:extLst>
      <p:ext uri="{BB962C8B-B14F-4D97-AF65-F5344CB8AC3E}">
        <p14:creationId xmlns:p14="http://schemas.microsoft.com/office/powerpoint/2010/main" val="85876991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242971-FFDB-16EE-9F15-90C6CFA3BF3F}"/>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391E9012-7E5F-A56A-B9C5-86795362832D}"/>
              </a:ext>
            </a:extLst>
          </p:cNvPr>
          <p:cNvSpPr>
            <a:spLocks noGrp="1"/>
          </p:cNvSpPr>
          <p:nvPr>
            <p:ph type="dt" sz="half" idx="10"/>
          </p:nvPr>
        </p:nvSpPr>
        <p:spPr/>
        <p:txBody>
          <a:bodyPr/>
          <a:lstStyle/>
          <a:p>
            <a:fld id="{DFB54395-F69A-AB4A-93B2-CC5A20AD14C3}" type="datetimeFigureOut">
              <a:rPr lang="en-US" smtClean="0"/>
              <a:t>11/9/24</a:t>
            </a:fld>
            <a:endParaRPr lang="en-US"/>
          </a:p>
        </p:txBody>
      </p:sp>
      <p:sp>
        <p:nvSpPr>
          <p:cNvPr id="4" name="Footer Placeholder 3">
            <a:extLst>
              <a:ext uri="{FF2B5EF4-FFF2-40B4-BE49-F238E27FC236}">
                <a16:creationId xmlns:a16="http://schemas.microsoft.com/office/drawing/2014/main" id="{8B901DAB-6685-E41B-2916-E5A69E9C4AFE}"/>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493D024B-3197-13DB-AD60-2F59447A4D74}"/>
              </a:ext>
            </a:extLst>
          </p:cNvPr>
          <p:cNvSpPr>
            <a:spLocks noGrp="1"/>
          </p:cNvSpPr>
          <p:nvPr>
            <p:ph type="sldNum" sz="quarter" idx="12"/>
          </p:nvPr>
        </p:nvSpPr>
        <p:spPr/>
        <p:txBody>
          <a:bodyPr/>
          <a:lstStyle/>
          <a:p>
            <a:fld id="{B0BAE363-C1E3-BD49-BE1B-E2E98515EA7F}" type="slidenum">
              <a:rPr lang="en-US" smtClean="0"/>
              <a:t>‹#›</a:t>
            </a:fld>
            <a:endParaRPr lang="en-US"/>
          </a:p>
        </p:txBody>
      </p:sp>
    </p:spTree>
    <p:extLst>
      <p:ext uri="{BB962C8B-B14F-4D97-AF65-F5344CB8AC3E}">
        <p14:creationId xmlns:p14="http://schemas.microsoft.com/office/powerpoint/2010/main" val="12353239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8E6AFF3-0469-BDC0-CFBE-FE7F7E26385D}"/>
              </a:ext>
            </a:extLst>
          </p:cNvPr>
          <p:cNvSpPr>
            <a:spLocks noGrp="1"/>
          </p:cNvSpPr>
          <p:nvPr>
            <p:ph type="dt" sz="half" idx="10"/>
          </p:nvPr>
        </p:nvSpPr>
        <p:spPr/>
        <p:txBody>
          <a:bodyPr/>
          <a:lstStyle/>
          <a:p>
            <a:fld id="{DFB54395-F69A-AB4A-93B2-CC5A20AD14C3}" type="datetimeFigureOut">
              <a:rPr lang="en-US" smtClean="0"/>
              <a:t>11/9/24</a:t>
            </a:fld>
            <a:endParaRPr lang="en-US"/>
          </a:p>
        </p:txBody>
      </p:sp>
      <p:sp>
        <p:nvSpPr>
          <p:cNvPr id="3" name="Footer Placeholder 2">
            <a:extLst>
              <a:ext uri="{FF2B5EF4-FFF2-40B4-BE49-F238E27FC236}">
                <a16:creationId xmlns:a16="http://schemas.microsoft.com/office/drawing/2014/main" id="{97A86186-7F72-6821-C13F-523BB231035F}"/>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79965947-3CB1-3252-DEB8-2AC43FFF6347}"/>
              </a:ext>
            </a:extLst>
          </p:cNvPr>
          <p:cNvSpPr>
            <a:spLocks noGrp="1"/>
          </p:cNvSpPr>
          <p:nvPr>
            <p:ph type="sldNum" sz="quarter" idx="12"/>
          </p:nvPr>
        </p:nvSpPr>
        <p:spPr/>
        <p:txBody>
          <a:bodyPr/>
          <a:lstStyle/>
          <a:p>
            <a:fld id="{B0BAE363-C1E3-BD49-BE1B-E2E98515EA7F}" type="slidenum">
              <a:rPr lang="en-US" smtClean="0"/>
              <a:t>‹#›</a:t>
            </a:fld>
            <a:endParaRPr lang="en-US"/>
          </a:p>
        </p:txBody>
      </p:sp>
    </p:spTree>
    <p:extLst>
      <p:ext uri="{BB962C8B-B14F-4D97-AF65-F5344CB8AC3E}">
        <p14:creationId xmlns:p14="http://schemas.microsoft.com/office/powerpoint/2010/main" val="37188178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D172B7-BC08-6A28-0428-B46101C2710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0F53E279-8045-BD08-EB48-349D6E8FA2E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82F5A4FD-6D35-711B-5A77-D28A8F3BAAE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813915F-E04C-A2A3-67F7-7F6BEDD27431}"/>
              </a:ext>
            </a:extLst>
          </p:cNvPr>
          <p:cNvSpPr>
            <a:spLocks noGrp="1"/>
          </p:cNvSpPr>
          <p:nvPr>
            <p:ph type="dt" sz="half" idx="10"/>
          </p:nvPr>
        </p:nvSpPr>
        <p:spPr/>
        <p:txBody>
          <a:bodyPr/>
          <a:lstStyle/>
          <a:p>
            <a:fld id="{DFB54395-F69A-AB4A-93B2-CC5A20AD14C3}" type="datetimeFigureOut">
              <a:rPr lang="en-US" smtClean="0"/>
              <a:t>11/9/24</a:t>
            </a:fld>
            <a:endParaRPr lang="en-US"/>
          </a:p>
        </p:txBody>
      </p:sp>
      <p:sp>
        <p:nvSpPr>
          <p:cNvPr id="6" name="Footer Placeholder 5">
            <a:extLst>
              <a:ext uri="{FF2B5EF4-FFF2-40B4-BE49-F238E27FC236}">
                <a16:creationId xmlns:a16="http://schemas.microsoft.com/office/drawing/2014/main" id="{9C7489EA-78AA-E496-22CD-3CE936BABAB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8A48F4C-8129-9E61-848E-13FD587AC8D1}"/>
              </a:ext>
            </a:extLst>
          </p:cNvPr>
          <p:cNvSpPr>
            <a:spLocks noGrp="1"/>
          </p:cNvSpPr>
          <p:nvPr>
            <p:ph type="sldNum" sz="quarter" idx="12"/>
          </p:nvPr>
        </p:nvSpPr>
        <p:spPr/>
        <p:txBody>
          <a:bodyPr/>
          <a:lstStyle/>
          <a:p>
            <a:fld id="{B0BAE363-C1E3-BD49-BE1B-E2E98515EA7F}" type="slidenum">
              <a:rPr lang="en-US" smtClean="0"/>
              <a:t>‹#›</a:t>
            </a:fld>
            <a:endParaRPr lang="en-US"/>
          </a:p>
        </p:txBody>
      </p:sp>
    </p:spTree>
    <p:extLst>
      <p:ext uri="{BB962C8B-B14F-4D97-AF65-F5344CB8AC3E}">
        <p14:creationId xmlns:p14="http://schemas.microsoft.com/office/powerpoint/2010/main" val="308329160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05761A-1DED-CF80-2B33-0C72C74DE9A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E3B2E003-E069-ACAB-E027-023284EA053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1168F311-99D8-5CC6-1269-14A989257D3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4F1237E-E21B-9CA9-D87F-C7D8884B96DC}"/>
              </a:ext>
            </a:extLst>
          </p:cNvPr>
          <p:cNvSpPr>
            <a:spLocks noGrp="1"/>
          </p:cNvSpPr>
          <p:nvPr>
            <p:ph type="dt" sz="half" idx="10"/>
          </p:nvPr>
        </p:nvSpPr>
        <p:spPr/>
        <p:txBody>
          <a:bodyPr/>
          <a:lstStyle/>
          <a:p>
            <a:fld id="{DFB54395-F69A-AB4A-93B2-CC5A20AD14C3}" type="datetimeFigureOut">
              <a:rPr lang="en-US" smtClean="0"/>
              <a:t>11/9/24</a:t>
            </a:fld>
            <a:endParaRPr lang="en-US"/>
          </a:p>
        </p:txBody>
      </p:sp>
      <p:sp>
        <p:nvSpPr>
          <p:cNvPr id="6" name="Footer Placeholder 5">
            <a:extLst>
              <a:ext uri="{FF2B5EF4-FFF2-40B4-BE49-F238E27FC236}">
                <a16:creationId xmlns:a16="http://schemas.microsoft.com/office/drawing/2014/main" id="{E88AB902-ACF2-40F1-52EB-9FA4010932F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00111FC-76DD-8601-7679-3B960CC71AF7}"/>
              </a:ext>
            </a:extLst>
          </p:cNvPr>
          <p:cNvSpPr>
            <a:spLocks noGrp="1"/>
          </p:cNvSpPr>
          <p:nvPr>
            <p:ph type="sldNum" sz="quarter" idx="12"/>
          </p:nvPr>
        </p:nvSpPr>
        <p:spPr/>
        <p:txBody>
          <a:bodyPr/>
          <a:lstStyle/>
          <a:p>
            <a:fld id="{B0BAE363-C1E3-BD49-BE1B-E2E98515EA7F}" type="slidenum">
              <a:rPr lang="en-US" smtClean="0"/>
              <a:t>‹#›</a:t>
            </a:fld>
            <a:endParaRPr lang="en-US"/>
          </a:p>
        </p:txBody>
      </p:sp>
    </p:spTree>
    <p:extLst>
      <p:ext uri="{BB962C8B-B14F-4D97-AF65-F5344CB8AC3E}">
        <p14:creationId xmlns:p14="http://schemas.microsoft.com/office/powerpoint/2010/main" val="324915269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56A0861-EADE-17CE-D4A1-99A4E81F662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0402AD80-3C42-C0C1-8569-BC4DC7BC37B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0421C1E-CA58-2F7D-6C00-531E96EAFBE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DFB54395-F69A-AB4A-93B2-CC5A20AD14C3}" type="datetimeFigureOut">
              <a:rPr lang="en-US" smtClean="0"/>
              <a:t>11/9/24</a:t>
            </a:fld>
            <a:endParaRPr lang="en-US"/>
          </a:p>
        </p:txBody>
      </p:sp>
      <p:sp>
        <p:nvSpPr>
          <p:cNvPr id="5" name="Footer Placeholder 4">
            <a:extLst>
              <a:ext uri="{FF2B5EF4-FFF2-40B4-BE49-F238E27FC236}">
                <a16:creationId xmlns:a16="http://schemas.microsoft.com/office/drawing/2014/main" id="{EE9C559E-2037-89F5-980E-037509D0815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75D6C4A6-C0FE-8FB7-FD93-7C1594C62F1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B0BAE363-C1E3-BD49-BE1B-E2E98515EA7F}" type="slidenum">
              <a:rPr lang="en-US" smtClean="0"/>
              <a:t>‹#›</a:t>
            </a:fld>
            <a:endParaRPr lang="en-US"/>
          </a:p>
        </p:txBody>
      </p:sp>
      <p:pic>
        <p:nvPicPr>
          <p:cNvPr id="7" name="Picture 6" descr="A logo with colorful squares&#10;&#10;Description automatically generated with medium confidence">
            <a:extLst>
              <a:ext uri="{FF2B5EF4-FFF2-40B4-BE49-F238E27FC236}">
                <a16:creationId xmlns:a16="http://schemas.microsoft.com/office/drawing/2014/main" id="{7B08E045-D072-6416-2BC0-CF9C2D906E7D}"/>
              </a:ext>
            </a:extLst>
          </p:cNvPr>
          <p:cNvPicPr>
            <a:picLocks noChangeAspect="1"/>
          </p:cNvPicPr>
          <p:nvPr userDrawn="1"/>
        </p:nvPicPr>
        <p:blipFill>
          <a:blip r:embed="rId13"/>
          <a:stretch>
            <a:fillRect/>
          </a:stretch>
        </p:blipFill>
        <p:spPr>
          <a:xfrm>
            <a:off x="10364972" y="5895575"/>
            <a:ext cx="1827028" cy="929974"/>
          </a:xfrm>
          <a:prstGeom prst="rect">
            <a:avLst/>
          </a:prstGeom>
        </p:spPr>
      </p:pic>
    </p:spTree>
    <p:extLst>
      <p:ext uri="{BB962C8B-B14F-4D97-AF65-F5344CB8AC3E}">
        <p14:creationId xmlns:p14="http://schemas.microsoft.com/office/powerpoint/2010/main" val="52549554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CD2CC1-6EF8-5562-758F-3B56F683CC69}"/>
              </a:ext>
            </a:extLst>
          </p:cNvPr>
          <p:cNvSpPr>
            <a:spLocks noGrp="1"/>
          </p:cNvSpPr>
          <p:nvPr>
            <p:ph type="ctrTitle"/>
          </p:nvPr>
        </p:nvSpPr>
        <p:spPr/>
        <p:txBody>
          <a:bodyPr>
            <a:normAutofit/>
          </a:bodyPr>
          <a:lstStyle/>
          <a:p>
            <a:r>
              <a:rPr lang="en-US" sz="7200" b="1" dirty="0">
                <a:latin typeface="Calibri" panose="020F0502020204030204" pitchFamily="34" charset="0"/>
                <a:cs typeface="Calibri" panose="020F0502020204030204" pitchFamily="34" charset="0"/>
              </a:rPr>
              <a:t>Incident Management</a:t>
            </a:r>
          </a:p>
        </p:txBody>
      </p:sp>
      <p:sp>
        <p:nvSpPr>
          <p:cNvPr id="3" name="Subtitle 2">
            <a:extLst>
              <a:ext uri="{FF2B5EF4-FFF2-40B4-BE49-F238E27FC236}">
                <a16:creationId xmlns:a16="http://schemas.microsoft.com/office/drawing/2014/main" id="{4F20CADD-48D7-3F65-0100-A23C944112DE}"/>
              </a:ext>
            </a:extLst>
          </p:cNvPr>
          <p:cNvSpPr>
            <a:spLocks noGrp="1"/>
          </p:cNvSpPr>
          <p:nvPr>
            <p:ph type="subTitle" idx="1"/>
          </p:nvPr>
        </p:nvSpPr>
        <p:spPr/>
        <p:txBody>
          <a:bodyPr/>
          <a:lstStyle/>
          <a:p>
            <a:r>
              <a:rPr lang="en-US" dirty="0"/>
              <a:t>Safety Management System Element</a:t>
            </a:r>
          </a:p>
        </p:txBody>
      </p:sp>
      <p:sp>
        <p:nvSpPr>
          <p:cNvPr id="4" name="TextBox 3">
            <a:extLst>
              <a:ext uri="{FF2B5EF4-FFF2-40B4-BE49-F238E27FC236}">
                <a16:creationId xmlns:a16="http://schemas.microsoft.com/office/drawing/2014/main" id="{BD27CC8A-0745-A79F-7D75-EB05A0EE51DB}"/>
              </a:ext>
            </a:extLst>
          </p:cNvPr>
          <p:cNvSpPr txBox="1"/>
          <p:nvPr/>
        </p:nvSpPr>
        <p:spPr>
          <a:xfrm>
            <a:off x="0" y="6488668"/>
            <a:ext cx="4903470" cy="369332"/>
          </a:xfrm>
          <a:prstGeom prst="rect">
            <a:avLst/>
          </a:prstGeom>
          <a:noFill/>
        </p:spPr>
        <p:txBody>
          <a:bodyPr wrap="square" rtlCol="0">
            <a:spAutoFit/>
          </a:bodyPr>
          <a:lstStyle/>
          <a:p>
            <a:r>
              <a:rPr lang="en-US" dirty="0"/>
              <a:t>Source:  UK HSE</a:t>
            </a:r>
          </a:p>
        </p:txBody>
      </p:sp>
    </p:spTree>
    <p:extLst>
      <p:ext uri="{BB962C8B-B14F-4D97-AF65-F5344CB8AC3E}">
        <p14:creationId xmlns:p14="http://schemas.microsoft.com/office/powerpoint/2010/main" val="214234708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2A0F45-C659-CC8B-C973-82769FA2C0D6}"/>
              </a:ext>
            </a:extLst>
          </p:cNvPr>
          <p:cNvSpPr>
            <a:spLocks noGrp="1"/>
          </p:cNvSpPr>
          <p:nvPr>
            <p:ph type="title"/>
          </p:nvPr>
        </p:nvSpPr>
        <p:spPr>
          <a:xfrm>
            <a:off x="0" y="1"/>
            <a:ext cx="12192000" cy="925830"/>
          </a:xfrm>
        </p:spPr>
        <p:txBody>
          <a:bodyPr>
            <a:normAutofit fontScale="90000"/>
          </a:bodyPr>
          <a:lstStyle/>
          <a:p>
            <a:r>
              <a:rPr lang="en-US" dirty="0"/>
              <a:t>The organization promotes a culture of open reporting of mistakes, accidents, incidents, and near misses</a:t>
            </a:r>
          </a:p>
        </p:txBody>
      </p:sp>
      <p:graphicFrame>
        <p:nvGraphicFramePr>
          <p:cNvPr id="4" name="Content Placeholder 3">
            <a:extLst>
              <a:ext uri="{FF2B5EF4-FFF2-40B4-BE49-F238E27FC236}">
                <a16:creationId xmlns:a16="http://schemas.microsoft.com/office/drawing/2014/main" id="{1DF5B678-25C4-11E4-58A5-7BB3B5FC6855}"/>
              </a:ext>
            </a:extLst>
          </p:cNvPr>
          <p:cNvGraphicFramePr>
            <a:graphicFrameLocks noGrp="1"/>
          </p:cNvGraphicFramePr>
          <p:nvPr>
            <p:ph idx="1"/>
            <p:extLst>
              <p:ext uri="{D42A27DB-BD31-4B8C-83A1-F6EECF244321}">
                <p14:modId xmlns:p14="http://schemas.microsoft.com/office/powerpoint/2010/main" val="977384224"/>
              </p:ext>
            </p:extLst>
          </p:nvPr>
        </p:nvGraphicFramePr>
        <p:xfrm>
          <a:off x="0" y="1231265"/>
          <a:ext cx="12192000" cy="4089400"/>
        </p:xfrm>
        <a:graphic>
          <a:graphicData uri="http://schemas.openxmlformats.org/drawingml/2006/table">
            <a:tbl>
              <a:tblPr firstRow="1" bandRow="1">
                <a:tableStyleId>{616DA210-FB5B-4158-B5E0-FEB733F419BA}</a:tableStyleId>
              </a:tblPr>
              <a:tblGrid>
                <a:gridCol w="2617470">
                  <a:extLst>
                    <a:ext uri="{9D8B030D-6E8A-4147-A177-3AD203B41FA5}">
                      <a16:colId xmlns:a16="http://schemas.microsoft.com/office/drawing/2014/main" val="3188190198"/>
                    </a:ext>
                  </a:extLst>
                </a:gridCol>
                <a:gridCol w="2708910">
                  <a:extLst>
                    <a:ext uri="{9D8B030D-6E8A-4147-A177-3AD203B41FA5}">
                      <a16:colId xmlns:a16="http://schemas.microsoft.com/office/drawing/2014/main" val="103734699"/>
                    </a:ext>
                  </a:extLst>
                </a:gridCol>
                <a:gridCol w="2663190">
                  <a:extLst>
                    <a:ext uri="{9D8B030D-6E8A-4147-A177-3AD203B41FA5}">
                      <a16:colId xmlns:a16="http://schemas.microsoft.com/office/drawing/2014/main" val="1538382412"/>
                    </a:ext>
                  </a:extLst>
                </a:gridCol>
                <a:gridCol w="4202430">
                  <a:extLst>
                    <a:ext uri="{9D8B030D-6E8A-4147-A177-3AD203B41FA5}">
                      <a16:colId xmlns:a16="http://schemas.microsoft.com/office/drawing/2014/main" val="1413490680"/>
                    </a:ext>
                  </a:extLst>
                </a:gridCol>
              </a:tblGrid>
              <a:tr h="370840">
                <a:tc>
                  <a:txBody>
                    <a:bodyPr/>
                    <a:lstStyle/>
                    <a:p>
                      <a:pPr algn="ctr"/>
                      <a:r>
                        <a:rPr lang="en-US" dirty="0">
                          <a:solidFill>
                            <a:schemeClr val="tx1"/>
                          </a:solidFill>
                        </a:rPr>
                        <a:t>Unsatisfactory</a:t>
                      </a:r>
                    </a:p>
                  </a:txBody>
                  <a:tcPr>
                    <a:solidFill>
                      <a:srgbClr val="FF0000"/>
                    </a:solidFill>
                  </a:tcPr>
                </a:tc>
                <a:tc>
                  <a:txBody>
                    <a:bodyPr/>
                    <a:lstStyle/>
                    <a:p>
                      <a:pPr algn="ctr"/>
                      <a:r>
                        <a:rPr lang="en-US" dirty="0"/>
                        <a:t>Limited </a:t>
                      </a:r>
                    </a:p>
                  </a:txBody>
                  <a:tcPr>
                    <a:solidFill>
                      <a:srgbClr val="FF9300"/>
                    </a:solidFill>
                  </a:tcPr>
                </a:tc>
                <a:tc>
                  <a:txBody>
                    <a:bodyPr/>
                    <a:lstStyle/>
                    <a:p>
                      <a:pPr algn="ctr"/>
                      <a:r>
                        <a:rPr lang="en-US" dirty="0"/>
                        <a:t>Moderate</a:t>
                      </a:r>
                    </a:p>
                  </a:txBody>
                  <a:tcPr>
                    <a:solidFill>
                      <a:srgbClr val="FFFF00"/>
                    </a:solidFill>
                  </a:tcPr>
                </a:tc>
                <a:tc>
                  <a:txBody>
                    <a:bodyPr/>
                    <a:lstStyle/>
                    <a:p>
                      <a:pPr algn="ctr"/>
                      <a:r>
                        <a:rPr lang="en-US" dirty="0"/>
                        <a:t>Substantial</a:t>
                      </a:r>
                    </a:p>
                  </a:txBody>
                  <a:tcPr>
                    <a:solidFill>
                      <a:srgbClr val="00B050"/>
                    </a:solidFill>
                  </a:tcPr>
                </a:tc>
                <a:extLst>
                  <a:ext uri="{0D108BD9-81ED-4DB2-BD59-A6C34878D82A}">
                    <a16:rowId xmlns:a16="http://schemas.microsoft.com/office/drawing/2014/main" val="4240718225"/>
                  </a:ext>
                </a:extLst>
              </a:tr>
              <a:tr h="370840">
                <a:tc>
                  <a:txBody>
                    <a:bodyPr/>
                    <a:lstStyle/>
                    <a:p>
                      <a:r>
                        <a:rPr lang="en-US" sz="1400" dirty="0"/>
                        <a:t>There is little or no evidence to</a:t>
                      </a:r>
                    </a:p>
                    <a:p>
                      <a:r>
                        <a:rPr lang="en-US" sz="1400" dirty="0"/>
                        <a:t>demonstrate that the</a:t>
                      </a:r>
                    </a:p>
                    <a:p>
                      <a:r>
                        <a:rPr lang="en-US" sz="1400" dirty="0"/>
                        <a:t>organization promote a culture</a:t>
                      </a:r>
                    </a:p>
                    <a:p>
                      <a:r>
                        <a:rPr lang="en-US" sz="1400" dirty="0"/>
                        <a:t>that allows for people to openly report mistakes, accidents, incidents, and near misses that occur.</a:t>
                      </a:r>
                    </a:p>
                  </a:txBody>
                  <a:tcPr>
                    <a:solidFill>
                      <a:schemeClr val="bg1">
                        <a:alpha val="20000"/>
                      </a:schemeClr>
                    </a:solidFill>
                  </a:tcPr>
                </a:tc>
                <a:tc>
                  <a:txBody>
                    <a:bodyPr/>
                    <a:lstStyle/>
                    <a:p>
                      <a:r>
                        <a:rPr lang="en-US" sz="1400" dirty="0"/>
                        <a:t>There is some, but not enough</a:t>
                      </a:r>
                    </a:p>
                    <a:p>
                      <a:r>
                        <a:rPr lang="en-US" sz="1400" dirty="0"/>
                        <a:t>evidence that the organization promotes a culture that allows for people to openly report mistakes, accidents, incidents, and near misses that occur. </a:t>
                      </a:r>
                    </a:p>
                    <a:p>
                      <a:endParaRPr lang="en-US" sz="1400" dirty="0"/>
                    </a:p>
                    <a:p>
                      <a:r>
                        <a:rPr lang="en-US" sz="1400" dirty="0"/>
                        <a:t>There is not enough</a:t>
                      </a:r>
                    </a:p>
                    <a:p>
                      <a:r>
                        <a:rPr lang="en-US" sz="1400" dirty="0"/>
                        <a:t>evidence of reports being</a:t>
                      </a:r>
                    </a:p>
                    <a:p>
                      <a:r>
                        <a:rPr lang="en-US" sz="1400" dirty="0"/>
                        <a:t>reviewed or acted upon.</a:t>
                      </a:r>
                    </a:p>
                  </a:txBody>
                  <a:tcPr>
                    <a:solidFill>
                      <a:schemeClr val="bg1">
                        <a:alpha val="20000"/>
                      </a:schemeClr>
                    </a:solidFill>
                  </a:tcPr>
                </a:tc>
                <a:tc>
                  <a:txBody>
                    <a:bodyPr/>
                    <a:lstStyle/>
                    <a:p>
                      <a:r>
                        <a:rPr lang="en-US" sz="1400" dirty="0"/>
                        <a:t>There is some but could be</a:t>
                      </a:r>
                    </a:p>
                    <a:p>
                      <a:r>
                        <a:rPr lang="en-US" sz="1400" dirty="0"/>
                        <a:t>improved that the organization promotes a culture that allows for people to report mistakes, accidents, incidents, and near misses that occur.</a:t>
                      </a:r>
                    </a:p>
                    <a:p>
                      <a:endParaRPr lang="en-US" sz="1400" dirty="0"/>
                    </a:p>
                    <a:p>
                      <a:r>
                        <a:rPr lang="en-US" sz="1400" dirty="0"/>
                        <a:t>Reports are reviewed and</a:t>
                      </a:r>
                    </a:p>
                    <a:p>
                      <a:r>
                        <a:rPr lang="en-US" sz="1400" dirty="0"/>
                        <a:t>acted upon by the organization</a:t>
                      </a:r>
                    </a:p>
                    <a:p>
                      <a:r>
                        <a:rPr lang="en-US" sz="1400" dirty="0"/>
                        <a:t>and its leadership in a timely</a:t>
                      </a:r>
                    </a:p>
                    <a:p>
                      <a:r>
                        <a:rPr lang="en-US" sz="1400" dirty="0"/>
                        <a:t>manner.</a:t>
                      </a:r>
                    </a:p>
                    <a:p>
                      <a:endParaRPr lang="en-US" sz="1400" dirty="0"/>
                    </a:p>
                    <a:p>
                      <a:r>
                        <a:rPr lang="en-US" sz="1400" dirty="0"/>
                        <a:t>Investigations into root cause</a:t>
                      </a:r>
                    </a:p>
                    <a:p>
                      <a:r>
                        <a:rPr lang="en-US" sz="1400" dirty="0"/>
                        <a:t>analysis are conducted, but</a:t>
                      </a:r>
                    </a:p>
                    <a:p>
                      <a:r>
                        <a:rPr lang="en-US" sz="1400" dirty="0"/>
                        <a:t>improvements identified are not implemented in a timely</a:t>
                      </a:r>
                    </a:p>
                    <a:p>
                      <a:r>
                        <a:rPr lang="en-US" sz="1400" dirty="0"/>
                        <a:t>Manner.</a:t>
                      </a:r>
                    </a:p>
                  </a:txBody>
                  <a:tcPr>
                    <a:solidFill>
                      <a:schemeClr val="bg1">
                        <a:alpha val="20000"/>
                      </a:schemeClr>
                    </a:solidFill>
                  </a:tcPr>
                </a:tc>
                <a:tc>
                  <a:txBody>
                    <a:bodyPr/>
                    <a:lstStyle/>
                    <a:p>
                      <a:r>
                        <a:rPr lang="en-US" sz="1400" dirty="0"/>
                        <a:t>There is robust evidence that the organization promotes a culture that allows for people to report mistakes, accidents, incidents, and near misses that occur. </a:t>
                      </a:r>
                    </a:p>
                    <a:p>
                      <a:endParaRPr lang="en-US" sz="1400" dirty="0"/>
                    </a:p>
                    <a:p>
                      <a:r>
                        <a:rPr lang="en-US" sz="1400" dirty="0"/>
                        <a:t>The organization positively re-enforces this culture.</a:t>
                      </a:r>
                    </a:p>
                    <a:p>
                      <a:endParaRPr lang="en-US" sz="1400" dirty="0"/>
                    </a:p>
                    <a:p>
                      <a:r>
                        <a:rPr lang="en-US" sz="1400" dirty="0"/>
                        <a:t>Reports are reviewed and acted upon by the organization and its leadership in a timely manner.</a:t>
                      </a:r>
                    </a:p>
                    <a:p>
                      <a:endParaRPr lang="en-US" sz="1400" dirty="0"/>
                    </a:p>
                    <a:p>
                      <a:r>
                        <a:rPr lang="en-US" sz="1400" dirty="0"/>
                        <a:t>Leadership use reports to develop methods to prevent reoccurrence and drive continual improvement.</a:t>
                      </a:r>
                    </a:p>
                    <a:p>
                      <a:endParaRPr lang="en-US" sz="1400" dirty="0"/>
                    </a:p>
                    <a:p>
                      <a:r>
                        <a:rPr lang="en-US" sz="1400" dirty="0"/>
                        <a:t>The focus of investigations is on the root cause and systematic improvements, with actions being taken in response, in a timely manner.</a:t>
                      </a:r>
                    </a:p>
                  </a:txBody>
                  <a:tcPr>
                    <a:solidFill>
                      <a:schemeClr val="bg1">
                        <a:alpha val="20000"/>
                      </a:schemeClr>
                    </a:solidFill>
                  </a:tcPr>
                </a:tc>
                <a:extLst>
                  <a:ext uri="{0D108BD9-81ED-4DB2-BD59-A6C34878D82A}">
                    <a16:rowId xmlns:a16="http://schemas.microsoft.com/office/drawing/2014/main" val="4097474598"/>
                  </a:ext>
                </a:extLst>
              </a:tr>
            </a:tbl>
          </a:graphicData>
        </a:graphic>
      </p:graphicFrame>
    </p:spTree>
    <p:extLst>
      <p:ext uri="{BB962C8B-B14F-4D97-AF65-F5344CB8AC3E}">
        <p14:creationId xmlns:p14="http://schemas.microsoft.com/office/powerpoint/2010/main" val="29666469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B22AA9-537F-30E9-A515-633F730DCF3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EDFD841-8AFD-A497-EAE6-C95B85D14DC8}"/>
              </a:ext>
            </a:extLst>
          </p:cNvPr>
          <p:cNvSpPr>
            <a:spLocks noGrp="1"/>
          </p:cNvSpPr>
          <p:nvPr>
            <p:ph type="title"/>
          </p:nvPr>
        </p:nvSpPr>
        <p:spPr>
          <a:xfrm>
            <a:off x="0" y="5716"/>
            <a:ext cx="12192000" cy="1234439"/>
          </a:xfrm>
        </p:spPr>
        <p:txBody>
          <a:bodyPr>
            <a:noAutofit/>
          </a:bodyPr>
          <a:lstStyle/>
          <a:p>
            <a:r>
              <a:rPr lang="en-US" sz="3200" dirty="0">
                <a:latin typeface="Calibri" panose="020F0502020204030204" pitchFamily="34" charset="0"/>
                <a:cs typeface="Calibri" panose="020F0502020204030204" pitchFamily="34" charset="0"/>
              </a:rPr>
              <a:t>The organization has a system in place to record and report accidents, incidents, and near misses from initial submission to close-out, allowing for effective investigation and resolution.</a:t>
            </a:r>
          </a:p>
        </p:txBody>
      </p:sp>
      <p:graphicFrame>
        <p:nvGraphicFramePr>
          <p:cNvPr id="4" name="Content Placeholder 3">
            <a:extLst>
              <a:ext uri="{FF2B5EF4-FFF2-40B4-BE49-F238E27FC236}">
                <a16:creationId xmlns:a16="http://schemas.microsoft.com/office/drawing/2014/main" id="{654EDEEA-034E-BCFD-0627-C1375E93CA5F}"/>
              </a:ext>
            </a:extLst>
          </p:cNvPr>
          <p:cNvGraphicFramePr>
            <a:graphicFrameLocks noGrp="1"/>
          </p:cNvGraphicFramePr>
          <p:nvPr>
            <p:ph idx="1"/>
            <p:extLst>
              <p:ext uri="{D42A27DB-BD31-4B8C-83A1-F6EECF244321}">
                <p14:modId xmlns:p14="http://schemas.microsoft.com/office/powerpoint/2010/main" val="1910036239"/>
              </p:ext>
            </p:extLst>
          </p:nvPr>
        </p:nvGraphicFramePr>
        <p:xfrm>
          <a:off x="0" y="1528445"/>
          <a:ext cx="12192000" cy="3449320"/>
        </p:xfrm>
        <a:graphic>
          <a:graphicData uri="http://schemas.openxmlformats.org/drawingml/2006/table">
            <a:tbl>
              <a:tblPr firstRow="1" bandRow="1">
                <a:tableStyleId>{616DA210-FB5B-4158-B5E0-FEB733F419BA}</a:tableStyleId>
              </a:tblPr>
              <a:tblGrid>
                <a:gridCol w="3048000">
                  <a:extLst>
                    <a:ext uri="{9D8B030D-6E8A-4147-A177-3AD203B41FA5}">
                      <a16:colId xmlns:a16="http://schemas.microsoft.com/office/drawing/2014/main" val="3188190198"/>
                    </a:ext>
                  </a:extLst>
                </a:gridCol>
                <a:gridCol w="3048000">
                  <a:extLst>
                    <a:ext uri="{9D8B030D-6E8A-4147-A177-3AD203B41FA5}">
                      <a16:colId xmlns:a16="http://schemas.microsoft.com/office/drawing/2014/main" val="103734699"/>
                    </a:ext>
                  </a:extLst>
                </a:gridCol>
                <a:gridCol w="3048000">
                  <a:extLst>
                    <a:ext uri="{9D8B030D-6E8A-4147-A177-3AD203B41FA5}">
                      <a16:colId xmlns:a16="http://schemas.microsoft.com/office/drawing/2014/main" val="1538382412"/>
                    </a:ext>
                  </a:extLst>
                </a:gridCol>
                <a:gridCol w="3048000">
                  <a:extLst>
                    <a:ext uri="{9D8B030D-6E8A-4147-A177-3AD203B41FA5}">
                      <a16:colId xmlns:a16="http://schemas.microsoft.com/office/drawing/2014/main" val="1413490680"/>
                    </a:ext>
                  </a:extLst>
                </a:gridCol>
              </a:tblGrid>
              <a:tr h="370840">
                <a:tc>
                  <a:txBody>
                    <a:bodyPr/>
                    <a:lstStyle/>
                    <a:p>
                      <a:pPr algn="ctr"/>
                      <a:r>
                        <a:rPr lang="en-US" dirty="0">
                          <a:solidFill>
                            <a:schemeClr val="tx1"/>
                          </a:solidFill>
                        </a:rPr>
                        <a:t>Unsatisfactory</a:t>
                      </a:r>
                    </a:p>
                  </a:txBody>
                  <a:tcPr>
                    <a:solidFill>
                      <a:srgbClr val="FF0000"/>
                    </a:solidFill>
                  </a:tcPr>
                </a:tc>
                <a:tc>
                  <a:txBody>
                    <a:bodyPr/>
                    <a:lstStyle/>
                    <a:p>
                      <a:pPr algn="ctr"/>
                      <a:r>
                        <a:rPr lang="en-US" dirty="0"/>
                        <a:t>Limited </a:t>
                      </a:r>
                    </a:p>
                  </a:txBody>
                  <a:tcPr>
                    <a:solidFill>
                      <a:srgbClr val="FF9300"/>
                    </a:solidFill>
                  </a:tcPr>
                </a:tc>
                <a:tc>
                  <a:txBody>
                    <a:bodyPr/>
                    <a:lstStyle/>
                    <a:p>
                      <a:pPr algn="ctr"/>
                      <a:r>
                        <a:rPr lang="en-US" dirty="0"/>
                        <a:t>Moderate</a:t>
                      </a:r>
                    </a:p>
                  </a:txBody>
                  <a:tcPr>
                    <a:solidFill>
                      <a:srgbClr val="FFFF00"/>
                    </a:solidFill>
                  </a:tcPr>
                </a:tc>
                <a:tc>
                  <a:txBody>
                    <a:bodyPr/>
                    <a:lstStyle/>
                    <a:p>
                      <a:pPr algn="ctr"/>
                      <a:r>
                        <a:rPr lang="en-US" dirty="0"/>
                        <a:t>Substantial</a:t>
                      </a:r>
                    </a:p>
                  </a:txBody>
                  <a:tcPr>
                    <a:solidFill>
                      <a:srgbClr val="00B050"/>
                    </a:solidFill>
                  </a:tcPr>
                </a:tc>
                <a:extLst>
                  <a:ext uri="{0D108BD9-81ED-4DB2-BD59-A6C34878D82A}">
                    <a16:rowId xmlns:a16="http://schemas.microsoft.com/office/drawing/2014/main" val="4240718225"/>
                  </a:ext>
                </a:extLst>
              </a:tr>
              <a:tr h="370840">
                <a:tc>
                  <a:txBody>
                    <a:bodyPr/>
                    <a:lstStyle/>
                    <a:p>
                      <a:r>
                        <a:rPr lang="en-US" sz="1400" dirty="0"/>
                        <a:t>There is little or no evidence to</a:t>
                      </a:r>
                    </a:p>
                    <a:p>
                      <a:r>
                        <a:rPr lang="en-US" sz="1400" dirty="0"/>
                        <a:t>demonstrate that the organization have a system to</a:t>
                      </a:r>
                    </a:p>
                    <a:p>
                      <a:r>
                        <a:rPr lang="en-US" sz="1400" dirty="0"/>
                        <a:t>record and report accidents,</a:t>
                      </a:r>
                    </a:p>
                    <a:p>
                      <a:r>
                        <a:rPr lang="en-US" sz="1400" dirty="0"/>
                        <a:t>incidents and near misses for</a:t>
                      </a:r>
                    </a:p>
                    <a:p>
                      <a:r>
                        <a:rPr lang="en-US" sz="1400" dirty="0"/>
                        <a:t>all stakeholders.</a:t>
                      </a:r>
                    </a:p>
                    <a:p>
                      <a:endParaRPr lang="en-US" sz="1400" dirty="0"/>
                    </a:p>
                    <a:p>
                      <a:r>
                        <a:rPr lang="en-US" sz="1400" dirty="0"/>
                        <a:t>Within the organization there is no, or little understanding, of the importance of leadership</a:t>
                      </a:r>
                    </a:p>
                    <a:p>
                      <a:r>
                        <a:rPr lang="en-US" sz="1400" dirty="0"/>
                        <a:t>review of accidents, incidents</a:t>
                      </a:r>
                    </a:p>
                    <a:p>
                      <a:r>
                        <a:rPr lang="en-US" sz="1400" dirty="0"/>
                        <a:t>and near misses so that recurrence is prevented.</a:t>
                      </a:r>
                    </a:p>
                  </a:txBody>
                  <a:tcPr>
                    <a:solidFill>
                      <a:schemeClr val="bg1">
                        <a:alpha val="20000"/>
                      </a:schemeClr>
                    </a:solidFill>
                  </a:tcPr>
                </a:tc>
                <a:tc>
                  <a:txBody>
                    <a:bodyPr/>
                    <a:lstStyle/>
                    <a:p>
                      <a:r>
                        <a:rPr lang="en-US" sz="1400" dirty="0"/>
                        <a:t>The organization has</a:t>
                      </a:r>
                    </a:p>
                    <a:p>
                      <a:r>
                        <a:rPr lang="en-US" sz="1400" dirty="0"/>
                        <a:t>a system in place to record</a:t>
                      </a:r>
                    </a:p>
                    <a:p>
                      <a:r>
                        <a:rPr lang="en-US" sz="1400" dirty="0"/>
                        <a:t>accidents, incidents and near</a:t>
                      </a:r>
                    </a:p>
                    <a:p>
                      <a:r>
                        <a:rPr lang="en-US" sz="1400" dirty="0"/>
                        <a:t>misses. </a:t>
                      </a:r>
                    </a:p>
                    <a:p>
                      <a:endParaRPr lang="en-US" sz="1400" dirty="0"/>
                    </a:p>
                    <a:p>
                      <a:r>
                        <a:rPr lang="en-US" sz="1400" dirty="0"/>
                        <a:t>There is some, but not enough evidence that this is consistent with policy and includes all stakeholders.</a:t>
                      </a:r>
                    </a:p>
                    <a:p>
                      <a:endParaRPr lang="en-US" sz="1400" dirty="0"/>
                    </a:p>
                    <a:p>
                      <a:r>
                        <a:rPr lang="en-US" sz="1400" dirty="0"/>
                        <a:t>The organization conducts investigations into accidents, incidents and near misses. There is some, but not enough evidence that this is inconsistent with policy.</a:t>
                      </a:r>
                    </a:p>
                  </a:txBody>
                  <a:tcPr>
                    <a:solidFill>
                      <a:schemeClr val="bg1">
                        <a:alpha val="20000"/>
                      </a:schemeClr>
                    </a:solidFill>
                  </a:tcPr>
                </a:tc>
                <a:tc>
                  <a:txBody>
                    <a:bodyPr/>
                    <a:lstStyle/>
                    <a:p>
                      <a:r>
                        <a:rPr lang="en-US" sz="1400" dirty="0"/>
                        <a:t>The organization has a system in place which is consistent with policy to record accidents, incidents and near misses. </a:t>
                      </a:r>
                    </a:p>
                    <a:p>
                      <a:endParaRPr lang="en-US" sz="1400" dirty="0"/>
                    </a:p>
                    <a:p>
                      <a:r>
                        <a:rPr lang="en-US" sz="1400" dirty="0"/>
                        <a:t>There is some but could be improved evidence that it includes all stakeholders.</a:t>
                      </a:r>
                    </a:p>
                    <a:p>
                      <a:endParaRPr lang="en-US" sz="1400" dirty="0"/>
                    </a:p>
                    <a:p>
                      <a:r>
                        <a:rPr lang="en-US" sz="1400" dirty="0"/>
                        <a:t>The organization conducts investigations into accidents, incidents and near misses, and manages close out in line with policy in a timely manner.</a:t>
                      </a:r>
                    </a:p>
                  </a:txBody>
                  <a:tcPr>
                    <a:solidFill>
                      <a:schemeClr val="bg1">
                        <a:alpha val="20000"/>
                      </a:schemeClr>
                    </a:solidFill>
                  </a:tcPr>
                </a:tc>
                <a:tc>
                  <a:txBody>
                    <a:bodyPr/>
                    <a:lstStyle/>
                    <a:p>
                      <a:r>
                        <a:rPr lang="en-US" sz="1400" dirty="0"/>
                        <a:t>The organization has a system in place which is</a:t>
                      </a:r>
                    </a:p>
                    <a:p>
                      <a:r>
                        <a:rPr lang="en-US" sz="1400" dirty="0"/>
                        <a:t>consistent with  policy to record accidents, incidents and near misses and includes all stakeholders.</a:t>
                      </a:r>
                    </a:p>
                    <a:p>
                      <a:endParaRPr lang="en-US" sz="1400" dirty="0"/>
                    </a:p>
                    <a:p>
                      <a:r>
                        <a:rPr lang="en-US" sz="1400" dirty="0"/>
                        <a:t>There is robust evidence that the organization uses root cause analysis or similar methods to avoid future event recurrence and drive continual improvement in a timely manner.</a:t>
                      </a:r>
                    </a:p>
                  </a:txBody>
                  <a:tcPr>
                    <a:solidFill>
                      <a:schemeClr val="bg1">
                        <a:alpha val="20000"/>
                      </a:schemeClr>
                    </a:solidFill>
                  </a:tcPr>
                </a:tc>
                <a:extLst>
                  <a:ext uri="{0D108BD9-81ED-4DB2-BD59-A6C34878D82A}">
                    <a16:rowId xmlns:a16="http://schemas.microsoft.com/office/drawing/2014/main" val="4097474598"/>
                  </a:ext>
                </a:extLst>
              </a:tr>
            </a:tbl>
          </a:graphicData>
        </a:graphic>
      </p:graphicFrame>
    </p:spTree>
    <p:extLst>
      <p:ext uri="{BB962C8B-B14F-4D97-AF65-F5344CB8AC3E}">
        <p14:creationId xmlns:p14="http://schemas.microsoft.com/office/powerpoint/2010/main" val="196735138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04FB86-6D40-2B44-69DC-82F5D0A44C9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89ECD50-7606-A1C6-6DFA-2908ACABA16F}"/>
              </a:ext>
            </a:extLst>
          </p:cNvPr>
          <p:cNvSpPr>
            <a:spLocks noGrp="1"/>
          </p:cNvSpPr>
          <p:nvPr>
            <p:ph type="title"/>
          </p:nvPr>
        </p:nvSpPr>
        <p:spPr>
          <a:xfrm>
            <a:off x="0" y="5716"/>
            <a:ext cx="12192000" cy="1234439"/>
          </a:xfrm>
        </p:spPr>
        <p:txBody>
          <a:bodyPr>
            <a:noAutofit/>
          </a:bodyPr>
          <a:lstStyle/>
          <a:p>
            <a:r>
              <a:rPr lang="en-US" sz="3200" dirty="0">
                <a:latin typeface="Calibri" panose="020F0502020204030204" pitchFamily="34" charset="0"/>
                <a:cs typeface="Calibri" panose="020F0502020204030204" pitchFamily="34" charset="0"/>
              </a:rPr>
              <a:t>The organization has resources in place to investigate accidents, incidents, and near misses.</a:t>
            </a:r>
          </a:p>
        </p:txBody>
      </p:sp>
      <p:graphicFrame>
        <p:nvGraphicFramePr>
          <p:cNvPr id="4" name="Content Placeholder 3">
            <a:extLst>
              <a:ext uri="{FF2B5EF4-FFF2-40B4-BE49-F238E27FC236}">
                <a16:creationId xmlns:a16="http://schemas.microsoft.com/office/drawing/2014/main" id="{01932595-DCE1-5087-FDE9-EB368A46A38C}"/>
              </a:ext>
            </a:extLst>
          </p:cNvPr>
          <p:cNvGraphicFramePr>
            <a:graphicFrameLocks noGrp="1"/>
          </p:cNvGraphicFramePr>
          <p:nvPr>
            <p:ph idx="1"/>
            <p:extLst>
              <p:ext uri="{D42A27DB-BD31-4B8C-83A1-F6EECF244321}">
                <p14:modId xmlns:p14="http://schemas.microsoft.com/office/powerpoint/2010/main" val="2232234577"/>
              </p:ext>
            </p:extLst>
          </p:nvPr>
        </p:nvGraphicFramePr>
        <p:xfrm>
          <a:off x="0" y="1528445"/>
          <a:ext cx="12192000" cy="2382520"/>
        </p:xfrm>
        <a:graphic>
          <a:graphicData uri="http://schemas.openxmlformats.org/drawingml/2006/table">
            <a:tbl>
              <a:tblPr firstRow="1" bandRow="1">
                <a:tableStyleId>{616DA210-FB5B-4158-B5E0-FEB733F419BA}</a:tableStyleId>
              </a:tblPr>
              <a:tblGrid>
                <a:gridCol w="3048000">
                  <a:extLst>
                    <a:ext uri="{9D8B030D-6E8A-4147-A177-3AD203B41FA5}">
                      <a16:colId xmlns:a16="http://schemas.microsoft.com/office/drawing/2014/main" val="3188190198"/>
                    </a:ext>
                  </a:extLst>
                </a:gridCol>
                <a:gridCol w="3048000">
                  <a:extLst>
                    <a:ext uri="{9D8B030D-6E8A-4147-A177-3AD203B41FA5}">
                      <a16:colId xmlns:a16="http://schemas.microsoft.com/office/drawing/2014/main" val="103734699"/>
                    </a:ext>
                  </a:extLst>
                </a:gridCol>
                <a:gridCol w="3048000">
                  <a:extLst>
                    <a:ext uri="{9D8B030D-6E8A-4147-A177-3AD203B41FA5}">
                      <a16:colId xmlns:a16="http://schemas.microsoft.com/office/drawing/2014/main" val="1538382412"/>
                    </a:ext>
                  </a:extLst>
                </a:gridCol>
                <a:gridCol w="3048000">
                  <a:extLst>
                    <a:ext uri="{9D8B030D-6E8A-4147-A177-3AD203B41FA5}">
                      <a16:colId xmlns:a16="http://schemas.microsoft.com/office/drawing/2014/main" val="1413490680"/>
                    </a:ext>
                  </a:extLst>
                </a:gridCol>
              </a:tblGrid>
              <a:tr h="370840">
                <a:tc>
                  <a:txBody>
                    <a:bodyPr/>
                    <a:lstStyle/>
                    <a:p>
                      <a:pPr algn="ctr"/>
                      <a:r>
                        <a:rPr lang="en-US" dirty="0">
                          <a:solidFill>
                            <a:schemeClr val="tx1"/>
                          </a:solidFill>
                        </a:rPr>
                        <a:t>Unsatisfactory</a:t>
                      </a:r>
                    </a:p>
                  </a:txBody>
                  <a:tcPr>
                    <a:solidFill>
                      <a:srgbClr val="FF0000"/>
                    </a:solidFill>
                  </a:tcPr>
                </a:tc>
                <a:tc>
                  <a:txBody>
                    <a:bodyPr/>
                    <a:lstStyle/>
                    <a:p>
                      <a:pPr algn="ctr"/>
                      <a:r>
                        <a:rPr lang="en-US" dirty="0"/>
                        <a:t>Limited </a:t>
                      </a:r>
                    </a:p>
                  </a:txBody>
                  <a:tcPr>
                    <a:solidFill>
                      <a:srgbClr val="FF9300"/>
                    </a:solidFill>
                  </a:tcPr>
                </a:tc>
                <a:tc>
                  <a:txBody>
                    <a:bodyPr/>
                    <a:lstStyle/>
                    <a:p>
                      <a:pPr algn="ctr"/>
                      <a:r>
                        <a:rPr lang="en-US" dirty="0"/>
                        <a:t>Moderate</a:t>
                      </a:r>
                    </a:p>
                  </a:txBody>
                  <a:tcPr>
                    <a:solidFill>
                      <a:srgbClr val="FFFF00"/>
                    </a:solidFill>
                  </a:tcPr>
                </a:tc>
                <a:tc>
                  <a:txBody>
                    <a:bodyPr/>
                    <a:lstStyle/>
                    <a:p>
                      <a:pPr algn="ctr"/>
                      <a:r>
                        <a:rPr lang="en-US" dirty="0"/>
                        <a:t>Substantial</a:t>
                      </a:r>
                    </a:p>
                  </a:txBody>
                  <a:tcPr>
                    <a:solidFill>
                      <a:srgbClr val="00B050"/>
                    </a:solidFill>
                  </a:tcPr>
                </a:tc>
                <a:extLst>
                  <a:ext uri="{0D108BD9-81ED-4DB2-BD59-A6C34878D82A}">
                    <a16:rowId xmlns:a16="http://schemas.microsoft.com/office/drawing/2014/main" val="4240718225"/>
                  </a:ext>
                </a:extLst>
              </a:tr>
              <a:tr h="370840">
                <a:tc>
                  <a:txBody>
                    <a:bodyPr/>
                    <a:lstStyle/>
                    <a:p>
                      <a:r>
                        <a:rPr lang="en-US" sz="1400" dirty="0"/>
                        <a:t>There is little or no evidence to</a:t>
                      </a:r>
                    </a:p>
                    <a:p>
                      <a:r>
                        <a:rPr lang="en-US" sz="1400" dirty="0"/>
                        <a:t>demonstrate that the organization has resources in place to investigate accidents, incidents, and near misses.</a:t>
                      </a:r>
                    </a:p>
                  </a:txBody>
                  <a:tcPr>
                    <a:solidFill>
                      <a:schemeClr val="bg1">
                        <a:alpha val="20000"/>
                      </a:schemeClr>
                    </a:solidFill>
                  </a:tcPr>
                </a:tc>
                <a:tc>
                  <a:txBody>
                    <a:bodyPr/>
                    <a:lstStyle/>
                    <a:p>
                      <a:r>
                        <a:rPr lang="en-US" sz="1400" dirty="0"/>
                        <a:t>There is some, but not enough</a:t>
                      </a:r>
                    </a:p>
                    <a:p>
                      <a:r>
                        <a:rPr lang="en-US" sz="1400" dirty="0"/>
                        <a:t>evidence that the organization have sufficient resources to fulfil its</a:t>
                      </a:r>
                    </a:p>
                    <a:p>
                      <a:r>
                        <a:rPr lang="en-US" sz="1400" dirty="0"/>
                        <a:t>investigatory responsibilities which results in investigations meeting policy expectations.</a:t>
                      </a:r>
                    </a:p>
                  </a:txBody>
                  <a:tcPr>
                    <a:solidFill>
                      <a:schemeClr val="bg1">
                        <a:alpha val="20000"/>
                      </a:schemeClr>
                    </a:solidFill>
                  </a:tcPr>
                </a:tc>
                <a:tc>
                  <a:txBody>
                    <a:bodyPr/>
                    <a:lstStyle/>
                    <a:p>
                      <a:r>
                        <a:rPr lang="en-US" sz="1400" dirty="0"/>
                        <a:t>There is some but could be improved evidence that the organization has</a:t>
                      </a:r>
                    </a:p>
                    <a:p>
                      <a:r>
                        <a:rPr lang="en-US" sz="1400" dirty="0"/>
                        <a:t>sufficient resources to fulfil its</a:t>
                      </a:r>
                    </a:p>
                    <a:p>
                      <a:r>
                        <a:rPr lang="en-US" sz="1400" dirty="0"/>
                        <a:t>investigatory responsibilities.</a:t>
                      </a:r>
                    </a:p>
                    <a:p>
                      <a:endParaRPr lang="en-US" sz="1400" dirty="0"/>
                    </a:p>
                    <a:p>
                      <a:r>
                        <a:rPr lang="en-US" sz="1400" dirty="0"/>
                        <a:t>The organization performs investigations which produce recommendations that can be applied both within the organization.</a:t>
                      </a:r>
                    </a:p>
                  </a:txBody>
                  <a:tcPr>
                    <a:solidFill>
                      <a:schemeClr val="bg1">
                        <a:alpha val="20000"/>
                      </a:schemeClr>
                    </a:solidFill>
                  </a:tcPr>
                </a:tc>
                <a:tc>
                  <a:txBody>
                    <a:bodyPr/>
                    <a:lstStyle/>
                    <a:p>
                      <a:r>
                        <a:rPr lang="en-US" sz="1400" dirty="0"/>
                        <a:t>There is robust evidence that the organization proactively assesses its</a:t>
                      </a:r>
                    </a:p>
                    <a:p>
                      <a:r>
                        <a:rPr lang="en-US" sz="1400" dirty="0"/>
                        <a:t>investigatory resources to ensure both current and future requirements can be met.</a:t>
                      </a:r>
                    </a:p>
                  </a:txBody>
                  <a:tcPr>
                    <a:solidFill>
                      <a:schemeClr val="bg1">
                        <a:alpha val="20000"/>
                      </a:schemeClr>
                    </a:solidFill>
                  </a:tcPr>
                </a:tc>
                <a:extLst>
                  <a:ext uri="{0D108BD9-81ED-4DB2-BD59-A6C34878D82A}">
                    <a16:rowId xmlns:a16="http://schemas.microsoft.com/office/drawing/2014/main" val="4097474598"/>
                  </a:ext>
                </a:extLst>
              </a:tr>
            </a:tbl>
          </a:graphicData>
        </a:graphic>
      </p:graphicFrame>
    </p:spTree>
    <p:extLst>
      <p:ext uri="{BB962C8B-B14F-4D97-AF65-F5344CB8AC3E}">
        <p14:creationId xmlns:p14="http://schemas.microsoft.com/office/powerpoint/2010/main" val="154244245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A77621-C944-F31D-51E2-4E2E9CA4E90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B2E26FC-AC81-4E98-F8A3-E096DE6C1165}"/>
              </a:ext>
            </a:extLst>
          </p:cNvPr>
          <p:cNvSpPr>
            <a:spLocks noGrp="1"/>
          </p:cNvSpPr>
          <p:nvPr>
            <p:ph type="title"/>
          </p:nvPr>
        </p:nvSpPr>
        <p:spPr>
          <a:xfrm>
            <a:off x="0" y="5716"/>
            <a:ext cx="12192000" cy="1234439"/>
          </a:xfrm>
        </p:spPr>
        <p:txBody>
          <a:bodyPr>
            <a:noAutofit/>
          </a:bodyPr>
          <a:lstStyle/>
          <a:p>
            <a:r>
              <a:rPr lang="en-US" sz="3200" dirty="0">
                <a:latin typeface="Calibri" panose="020F0502020204030204" pitchFamily="34" charset="0"/>
                <a:cs typeface="Calibri" panose="020F0502020204030204" pitchFamily="34" charset="0"/>
              </a:rPr>
              <a:t>The organization has systems in place to implement the corrective actions and learning from accidents, incidents, and near misses to manage and drive continuous improvement.</a:t>
            </a:r>
          </a:p>
        </p:txBody>
      </p:sp>
      <p:graphicFrame>
        <p:nvGraphicFramePr>
          <p:cNvPr id="4" name="Content Placeholder 3">
            <a:extLst>
              <a:ext uri="{FF2B5EF4-FFF2-40B4-BE49-F238E27FC236}">
                <a16:creationId xmlns:a16="http://schemas.microsoft.com/office/drawing/2014/main" id="{27DC535F-6BB5-D987-087C-2D2176D09B73}"/>
              </a:ext>
            </a:extLst>
          </p:cNvPr>
          <p:cNvGraphicFramePr>
            <a:graphicFrameLocks noGrp="1"/>
          </p:cNvGraphicFramePr>
          <p:nvPr>
            <p:ph idx="1"/>
            <p:extLst>
              <p:ext uri="{D42A27DB-BD31-4B8C-83A1-F6EECF244321}">
                <p14:modId xmlns:p14="http://schemas.microsoft.com/office/powerpoint/2010/main" val="2000262085"/>
              </p:ext>
            </p:extLst>
          </p:nvPr>
        </p:nvGraphicFramePr>
        <p:xfrm>
          <a:off x="0" y="1528445"/>
          <a:ext cx="12192000" cy="3876040"/>
        </p:xfrm>
        <a:graphic>
          <a:graphicData uri="http://schemas.openxmlformats.org/drawingml/2006/table">
            <a:tbl>
              <a:tblPr firstRow="1" bandRow="1">
                <a:tableStyleId>{616DA210-FB5B-4158-B5E0-FEB733F419BA}</a:tableStyleId>
              </a:tblPr>
              <a:tblGrid>
                <a:gridCol w="3048000">
                  <a:extLst>
                    <a:ext uri="{9D8B030D-6E8A-4147-A177-3AD203B41FA5}">
                      <a16:colId xmlns:a16="http://schemas.microsoft.com/office/drawing/2014/main" val="3188190198"/>
                    </a:ext>
                  </a:extLst>
                </a:gridCol>
                <a:gridCol w="3048000">
                  <a:extLst>
                    <a:ext uri="{9D8B030D-6E8A-4147-A177-3AD203B41FA5}">
                      <a16:colId xmlns:a16="http://schemas.microsoft.com/office/drawing/2014/main" val="103734699"/>
                    </a:ext>
                  </a:extLst>
                </a:gridCol>
                <a:gridCol w="3048000">
                  <a:extLst>
                    <a:ext uri="{9D8B030D-6E8A-4147-A177-3AD203B41FA5}">
                      <a16:colId xmlns:a16="http://schemas.microsoft.com/office/drawing/2014/main" val="1538382412"/>
                    </a:ext>
                  </a:extLst>
                </a:gridCol>
                <a:gridCol w="3048000">
                  <a:extLst>
                    <a:ext uri="{9D8B030D-6E8A-4147-A177-3AD203B41FA5}">
                      <a16:colId xmlns:a16="http://schemas.microsoft.com/office/drawing/2014/main" val="1413490680"/>
                    </a:ext>
                  </a:extLst>
                </a:gridCol>
              </a:tblGrid>
              <a:tr h="370840">
                <a:tc>
                  <a:txBody>
                    <a:bodyPr/>
                    <a:lstStyle/>
                    <a:p>
                      <a:pPr algn="ctr"/>
                      <a:r>
                        <a:rPr lang="en-US" dirty="0">
                          <a:solidFill>
                            <a:schemeClr val="tx1"/>
                          </a:solidFill>
                        </a:rPr>
                        <a:t>Unsatisfactory</a:t>
                      </a:r>
                    </a:p>
                  </a:txBody>
                  <a:tcPr>
                    <a:solidFill>
                      <a:srgbClr val="FF0000"/>
                    </a:solidFill>
                  </a:tcPr>
                </a:tc>
                <a:tc>
                  <a:txBody>
                    <a:bodyPr/>
                    <a:lstStyle/>
                    <a:p>
                      <a:pPr algn="ctr"/>
                      <a:r>
                        <a:rPr lang="en-US" dirty="0"/>
                        <a:t>Limited </a:t>
                      </a:r>
                    </a:p>
                  </a:txBody>
                  <a:tcPr>
                    <a:solidFill>
                      <a:srgbClr val="FF9300"/>
                    </a:solidFill>
                  </a:tcPr>
                </a:tc>
                <a:tc>
                  <a:txBody>
                    <a:bodyPr/>
                    <a:lstStyle/>
                    <a:p>
                      <a:pPr algn="ctr"/>
                      <a:r>
                        <a:rPr lang="en-US" dirty="0"/>
                        <a:t>Moderate</a:t>
                      </a:r>
                    </a:p>
                  </a:txBody>
                  <a:tcPr>
                    <a:solidFill>
                      <a:srgbClr val="FFFF00"/>
                    </a:solidFill>
                  </a:tcPr>
                </a:tc>
                <a:tc>
                  <a:txBody>
                    <a:bodyPr/>
                    <a:lstStyle/>
                    <a:p>
                      <a:pPr algn="ctr"/>
                      <a:r>
                        <a:rPr lang="en-US" dirty="0"/>
                        <a:t>Substantial</a:t>
                      </a:r>
                    </a:p>
                  </a:txBody>
                  <a:tcPr>
                    <a:solidFill>
                      <a:srgbClr val="00B050"/>
                    </a:solidFill>
                  </a:tcPr>
                </a:tc>
                <a:extLst>
                  <a:ext uri="{0D108BD9-81ED-4DB2-BD59-A6C34878D82A}">
                    <a16:rowId xmlns:a16="http://schemas.microsoft.com/office/drawing/2014/main" val="4240718225"/>
                  </a:ext>
                </a:extLst>
              </a:tr>
              <a:tr h="370840">
                <a:tc>
                  <a:txBody>
                    <a:bodyPr/>
                    <a:lstStyle/>
                    <a:p>
                      <a:r>
                        <a:rPr lang="en-US" sz="1400" dirty="0"/>
                        <a:t>There is little or no evidence to</a:t>
                      </a:r>
                    </a:p>
                    <a:p>
                      <a:r>
                        <a:rPr lang="en-US" sz="1400" dirty="0"/>
                        <a:t>demonstrate that the organization have a system in place to implement corrective actions and learning from</a:t>
                      </a:r>
                    </a:p>
                    <a:p>
                      <a:r>
                        <a:rPr lang="en-US" sz="1400" dirty="0"/>
                        <a:t>accidents, incidents, and near</a:t>
                      </a:r>
                    </a:p>
                    <a:p>
                      <a:r>
                        <a:rPr lang="en-US" sz="1400" dirty="0"/>
                        <a:t>misses.</a:t>
                      </a:r>
                    </a:p>
                  </a:txBody>
                  <a:tcPr>
                    <a:solidFill>
                      <a:schemeClr val="bg1">
                        <a:alpha val="20000"/>
                      </a:schemeClr>
                    </a:solidFill>
                  </a:tcPr>
                </a:tc>
                <a:tc>
                  <a:txBody>
                    <a:bodyPr/>
                    <a:lstStyle/>
                    <a:p>
                      <a:r>
                        <a:rPr lang="en-US" sz="1400" dirty="0"/>
                        <a:t>There is some, but not enough</a:t>
                      </a:r>
                    </a:p>
                    <a:p>
                      <a:r>
                        <a:rPr lang="en-US" sz="1400" dirty="0"/>
                        <a:t>evidence that the organization has systems in place to implement corrective actions and learning from</a:t>
                      </a:r>
                    </a:p>
                    <a:p>
                      <a:r>
                        <a:rPr lang="en-US" sz="1400" dirty="0"/>
                        <a:t>accidents, incidents and near misses and consistently implement the actions and learning.</a:t>
                      </a:r>
                    </a:p>
                  </a:txBody>
                  <a:tcPr>
                    <a:solidFill>
                      <a:schemeClr val="bg1">
                        <a:alpha val="20000"/>
                      </a:schemeClr>
                    </a:solidFill>
                  </a:tcPr>
                </a:tc>
                <a:tc>
                  <a:txBody>
                    <a:bodyPr/>
                    <a:lstStyle/>
                    <a:p>
                      <a:r>
                        <a:rPr lang="en-US" sz="1400" dirty="0"/>
                        <a:t>There is some but could be</a:t>
                      </a:r>
                    </a:p>
                    <a:p>
                      <a:r>
                        <a:rPr lang="en-US" sz="1400" dirty="0"/>
                        <a:t>improved evidence that the</a:t>
                      </a:r>
                    </a:p>
                    <a:p>
                      <a:r>
                        <a:rPr lang="en-US" sz="1400" dirty="0"/>
                        <a:t>organization has systems in place to implement corrective actions and learning from accidents, incidents and near misses. </a:t>
                      </a:r>
                    </a:p>
                    <a:p>
                      <a:endParaRPr lang="en-US" sz="1400" dirty="0"/>
                    </a:p>
                    <a:p>
                      <a:r>
                        <a:rPr lang="en-US" sz="1400" dirty="0"/>
                        <a:t>These are used to manage and drive continual improvement and are shared across the organization.</a:t>
                      </a:r>
                    </a:p>
                  </a:txBody>
                  <a:tcPr>
                    <a:solidFill>
                      <a:schemeClr val="bg1">
                        <a:alpha val="20000"/>
                      </a:schemeClr>
                    </a:solidFill>
                  </a:tcPr>
                </a:tc>
                <a:tc>
                  <a:txBody>
                    <a:bodyPr/>
                    <a:lstStyle/>
                    <a:p>
                      <a:r>
                        <a:rPr lang="en-US" sz="1400" dirty="0"/>
                        <a:t>There is robust evidence that</a:t>
                      </a:r>
                    </a:p>
                    <a:p>
                      <a:r>
                        <a:rPr lang="en-US" sz="1400" dirty="0"/>
                        <a:t>the organization uses its learning to better predict future incidents and take steps to mitigate ahead of realization.</a:t>
                      </a:r>
                    </a:p>
                    <a:p>
                      <a:endParaRPr lang="en-US" sz="1400" dirty="0"/>
                    </a:p>
                    <a:p>
                      <a:r>
                        <a:rPr lang="en-US" sz="1400" dirty="0"/>
                        <a:t>The organization</a:t>
                      </a:r>
                    </a:p>
                    <a:p>
                      <a:r>
                        <a:rPr lang="en-US" sz="1400" dirty="0"/>
                        <a:t>shares corrective actions and</a:t>
                      </a:r>
                    </a:p>
                    <a:p>
                      <a:r>
                        <a:rPr lang="en-US" sz="1400" dirty="0"/>
                        <a:t>learning both locally and</a:t>
                      </a:r>
                    </a:p>
                    <a:p>
                      <a:r>
                        <a:rPr lang="en-US" sz="1400" dirty="0"/>
                        <a:t>across the entire organization.</a:t>
                      </a:r>
                    </a:p>
                    <a:p>
                      <a:endParaRPr lang="en-US" sz="1400" dirty="0"/>
                    </a:p>
                    <a:p>
                      <a:r>
                        <a:rPr lang="en-US" sz="1400" dirty="0"/>
                        <a:t>The organization</a:t>
                      </a:r>
                    </a:p>
                    <a:p>
                      <a:r>
                        <a:rPr lang="en-US" sz="1400" dirty="0"/>
                        <a:t>adopts good practice from</a:t>
                      </a:r>
                    </a:p>
                    <a:p>
                      <a:r>
                        <a:rPr lang="en-US" sz="1400" dirty="0"/>
                        <a:t>outside organizational</a:t>
                      </a:r>
                    </a:p>
                    <a:p>
                      <a:r>
                        <a:rPr lang="en-US" sz="1400" dirty="0"/>
                        <a:t>boundary to drive continual</a:t>
                      </a:r>
                    </a:p>
                    <a:p>
                      <a:r>
                        <a:rPr lang="en-US" sz="1400" dirty="0"/>
                        <a:t>improvement.</a:t>
                      </a:r>
                    </a:p>
                  </a:txBody>
                  <a:tcPr>
                    <a:solidFill>
                      <a:schemeClr val="bg1">
                        <a:alpha val="20000"/>
                      </a:schemeClr>
                    </a:solidFill>
                  </a:tcPr>
                </a:tc>
                <a:extLst>
                  <a:ext uri="{0D108BD9-81ED-4DB2-BD59-A6C34878D82A}">
                    <a16:rowId xmlns:a16="http://schemas.microsoft.com/office/drawing/2014/main" val="4097474598"/>
                  </a:ext>
                </a:extLst>
              </a:tr>
            </a:tbl>
          </a:graphicData>
        </a:graphic>
      </p:graphicFrame>
    </p:spTree>
    <p:extLst>
      <p:ext uri="{BB962C8B-B14F-4D97-AF65-F5344CB8AC3E}">
        <p14:creationId xmlns:p14="http://schemas.microsoft.com/office/powerpoint/2010/main" val="301597838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AAC967-4EAC-B05F-05D2-F52EE8B72F4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2CF0C97-6046-6300-C819-92A34A63295F}"/>
              </a:ext>
            </a:extLst>
          </p:cNvPr>
          <p:cNvSpPr>
            <a:spLocks noGrp="1"/>
          </p:cNvSpPr>
          <p:nvPr>
            <p:ph type="title"/>
          </p:nvPr>
        </p:nvSpPr>
        <p:spPr>
          <a:xfrm>
            <a:off x="0" y="5716"/>
            <a:ext cx="12192000" cy="1234439"/>
          </a:xfrm>
        </p:spPr>
        <p:txBody>
          <a:bodyPr>
            <a:noAutofit/>
          </a:bodyPr>
          <a:lstStyle/>
          <a:p>
            <a:r>
              <a:rPr lang="en-US" sz="3200" dirty="0">
                <a:latin typeface="Calibri" panose="020F0502020204030204" pitchFamily="34" charset="0"/>
                <a:cs typeface="Calibri" panose="020F0502020204030204" pitchFamily="34" charset="0"/>
              </a:rPr>
              <a:t>Emergency and business continuity plans are in place, tested regularly and consider safety matters.</a:t>
            </a:r>
          </a:p>
        </p:txBody>
      </p:sp>
      <p:graphicFrame>
        <p:nvGraphicFramePr>
          <p:cNvPr id="4" name="Content Placeholder 3">
            <a:extLst>
              <a:ext uri="{FF2B5EF4-FFF2-40B4-BE49-F238E27FC236}">
                <a16:creationId xmlns:a16="http://schemas.microsoft.com/office/drawing/2014/main" id="{BE0D8782-8F65-7BE7-A6F6-2FB19B9625C0}"/>
              </a:ext>
            </a:extLst>
          </p:cNvPr>
          <p:cNvGraphicFramePr>
            <a:graphicFrameLocks noGrp="1"/>
          </p:cNvGraphicFramePr>
          <p:nvPr>
            <p:ph idx="1"/>
            <p:extLst>
              <p:ext uri="{D42A27DB-BD31-4B8C-83A1-F6EECF244321}">
                <p14:modId xmlns:p14="http://schemas.microsoft.com/office/powerpoint/2010/main" val="3994145683"/>
              </p:ext>
            </p:extLst>
          </p:nvPr>
        </p:nvGraphicFramePr>
        <p:xfrm>
          <a:off x="0" y="1528445"/>
          <a:ext cx="12192000" cy="3876040"/>
        </p:xfrm>
        <a:graphic>
          <a:graphicData uri="http://schemas.openxmlformats.org/drawingml/2006/table">
            <a:tbl>
              <a:tblPr firstRow="1" bandRow="1">
                <a:tableStyleId>{616DA210-FB5B-4158-B5E0-FEB733F419BA}</a:tableStyleId>
              </a:tblPr>
              <a:tblGrid>
                <a:gridCol w="3048000">
                  <a:extLst>
                    <a:ext uri="{9D8B030D-6E8A-4147-A177-3AD203B41FA5}">
                      <a16:colId xmlns:a16="http://schemas.microsoft.com/office/drawing/2014/main" val="3188190198"/>
                    </a:ext>
                  </a:extLst>
                </a:gridCol>
                <a:gridCol w="3048000">
                  <a:extLst>
                    <a:ext uri="{9D8B030D-6E8A-4147-A177-3AD203B41FA5}">
                      <a16:colId xmlns:a16="http://schemas.microsoft.com/office/drawing/2014/main" val="103734699"/>
                    </a:ext>
                  </a:extLst>
                </a:gridCol>
                <a:gridCol w="3048000">
                  <a:extLst>
                    <a:ext uri="{9D8B030D-6E8A-4147-A177-3AD203B41FA5}">
                      <a16:colId xmlns:a16="http://schemas.microsoft.com/office/drawing/2014/main" val="1538382412"/>
                    </a:ext>
                  </a:extLst>
                </a:gridCol>
                <a:gridCol w="3048000">
                  <a:extLst>
                    <a:ext uri="{9D8B030D-6E8A-4147-A177-3AD203B41FA5}">
                      <a16:colId xmlns:a16="http://schemas.microsoft.com/office/drawing/2014/main" val="1413490680"/>
                    </a:ext>
                  </a:extLst>
                </a:gridCol>
              </a:tblGrid>
              <a:tr h="370840">
                <a:tc>
                  <a:txBody>
                    <a:bodyPr/>
                    <a:lstStyle/>
                    <a:p>
                      <a:pPr algn="ctr"/>
                      <a:r>
                        <a:rPr lang="en-US" dirty="0">
                          <a:solidFill>
                            <a:schemeClr val="tx1"/>
                          </a:solidFill>
                        </a:rPr>
                        <a:t>Unsatisfactory</a:t>
                      </a:r>
                    </a:p>
                  </a:txBody>
                  <a:tcPr>
                    <a:solidFill>
                      <a:srgbClr val="FF0000"/>
                    </a:solidFill>
                  </a:tcPr>
                </a:tc>
                <a:tc>
                  <a:txBody>
                    <a:bodyPr/>
                    <a:lstStyle/>
                    <a:p>
                      <a:pPr algn="ctr"/>
                      <a:r>
                        <a:rPr lang="en-US" dirty="0"/>
                        <a:t>Limited </a:t>
                      </a:r>
                    </a:p>
                  </a:txBody>
                  <a:tcPr>
                    <a:solidFill>
                      <a:srgbClr val="FF9300"/>
                    </a:solidFill>
                  </a:tcPr>
                </a:tc>
                <a:tc>
                  <a:txBody>
                    <a:bodyPr/>
                    <a:lstStyle/>
                    <a:p>
                      <a:pPr algn="ctr"/>
                      <a:r>
                        <a:rPr lang="en-US" dirty="0"/>
                        <a:t>Moderate</a:t>
                      </a:r>
                    </a:p>
                  </a:txBody>
                  <a:tcPr>
                    <a:solidFill>
                      <a:srgbClr val="FFFF00"/>
                    </a:solidFill>
                  </a:tcPr>
                </a:tc>
                <a:tc>
                  <a:txBody>
                    <a:bodyPr/>
                    <a:lstStyle/>
                    <a:p>
                      <a:pPr algn="ctr"/>
                      <a:r>
                        <a:rPr lang="en-US" dirty="0"/>
                        <a:t>Substantial</a:t>
                      </a:r>
                    </a:p>
                  </a:txBody>
                  <a:tcPr>
                    <a:solidFill>
                      <a:srgbClr val="00B050"/>
                    </a:solidFill>
                  </a:tcPr>
                </a:tc>
                <a:extLst>
                  <a:ext uri="{0D108BD9-81ED-4DB2-BD59-A6C34878D82A}">
                    <a16:rowId xmlns:a16="http://schemas.microsoft.com/office/drawing/2014/main" val="4240718225"/>
                  </a:ext>
                </a:extLst>
              </a:tr>
              <a:tr h="370840">
                <a:tc>
                  <a:txBody>
                    <a:bodyPr/>
                    <a:lstStyle/>
                    <a:p>
                      <a:r>
                        <a:rPr lang="en-US" sz="1400" dirty="0"/>
                        <a:t>The organization does not have an emergency and business continuity plan in place.</a:t>
                      </a:r>
                    </a:p>
                  </a:txBody>
                  <a:tcPr>
                    <a:solidFill>
                      <a:schemeClr val="bg1">
                        <a:alpha val="20000"/>
                      </a:schemeClr>
                    </a:solidFill>
                  </a:tcPr>
                </a:tc>
                <a:tc>
                  <a:txBody>
                    <a:bodyPr/>
                    <a:lstStyle/>
                    <a:p>
                      <a:r>
                        <a:rPr lang="en-US" sz="1400" dirty="0"/>
                        <a:t>The organization has an emergency and business continuity plan in place that considers events that could arise, but controls are not tested regularly, not all responsibilities are assigned or there are gaps in competency.</a:t>
                      </a:r>
                    </a:p>
                  </a:txBody>
                  <a:tcPr>
                    <a:solidFill>
                      <a:schemeClr val="bg1">
                        <a:alpha val="20000"/>
                      </a:schemeClr>
                    </a:solidFill>
                  </a:tcPr>
                </a:tc>
                <a:tc>
                  <a:txBody>
                    <a:bodyPr/>
                    <a:lstStyle/>
                    <a:p>
                      <a:r>
                        <a:rPr lang="en-US" sz="1400" dirty="0"/>
                        <a:t>The organization has an emergency and business continuity plan in place that considers events that could</a:t>
                      </a:r>
                    </a:p>
                    <a:p>
                      <a:r>
                        <a:rPr lang="en-US" sz="1400" dirty="0"/>
                        <a:t>arise, and controls are tested regularly.</a:t>
                      </a:r>
                    </a:p>
                    <a:p>
                      <a:endParaRPr lang="en-US" sz="1400" dirty="0"/>
                    </a:p>
                    <a:p>
                      <a:r>
                        <a:rPr lang="en-US" sz="1400" dirty="0"/>
                        <a:t>Relevant controls are reviewed</a:t>
                      </a:r>
                    </a:p>
                    <a:p>
                      <a:r>
                        <a:rPr lang="en-US" sz="1400" dirty="0"/>
                        <a:t>and revised on a regular basis.</a:t>
                      </a:r>
                    </a:p>
                  </a:txBody>
                  <a:tcPr>
                    <a:solidFill>
                      <a:schemeClr val="bg1">
                        <a:alpha val="20000"/>
                      </a:schemeClr>
                    </a:solidFill>
                  </a:tcPr>
                </a:tc>
                <a:tc>
                  <a:txBody>
                    <a:bodyPr/>
                    <a:lstStyle/>
                    <a:p>
                      <a:r>
                        <a:rPr lang="en-US" sz="1400" dirty="0"/>
                        <a:t>The organization proactively looks forward when planning emergency responses to identify potential scenarios and uses good practice to</a:t>
                      </a:r>
                    </a:p>
                    <a:p>
                      <a:r>
                        <a:rPr lang="en-US" sz="1400" dirty="0"/>
                        <a:t>deliver continual improvement</a:t>
                      </a:r>
                    </a:p>
                    <a:p>
                      <a:r>
                        <a:rPr lang="en-US" sz="1400" dirty="0"/>
                        <a:t>in their planning.</a:t>
                      </a:r>
                    </a:p>
                    <a:p>
                      <a:endParaRPr lang="en-US" sz="1400" dirty="0"/>
                    </a:p>
                    <a:p>
                      <a:r>
                        <a:rPr lang="en-US" sz="1400" dirty="0"/>
                        <a:t>Emergency and business continuity plans include defined equipment and infrastructure requirements and are tested regularly.</a:t>
                      </a:r>
                    </a:p>
                    <a:p>
                      <a:endParaRPr lang="en-US" sz="1400" dirty="0"/>
                    </a:p>
                    <a:p>
                      <a:r>
                        <a:rPr lang="en-US" sz="1400" dirty="0"/>
                        <a:t>The organization liaises with relevant external stakeholders (such as their Fire &amp; Rescue) to better prepare its</a:t>
                      </a:r>
                    </a:p>
                    <a:p>
                      <a:r>
                        <a:rPr lang="en-US" sz="1400" dirty="0"/>
                        <a:t>emergency arrangements.</a:t>
                      </a:r>
                    </a:p>
                  </a:txBody>
                  <a:tcPr>
                    <a:solidFill>
                      <a:schemeClr val="bg1">
                        <a:alpha val="20000"/>
                      </a:schemeClr>
                    </a:solidFill>
                  </a:tcPr>
                </a:tc>
                <a:extLst>
                  <a:ext uri="{0D108BD9-81ED-4DB2-BD59-A6C34878D82A}">
                    <a16:rowId xmlns:a16="http://schemas.microsoft.com/office/drawing/2014/main" val="4097474598"/>
                  </a:ext>
                </a:extLst>
              </a:tr>
            </a:tbl>
          </a:graphicData>
        </a:graphic>
      </p:graphicFrame>
    </p:spTree>
    <p:extLst>
      <p:ext uri="{BB962C8B-B14F-4D97-AF65-F5344CB8AC3E}">
        <p14:creationId xmlns:p14="http://schemas.microsoft.com/office/powerpoint/2010/main" val="188081869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574BE8-ED5E-960A-1962-F91E09A4F46E}"/>
              </a:ext>
            </a:extLst>
          </p:cNvPr>
          <p:cNvSpPr>
            <a:spLocks noGrp="1"/>
          </p:cNvSpPr>
          <p:nvPr>
            <p:ph type="title"/>
          </p:nvPr>
        </p:nvSpPr>
        <p:spPr>
          <a:xfrm>
            <a:off x="0" y="18255"/>
            <a:ext cx="10515600" cy="850425"/>
          </a:xfrm>
        </p:spPr>
        <p:txBody>
          <a:bodyPr/>
          <a:lstStyle/>
          <a:p>
            <a:r>
              <a:rPr lang="en-US" b="1" dirty="0">
                <a:latin typeface="Calibri" panose="020F0502020204030204" pitchFamily="34" charset="0"/>
                <a:cs typeface="Calibri" panose="020F0502020204030204" pitchFamily="34" charset="0"/>
              </a:rPr>
              <a:t>Culture of Reporting</a:t>
            </a:r>
          </a:p>
        </p:txBody>
      </p:sp>
      <p:sp>
        <p:nvSpPr>
          <p:cNvPr id="3" name="Content Placeholder 2">
            <a:extLst>
              <a:ext uri="{FF2B5EF4-FFF2-40B4-BE49-F238E27FC236}">
                <a16:creationId xmlns:a16="http://schemas.microsoft.com/office/drawing/2014/main" id="{04362282-5DC7-692B-815D-28B1D6724E58}"/>
              </a:ext>
            </a:extLst>
          </p:cNvPr>
          <p:cNvSpPr>
            <a:spLocks noGrp="1"/>
          </p:cNvSpPr>
          <p:nvPr>
            <p:ph idx="1"/>
          </p:nvPr>
        </p:nvSpPr>
        <p:spPr>
          <a:xfrm>
            <a:off x="838200" y="1825625"/>
            <a:ext cx="10515600" cy="1877695"/>
          </a:xfrm>
        </p:spPr>
        <p:txBody>
          <a:bodyPr>
            <a:normAutofit lnSpcReduction="10000"/>
          </a:bodyPr>
          <a:lstStyle/>
          <a:p>
            <a:pPr marL="0" indent="0" algn="ctr">
              <a:buNone/>
            </a:pPr>
            <a:r>
              <a:rPr lang="en-US" sz="3600" b="1" i="1" dirty="0">
                <a:latin typeface="Calibri" panose="020F0502020204030204" pitchFamily="34" charset="0"/>
                <a:cs typeface="Calibri" panose="020F0502020204030204" pitchFamily="34" charset="0"/>
              </a:rPr>
              <a:t>An organization that listens to and learns from its people is one that is constantly improving and understands that mistakes, errors in judgement, and the need to adapt are normal.</a:t>
            </a:r>
          </a:p>
        </p:txBody>
      </p:sp>
    </p:spTree>
    <p:extLst>
      <p:ext uri="{BB962C8B-B14F-4D97-AF65-F5344CB8AC3E}">
        <p14:creationId xmlns:p14="http://schemas.microsoft.com/office/powerpoint/2010/main" val="71383107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56D836-8BA7-BA04-1E0D-2A574A0CD56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8D0A51E-F122-C3AC-7BFA-522EE5B32DA2}"/>
              </a:ext>
            </a:extLst>
          </p:cNvPr>
          <p:cNvSpPr>
            <a:spLocks noGrp="1"/>
          </p:cNvSpPr>
          <p:nvPr>
            <p:ph type="title"/>
          </p:nvPr>
        </p:nvSpPr>
        <p:spPr>
          <a:xfrm>
            <a:off x="0" y="18255"/>
            <a:ext cx="10515600" cy="850425"/>
          </a:xfrm>
        </p:spPr>
        <p:txBody>
          <a:bodyPr/>
          <a:lstStyle/>
          <a:p>
            <a:r>
              <a:rPr lang="en-US" b="1" dirty="0">
                <a:latin typeface="Calibri" panose="020F0502020204030204" pitchFamily="34" charset="0"/>
                <a:cs typeface="Calibri" panose="020F0502020204030204" pitchFamily="34" charset="0"/>
              </a:rPr>
              <a:t>Culture of Reporting</a:t>
            </a:r>
          </a:p>
        </p:txBody>
      </p:sp>
      <p:sp>
        <p:nvSpPr>
          <p:cNvPr id="3" name="Content Placeholder 2">
            <a:extLst>
              <a:ext uri="{FF2B5EF4-FFF2-40B4-BE49-F238E27FC236}">
                <a16:creationId xmlns:a16="http://schemas.microsoft.com/office/drawing/2014/main" id="{6A1FAF88-8FE3-FB22-A534-BA891E68DAF7}"/>
              </a:ext>
            </a:extLst>
          </p:cNvPr>
          <p:cNvSpPr>
            <a:spLocks noGrp="1"/>
          </p:cNvSpPr>
          <p:nvPr>
            <p:ph idx="1"/>
          </p:nvPr>
        </p:nvSpPr>
        <p:spPr>
          <a:xfrm>
            <a:off x="243840" y="991235"/>
            <a:ext cx="11700510" cy="5866765"/>
          </a:xfrm>
        </p:spPr>
        <p:txBody>
          <a:bodyPr>
            <a:noAutofit/>
          </a:bodyPr>
          <a:lstStyle/>
          <a:p>
            <a:pPr marL="0" indent="0">
              <a:buNone/>
            </a:pPr>
            <a:r>
              <a:rPr lang="en-US" sz="3600" dirty="0">
                <a:latin typeface="Calibri" panose="020F0502020204030204" pitchFamily="34" charset="0"/>
                <a:cs typeface="Calibri" panose="020F0502020204030204" pitchFamily="34" charset="0"/>
              </a:rPr>
              <a:t>Organizations should listen and support their personnel by promoting a culture that encourages them to report mistakes and safety occurrences and to conduct investigations into these where appropriate. </a:t>
            </a:r>
          </a:p>
          <a:p>
            <a:pPr marL="0" indent="0">
              <a:buNone/>
            </a:pPr>
            <a:endParaRPr lang="en-US" sz="1000" dirty="0">
              <a:latin typeface="Calibri" panose="020F0502020204030204" pitchFamily="34" charset="0"/>
              <a:cs typeface="Calibri" panose="020F0502020204030204" pitchFamily="34" charset="0"/>
            </a:endParaRPr>
          </a:p>
          <a:p>
            <a:pPr marL="0" indent="0">
              <a:buNone/>
            </a:pPr>
            <a:r>
              <a:rPr lang="en-US" sz="3200" dirty="0">
                <a:latin typeface="Calibri" panose="020F0502020204030204" pitchFamily="34" charset="0"/>
                <a:cs typeface="Calibri" panose="020F0502020204030204" pitchFamily="34" charset="0"/>
              </a:rPr>
              <a:t>When an organization is listening and learning in relation to safety, the following are true:</a:t>
            </a:r>
          </a:p>
          <a:p>
            <a:pPr marL="0" indent="0">
              <a:buNone/>
            </a:pPr>
            <a:endParaRPr lang="en-US" sz="1000" dirty="0">
              <a:latin typeface="Calibri" panose="020F0502020204030204" pitchFamily="34" charset="0"/>
              <a:cs typeface="Calibri" panose="020F0502020204030204" pitchFamily="34" charset="0"/>
            </a:endParaRPr>
          </a:p>
          <a:p>
            <a:pPr marL="514350" indent="-514350">
              <a:buFont typeface="+mj-lt"/>
              <a:buAutoNum type="arabicPeriod"/>
            </a:pPr>
            <a:r>
              <a:rPr lang="en-US" sz="3200" dirty="0">
                <a:latin typeface="Calibri" panose="020F0502020204030204" pitchFamily="34" charset="0"/>
                <a:cs typeface="Calibri" panose="020F0502020204030204" pitchFamily="34" charset="0"/>
              </a:rPr>
              <a:t>Leaders support fairness, openness and learning by making personnel feel confident to speak up when things go wrong, rather than fearing blame.</a:t>
            </a:r>
          </a:p>
        </p:txBody>
      </p:sp>
    </p:spTree>
    <p:extLst>
      <p:ext uri="{BB962C8B-B14F-4D97-AF65-F5344CB8AC3E}">
        <p14:creationId xmlns:p14="http://schemas.microsoft.com/office/powerpoint/2010/main" val="397154297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378EF4-1865-8916-CD7A-30B3E9FB3B1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FEB5B6B-1A35-3E3B-9C8C-ABC6B607A361}"/>
              </a:ext>
            </a:extLst>
          </p:cNvPr>
          <p:cNvSpPr>
            <a:spLocks noGrp="1"/>
          </p:cNvSpPr>
          <p:nvPr>
            <p:ph type="title"/>
          </p:nvPr>
        </p:nvSpPr>
        <p:spPr>
          <a:xfrm>
            <a:off x="0" y="18255"/>
            <a:ext cx="10515600" cy="850425"/>
          </a:xfrm>
        </p:spPr>
        <p:txBody>
          <a:bodyPr/>
          <a:lstStyle/>
          <a:p>
            <a:r>
              <a:rPr lang="en-US" b="1" dirty="0">
                <a:latin typeface="Calibri" panose="020F0502020204030204" pitchFamily="34" charset="0"/>
                <a:cs typeface="Calibri" panose="020F0502020204030204" pitchFamily="34" charset="0"/>
              </a:rPr>
              <a:t>Culture of Reporting</a:t>
            </a:r>
          </a:p>
        </p:txBody>
      </p:sp>
      <p:sp>
        <p:nvSpPr>
          <p:cNvPr id="3" name="Content Placeholder 2">
            <a:extLst>
              <a:ext uri="{FF2B5EF4-FFF2-40B4-BE49-F238E27FC236}">
                <a16:creationId xmlns:a16="http://schemas.microsoft.com/office/drawing/2014/main" id="{F712F6A5-6D5B-6494-7129-AC8359F3097F}"/>
              </a:ext>
            </a:extLst>
          </p:cNvPr>
          <p:cNvSpPr>
            <a:spLocks noGrp="1"/>
          </p:cNvSpPr>
          <p:nvPr>
            <p:ph idx="1"/>
          </p:nvPr>
        </p:nvSpPr>
        <p:spPr>
          <a:xfrm>
            <a:off x="243840" y="991235"/>
            <a:ext cx="11700510" cy="5866765"/>
          </a:xfrm>
        </p:spPr>
        <p:txBody>
          <a:bodyPr>
            <a:noAutofit/>
          </a:bodyPr>
          <a:lstStyle/>
          <a:p>
            <a:pPr marL="0" indent="0">
              <a:buNone/>
            </a:pPr>
            <a:r>
              <a:rPr lang="en-US" sz="3200" dirty="0">
                <a:latin typeface="Calibri" panose="020F0502020204030204" pitchFamily="34" charset="0"/>
                <a:cs typeface="Calibri" panose="020F0502020204030204" pitchFamily="34" charset="0"/>
              </a:rPr>
              <a:t>Organizations should listen and support their personnel by promoting a culture that encourages them to report mistakes and safety occurrences and to conduct investigations into these where appropriate. </a:t>
            </a:r>
          </a:p>
          <a:p>
            <a:pPr marL="0" indent="0">
              <a:buNone/>
            </a:pPr>
            <a:endParaRPr lang="en-US" sz="1000" dirty="0">
              <a:latin typeface="Calibri" panose="020F0502020204030204" pitchFamily="34" charset="0"/>
              <a:cs typeface="Calibri" panose="020F0502020204030204" pitchFamily="34" charset="0"/>
            </a:endParaRPr>
          </a:p>
          <a:p>
            <a:pPr marL="0" indent="0">
              <a:buNone/>
            </a:pPr>
            <a:r>
              <a:rPr lang="en-US" sz="3200" dirty="0">
                <a:latin typeface="Calibri" panose="020F0502020204030204" pitchFamily="34" charset="0"/>
                <a:cs typeface="Calibri" panose="020F0502020204030204" pitchFamily="34" charset="0"/>
              </a:rPr>
              <a:t>When an organization is listening and learning in relation to safety, the following are true:</a:t>
            </a:r>
          </a:p>
          <a:p>
            <a:pPr marL="0" indent="0">
              <a:buNone/>
            </a:pPr>
            <a:endParaRPr lang="en-US" sz="1000" dirty="0">
              <a:latin typeface="Calibri" panose="020F0502020204030204" pitchFamily="34" charset="0"/>
              <a:cs typeface="Calibri" panose="020F0502020204030204" pitchFamily="34" charset="0"/>
            </a:endParaRPr>
          </a:p>
          <a:p>
            <a:pPr marL="514350" indent="-514350">
              <a:buFont typeface="+mj-lt"/>
              <a:buAutoNum type="arabicPeriod" startAt="2"/>
            </a:pPr>
            <a:r>
              <a:rPr lang="en-US" sz="3200" dirty="0">
                <a:latin typeface="Calibri" panose="020F0502020204030204" pitchFamily="34" charset="0"/>
                <a:cs typeface="Calibri" panose="020F0502020204030204" pitchFamily="34" charset="0"/>
              </a:rPr>
              <a:t>Actions and decisions are understood before they are judged, and people are supported to learn from their actions.</a:t>
            </a:r>
          </a:p>
        </p:txBody>
      </p:sp>
    </p:spTree>
    <p:extLst>
      <p:ext uri="{BB962C8B-B14F-4D97-AF65-F5344CB8AC3E}">
        <p14:creationId xmlns:p14="http://schemas.microsoft.com/office/powerpoint/2010/main" val="191006089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D6B800-6AF4-63DC-4E58-65049FA7CA8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8674B74-F4DA-C5FE-0E80-0876FAD3C116}"/>
              </a:ext>
            </a:extLst>
          </p:cNvPr>
          <p:cNvSpPr>
            <a:spLocks noGrp="1"/>
          </p:cNvSpPr>
          <p:nvPr>
            <p:ph type="title"/>
          </p:nvPr>
        </p:nvSpPr>
        <p:spPr>
          <a:xfrm>
            <a:off x="0" y="18255"/>
            <a:ext cx="10515600" cy="850425"/>
          </a:xfrm>
        </p:spPr>
        <p:txBody>
          <a:bodyPr/>
          <a:lstStyle/>
          <a:p>
            <a:r>
              <a:rPr lang="en-US" b="1" dirty="0">
                <a:latin typeface="Calibri" panose="020F0502020204030204" pitchFamily="34" charset="0"/>
                <a:cs typeface="Calibri" panose="020F0502020204030204" pitchFamily="34" charset="0"/>
              </a:rPr>
              <a:t>Culture of Reporting</a:t>
            </a:r>
          </a:p>
        </p:txBody>
      </p:sp>
      <p:sp>
        <p:nvSpPr>
          <p:cNvPr id="3" name="Content Placeholder 2">
            <a:extLst>
              <a:ext uri="{FF2B5EF4-FFF2-40B4-BE49-F238E27FC236}">
                <a16:creationId xmlns:a16="http://schemas.microsoft.com/office/drawing/2014/main" id="{B4AA6292-9B33-78DF-D2DA-01496549C6A7}"/>
              </a:ext>
            </a:extLst>
          </p:cNvPr>
          <p:cNvSpPr>
            <a:spLocks noGrp="1"/>
          </p:cNvSpPr>
          <p:nvPr>
            <p:ph idx="1"/>
          </p:nvPr>
        </p:nvSpPr>
        <p:spPr>
          <a:xfrm>
            <a:off x="243840" y="991235"/>
            <a:ext cx="11700510" cy="5866765"/>
          </a:xfrm>
        </p:spPr>
        <p:txBody>
          <a:bodyPr>
            <a:noAutofit/>
          </a:bodyPr>
          <a:lstStyle/>
          <a:p>
            <a:pPr marL="0" indent="0">
              <a:buNone/>
            </a:pPr>
            <a:r>
              <a:rPr lang="en-US" sz="3200" dirty="0">
                <a:latin typeface="Calibri" panose="020F0502020204030204" pitchFamily="34" charset="0"/>
                <a:cs typeface="Calibri" panose="020F0502020204030204" pitchFamily="34" charset="0"/>
              </a:rPr>
              <a:t>Organizations should listen and support their personnel by promoting a culture that encourages them to report mistakes and safety occurrences and to conduct investigations into these where appropriate. </a:t>
            </a:r>
          </a:p>
          <a:p>
            <a:pPr marL="0" indent="0">
              <a:buNone/>
            </a:pPr>
            <a:endParaRPr lang="en-US" sz="1000" dirty="0">
              <a:latin typeface="Calibri" panose="020F0502020204030204" pitchFamily="34" charset="0"/>
              <a:cs typeface="Calibri" panose="020F0502020204030204" pitchFamily="34" charset="0"/>
            </a:endParaRPr>
          </a:p>
          <a:p>
            <a:pPr marL="0" indent="0">
              <a:buNone/>
            </a:pPr>
            <a:r>
              <a:rPr lang="en-US" sz="3200" dirty="0">
                <a:latin typeface="Calibri" panose="020F0502020204030204" pitchFamily="34" charset="0"/>
                <a:cs typeface="Calibri" panose="020F0502020204030204" pitchFamily="34" charset="0"/>
              </a:rPr>
              <a:t>When an organization is listening and learning in relation to safety, the following are true:</a:t>
            </a:r>
          </a:p>
          <a:p>
            <a:pPr marL="0" indent="0">
              <a:buNone/>
            </a:pPr>
            <a:endParaRPr lang="en-US" sz="1000" dirty="0">
              <a:latin typeface="Calibri" panose="020F0502020204030204" pitchFamily="34" charset="0"/>
              <a:cs typeface="Calibri" panose="020F0502020204030204" pitchFamily="34" charset="0"/>
            </a:endParaRPr>
          </a:p>
          <a:p>
            <a:pPr marL="514350" indent="-514350">
              <a:buFont typeface="+mj-lt"/>
              <a:buAutoNum type="arabicPeriod" startAt="3"/>
            </a:pPr>
            <a:r>
              <a:rPr lang="en-US" sz="3200" dirty="0">
                <a:latin typeface="Calibri" panose="020F0502020204030204" pitchFamily="34" charset="0"/>
                <a:cs typeface="Calibri" panose="020F0502020204030204" pitchFamily="34" charset="0"/>
              </a:rPr>
              <a:t>People are asked for their advice to help with designing the systems that could help change things for the better.</a:t>
            </a:r>
          </a:p>
        </p:txBody>
      </p:sp>
    </p:spTree>
    <p:extLst>
      <p:ext uri="{BB962C8B-B14F-4D97-AF65-F5344CB8AC3E}">
        <p14:creationId xmlns:p14="http://schemas.microsoft.com/office/powerpoint/2010/main" val="277520866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2A12A4-EDEE-9704-D47D-814566A19F3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EFB64A4-6339-A698-69F9-3C1CBA3005D5}"/>
              </a:ext>
            </a:extLst>
          </p:cNvPr>
          <p:cNvSpPr>
            <a:spLocks noGrp="1"/>
          </p:cNvSpPr>
          <p:nvPr>
            <p:ph type="title"/>
          </p:nvPr>
        </p:nvSpPr>
        <p:spPr>
          <a:xfrm>
            <a:off x="0" y="18255"/>
            <a:ext cx="10515600" cy="850425"/>
          </a:xfrm>
        </p:spPr>
        <p:txBody>
          <a:bodyPr/>
          <a:lstStyle/>
          <a:p>
            <a:r>
              <a:rPr lang="en-US" b="1" dirty="0">
                <a:latin typeface="Calibri" panose="020F0502020204030204" pitchFamily="34" charset="0"/>
                <a:cs typeface="Calibri" panose="020F0502020204030204" pitchFamily="34" charset="0"/>
              </a:rPr>
              <a:t>Culture of Reporting</a:t>
            </a:r>
          </a:p>
        </p:txBody>
      </p:sp>
      <p:sp>
        <p:nvSpPr>
          <p:cNvPr id="3" name="Content Placeholder 2">
            <a:extLst>
              <a:ext uri="{FF2B5EF4-FFF2-40B4-BE49-F238E27FC236}">
                <a16:creationId xmlns:a16="http://schemas.microsoft.com/office/drawing/2014/main" id="{34DCE00F-F806-4608-5E1F-EB16A779806F}"/>
              </a:ext>
            </a:extLst>
          </p:cNvPr>
          <p:cNvSpPr>
            <a:spLocks noGrp="1"/>
          </p:cNvSpPr>
          <p:nvPr>
            <p:ph idx="1"/>
          </p:nvPr>
        </p:nvSpPr>
        <p:spPr>
          <a:xfrm>
            <a:off x="243840" y="991235"/>
            <a:ext cx="11700510" cy="5866765"/>
          </a:xfrm>
        </p:spPr>
        <p:txBody>
          <a:bodyPr>
            <a:noAutofit/>
          </a:bodyPr>
          <a:lstStyle/>
          <a:p>
            <a:pPr marL="0" indent="0">
              <a:buNone/>
            </a:pPr>
            <a:r>
              <a:rPr lang="en-US" sz="3200" dirty="0">
                <a:latin typeface="Calibri" panose="020F0502020204030204" pitchFamily="34" charset="0"/>
                <a:cs typeface="Calibri" panose="020F0502020204030204" pitchFamily="34" charset="0"/>
              </a:rPr>
              <a:t>Organizations should listen and support their personnel by promoting a culture that encourages them to report mistakes and safety occurrences and to conduct investigations into these where appropriate. </a:t>
            </a:r>
          </a:p>
          <a:p>
            <a:pPr marL="0" indent="0">
              <a:buNone/>
            </a:pPr>
            <a:endParaRPr lang="en-US" sz="1000" dirty="0">
              <a:latin typeface="Calibri" panose="020F0502020204030204" pitchFamily="34" charset="0"/>
              <a:cs typeface="Calibri" panose="020F0502020204030204" pitchFamily="34" charset="0"/>
            </a:endParaRPr>
          </a:p>
          <a:p>
            <a:pPr marL="0" indent="0">
              <a:buNone/>
            </a:pPr>
            <a:r>
              <a:rPr lang="en-US" sz="3200" dirty="0">
                <a:latin typeface="Calibri" panose="020F0502020204030204" pitchFamily="34" charset="0"/>
                <a:cs typeface="Calibri" panose="020F0502020204030204" pitchFamily="34" charset="0"/>
              </a:rPr>
              <a:t>When an organization is listening and learning in relation to safety, the following are true:</a:t>
            </a:r>
          </a:p>
          <a:p>
            <a:pPr marL="0" indent="0">
              <a:buNone/>
            </a:pPr>
            <a:endParaRPr lang="en-US" sz="1000" dirty="0">
              <a:latin typeface="Calibri" panose="020F0502020204030204" pitchFamily="34" charset="0"/>
              <a:cs typeface="Calibri" panose="020F0502020204030204" pitchFamily="34" charset="0"/>
            </a:endParaRPr>
          </a:p>
          <a:p>
            <a:pPr marL="514350" indent="-514350">
              <a:buFont typeface="+mj-lt"/>
              <a:buAutoNum type="arabicPeriod" startAt="4"/>
            </a:pPr>
            <a:r>
              <a:rPr lang="en-US" sz="3200" dirty="0">
                <a:latin typeface="Calibri" panose="020F0502020204030204" pitchFamily="34" charset="0"/>
                <a:cs typeface="Calibri" panose="020F0502020204030204" pitchFamily="34" charset="0"/>
              </a:rPr>
              <a:t>Those responsible for managing incidents draw on human factors (things which influence people’s actions and decisions) investigations, skills and expertise to fully understand how an incident happened, the lessons that can be learned and how to adapt in the future.</a:t>
            </a:r>
          </a:p>
        </p:txBody>
      </p:sp>
    </p:spTree>
    <p:extLst>
      <p:ext uri="{BB962C8B-B14F-4D97-AF65-F5344CB8AC3E}">
        <p14:creationId xmlns:p14="http://schemas.microsoft.com/office/powerpoint/2010/main" val="117616685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50F9CE-7B40-E699-392D-BDC3032C3A9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8202D1B-35C3-4F32-CA66-F978EA9CDB4F}"/>
              </a:ext>
            </a:extLst>
          </p:cNvPr>
          <p:cNvSpPr>
            <a:spLocks noGrp="1"/>
          </p:cNvSpPr>
          <p:nvPr>
            <p:ph type="title"/>
          </p:nvPr>
        </p:nvSpPr>
        <p:spPr>
          <a:xfrm>
            <a:off x="0" y="18255"/>
            <a:ext cx="10515600" cy="850425"/>
          </a:xfrm>
        </p:spPr>
        <p:txBody>
          <a:bodyPr/>
          <a:lstStyle/>
          <a:p>
            <a:pPr marL="0" indent="0">
              <a:buNone/>
            </a:pPr>
            <a:r>
              <a:rPr lang="en-US" sz="4400" b="1" dirty="0">
                <a:latin typeface="Calibri" panose="020F0502020204030204" pitchFamily="34" charset="0"/>
                <a:cs typeface="Calibri" panose="020F0502020204030204" pitchFamily="34" charset="0"/>
              </a:rPr>
              <a:t>Continuous Improvement</a:t>
            </a:r>
          </a:p>
        </p:txBody>
      </p:sp>
      <p:sp>
        <p:nvSpPr>
          <p:cNvPr id="3" name="Content Placeholder 2">
            <a:extLst>
              <a:ext uri="{FF2B5EF4-FFF2-40B4-BE49-F238E27FC236}">
                <a16:creationId xmlns:a16="http://schemas.microsoft.com/office/drawing/2014/main" id="{C60396B8-6E65-24F2-3C7C-8D07CF5461F5}"/>
              </a:ext>
            </a:extLst>
          </p:cNvPr>
          <p:cNvSpPr>
            <a:spLocks noGrp="1"/>
          </p:cNvSpPr>
          <p:nvPr>
            <p:ph idx="1"/>
          </p:nvPr>
        </p:nvSpPr>
        <p:spPr>
          <a:xfrm>
            <a:off x="243840" y="991235"/>
            <a:ext cx="11700510" cy="5866765"/>
          </a:xfrm>
        </p:spPr>
        <p:txBody>
          <a:bodyPr>
            <a:noAutofit/>
          </a:bodyPr>
          <a:lstStyle/>
          <a:p>
            <a:pPr marL="0" indent="0">
              <a:buNone/>
            </a:pPr>
            <a:r>
              <a:rPr lang="en-US" sz="3200" dirty="0">
                <a:latin typeface="Calibri" panose="020F0502020204030204" pitchFamily="34" charset="0"/>
                <a:cs typeface="Calibri" panose="020F0502020204030204" pitchFamily="34" charset="0"/>
              </a:rPr>
              <a:t>A lesson is something learnt by study or experience. The benefits from learning from experience (</a:t>
            </a:r>
            <a:r>
              <a:rPr lang="en-US" sz="3200" dirty="0" err="1">
                <a:latin typeface="Calibri" panose="020F0502020204030204" pitchFamily="34" charset="0"/>
                <a:cs typeface="Calibri" panose="020F0502020204030204" pitchFamily="34" charset="0"/>
              </a:rPr>
              <a:t>LfE</a:t>
            </a:r>
            <a:r>
              <a:rPr lang="en-US" sz="3200" dirty="0">
                <a:latin typeface="Calibri" panose="020F0502020204030204" pitchFamily="34" charset="0"/>
                <a:cs typeface="Calibri" panose="020F0502020204030204" pitchFamily="34" charset="0"/>
              </a:rPr>
              <a:t>) are to anticipate and prevent, other potentially more serious outcomes.</a:t>
            </a:r>
          </a:p>
          <a:p>
            <a:pPr marL="0" indent="0">
              <a:buNone/>
            </a:pPr>
            <a:endParaRPr lang="en-US" sz="3200" dirty="0">
              <a:latin typeface="Calibri" panose="020F0502020204030204" pitchFamily="34" charset="0"/>
              <a:cs typeface="Calibri" panose="020F0502020204030204" pitchFamily="34" charset="0"/>
            </a:endParaRPr>
          </a:p>
          <a:p>
            <a:pPr marL="0" indent="0">
              <a:buNone/>
            </a:pPr>
            <a:r>
              <a:rPr lang="en-US" sz="3200" dirty="0">
                <a:latin typeface="Calibri" panose="020F0502020204030204" pitchFamily="34" charset="0"/>
                <a:cs typeface="Calibri" panose="020F0502020204030204" pitchFamily="34" charset="0"/>
              </a:rPr>
              <a:t>Lesson(s) learnt from safety occurrence investigations and formal inquiries should be shared with stakeholders where relevant within the organization and across the wider safety community where appropriate.</a:t>
            </a:r>
          </a:p>
        </p:txBody>
      </p:sp>
    </p:spTree>
    <p:extLst>
      <p:ext uri="{BB962C8B-B14F-4D97-AF65-F5344CB8AC3E}">
        <p14:creationId xmlns:p14="http://schemas.microsoft.com/office/powerpoint/2010/main" val="398404933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280868-AFAE-1C89-D171-7FED5B9058F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8AC8168-B7E0-2CFE-78C7-C630517D32FE}"/>
              </a:ext>
            </a:extLst>
          </p:cNvPr>
          <p:cNvSpPr>
            <a:spLocks noGrp="1"/>
          </p:cNvSpPr>
          <p:nvPr>
            <p:ph type="title"/>
          </p:nvPr>
        </p:nvSpPr>
        <p:spPr>
          <a:xfrm>
            <a:off x="0" y="18255"/>
            <a:ext cx="10515600" cy="850425"/>
          </a:xfrm>
        </p:spPr>
        <p:txBody>
          <a:bodyPr/>
          <a:lstStyle/>
          <a:p>
            <a:pPr marL="0" indent="0">
              <a:buNone/>
            </a:pPr>
            <a:r>
              <a:rPr lang="en-US" sz="4400" b="1" dirty="0">
                <a:latin typeface="Calibri" panose="020F0502020204030204" pitchFamily="34" charset="0"/>
                <a:cs typeface="Calibri" panose="020F0502020204030204" pitchFamily="34" charset="0"/>
              </a:rPr>
              <a:t>Continuous Improvement</a:t>
            </a:r>
          </a:p>
        </p:txBody>
      </p:sp>
      <p:sp>
        <p:nvSpPr>
          <p:cNvPr id="3" name="Content Placeholder 2">
            <a:extLst>
              <a:ext uri="{FF2B5EF4-FFF2-40B4-BE49-F238E27FC236}">
                <a16:creationId xmlns:a16="http://schemas.microsoft.com/office/drawing/2014/main" id="{1F430048-A525-5237-D070-3EEABA37E4E8}"/>
              </a:ext>
            </a:extLst>
          </p:cNvPr>
          <p:cNvSpPr>
            <a:spLocks noGrp="1"/>
          </p:cNvSpPr>
          <p:nvPr>
            <p:ph idx="1"/>
          </p:nvPr>
        </p:nvSpPr>
        <p:spPr>
          <a:xfrm>
            <a:off x="243840" y="991235"/>
            <a:ext cx="11700510" cy="5866765"/>
          </a:xfrm>
        </p:spPr>
        <p:txBody>
          <a:bodyPr>
            <a:noAutofit/>
          </a:bodyPr>
          <a:lstStyle/>
          <a:p>
            <a:pPr marL="0" indent="0">
              <a:buNone/>
            </a:pPr>
            <a:r>
              <a:rPr lang="en-US" sz="3200" dirty="0">
                <a:latin typeface="Calibri" panose="020F0502020204030204" pitchFamily="34" charset="0"/>
                <a:cs typeface="Calibri" panose="020F0502020204030204" pitchFamily="34" charset="0"/>
              </a:rPr>
              <a:t>Organizations should identify lessons from occurrences to better predict and prevent future occurrences and adopt good practice(s) in order to develop and drive continuous improvement of their own safe systems of work (SSW). </a:t>
            </a:r>
            <a:endParaRPr lang="en-US" sz="1000" dirty="0">
              <a:latin typeface="Calibri" panose="020F0502020204030204" pitchFamily="34" charset="0"/>
              <a:cs typeface="Calibri" panose="020F0502020204030204" pitchFamily="34" charset="0"/>
            </a:endParaRPr>
          </a:p>
          <a:p>
            <a:pPr marL="0" indent="0">
              <a:buNone/>
            </a:pPr>
            <a:r>
              <a:rPr lang="en-US" sz="3200" dirty="0">
                <a:latin typeface="Calibri" panose="020F0502020204030204" pitchFamily="34" charset="0"/>
                <a:cs typeface="Calibri" panose="020F0502020204030204" pitchFamily="34" charset="0"/>
              </a:rPr>
              <a:t>This demonstrates a good learning culture within the organization.</a:t>
            </a:r>
          </a:p>
          <a:p>
            <a:pPr marL="0" indent="0">
              <a:buNone/>
            </a:pPr>
            <a:r>
              <a:rPr lang="en-US" sz="3200" dirty="0">
                <a:latin typeface="Calibri" panose="020F0502020204030204" pitchFamily="34" charset="0"/>
                <a:cs typeface="Calibri" panose="020F0502020204030204" pitchFamily="34" charset="0"/>
              </a:rPr>
              <a:t>Organizations may also learn lessons and adopt good practice from other organizations and / or from organizations that are outside of the industry. </a:t>
            </a:r>
          </a:p>
          <a:p>
            <a:pPr marL="0" indent="0">
              <a:buNone/>
            </a:pPr>
            <a:r>
              <a:rPr lang="en-US" sz="3200" dirty="0">
                <a:latin typeface="Calibri" panose="020F0502020204030204" pitchFamily="34" charset="0"/>
                <a:cs typeface="Calibri" panose="020F0502020204030204" pitchFamily="34" charset="0"/>
              </a:rPr>
              <a:t>These lessons and / or good practices should be adopted appropriately to enable them to identify new methods and maintain currency with the most up to date industry safety standards and practices.</a:t>
            </a:r>
          </a:p>
        </p:txBody>
      </p:sp>
    </p:spTree>
    <p:extLst>
      <p:ext uri="{BB962C8B-B14F-4D97-AF65-F5344CB8AC3E}">
        <p14:creationId xmlns:p14="http://schemas.microsoft.com/office/powerpoint/2010/main" val="135078288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981F6B-2BC9-F05E-2A12-EC8D300FFAE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3BB7E0B-1F91-E0C5-DAEA-861DDA9198BC}"/>
              </a:ext>
            </a:extLst>
          </p:cNvPr>
          <p:cNvSpPr>
            <a:spLocks noGrp="1"/>
          </p:cNvSpPr>
          <p:nvPr>
            <p:ph type="title"/>
          </p:nvPr>
        </p:nvSpPr>
        <p:spPr>
          <a:xfrm>
            <a:off x="0" y="18255"/>
            <a:ext cx="10515600" cy="850425"/>
          </a:xfrm>
        </p:spPr>
        <p:txBody>
          <a:bodyPr/>
          <a:lstStyle/>
          <a:p>
            <a:pPr marL="0" indent="0">
              <a:buNone/>
            </a:pPr>
            <a:r>
              <a:rPr lang="en-US" sz="4400" b="1" dirty="0">
                <a:latin typeface="Calibri" panose="020F0502020204030204" pitchFamily="34" charset="0"/>
                <a:cs typeface="Calibri" panose="020F0502020204030204" pitchFamily="34" charset="0"/>
              </a:rPr>
              <a:t>Continuous Improvement</a:t>
            </a:r>
          </a:p>
        </p:txBody>
      </p:sp>
      <p:sp>
        <p:nvSpPr>
          <p:cNvPr id="3" name="Content Placeholder 2">
            <a:extLst>
              <a:ext uri="{FF2B5EF4-FFF2-40B4-BE49-F238E27FC236}">
                <a16:creationId xmlns:a16="http://schemas.microsoft.com/office/drawing/2014/main" id="{55E08B10-778B-9860-C409-785ED8DD7D40}"/>
              </a:ext>
            </a:extLst>
          </p:cNvPr>
          <p:cNvSpPr>
            <a:spLocks noGrp="1"/>
          </p:cNvSpPr>
          <p:nvPr>
            <p:ph idx="1"/>
          </p:nvPr>
        </p:nvSpPr>
        <p:spPr>
          <a:xfrm>
            <a:off x="243840" y="991235"/>
            <a:ext cx="11700510" cy="5866765"/>
          </a:xfrm>
        </p:spPr>
        <p:txBody>
          <a:bodyPr>
            <a:noAutofit/>
          </a:bodyPr>
          <a:lstStyle/>
          <a:p>
            <a:pPr marL="0" indent="0">
              <a:buNone/>
            </a:pPr>
            <a:r>
              <a:rPr lang="en-US" sz="3200" dirty="0">
                <a:latin typeface="Calibri" panose="020F0502020204030204" pitchFamily="34" charset="0"/>
                <a:cs typeface="Calibri" panose="020F0502020204030204" pitchFamily="34" charset="0"/>
              </a:rPr>
              <a:t>Organizations should identify lessons from occurrences to better predict and prevent future occurrences and adopt good practice(s) in order to develop and drive continuous improvement of their own safe systems of work (SSW). </a:t>
            </a:r>
          </a:p>
          <a:p>
            <a:pPr marL="0" indent="0">
              <a:buNone/>
            </a:pPr>
            <a:endParaRPr lang="en-US" sz="1000" dirty="0">
              <a:latin typeface="Calibri" panose="020F0502020204030204" pitchFamily="34" charset="0"/>
              <a:cs typeface="Calibri" panose="020F0502020204030204" pitchFamily="34" charset="0"/>
            </a:endParaRPr>
          </a:p>
          <a:p>
            <a:pPr marL="0" indent="0">
              <a:buNone/>
            </a:pPr>
            <a:r>
              <a:rPr lang="en-US" sz="3200" dirty="0">
                <a:latin typeface="Calibri" panose="020F0502020204030204" pitchFamily="34" charset="0"/>
                <a:cs typeface="Calibri" panose="020F0502020204030204" pitchFamily="34" charset="0"/>
              </a:rPr>
              <a:t>This demonstrates a good learning culture within the organization.</a:t>
            </a:r>
          </a:p>
        </p:txBody>
      </p:sp>
    </p:spTree>
    <p:extLst>
      <p:ext uri="{BB962C8B-B14F-4D97-AF65-F5344CB8AC3E}">
        <p14:creationId xmlns:p14="http://schemas.microsoft.com/office/powerpoint/2010/main" val="149897464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63</TotalTime>
  <Words>1598</Words>
  <Application>Microsoft Macintosh PowerPoint</Application>
  <PresentationFormat>Widescreen</PresentationFormat>
  <Paragraphs>176</Paragraphs>
  <Slides>14</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14</vt:i4>
      </vt:variant>
    </vt:vector>
  </HeadingPairs>
  <TitlesOfParts>
    <vt:vector size="19" baseType="lpstr">
      <vt:lpstr>Aptos</vt:lpstr>
      <vt:lpstr>Aptos Display</vt:lpstr>
      <vt:lpstr>Arial</vt:lpstr>
      <vt:lpstr>Calibri</vt:lpstr>
      <vt:lpstr>Office Theme</vt:lpstr>
      <vt:lpstr>Incident Management</vt:lpstr>
      <vt:lpstr>Culture of Reporting</vt:lpstr>
      <vt:lpstr>Culture of Reporting</vt:lpstr>
      <vt:lpstr>Culture of Reporting</vt:lpstr>
      <vt:lpstr>Culture of Reporting</vt:lpstr>
      <vt:lpstr>Culture of Reporting</vt:lpstr>
      <vt:lpstr>Continuous Improvement</vt:lpstr>
      <vt:lpstr>Continuous Improvement</vt:lpstr>
      <vt:lpstr>Continuous Improvement</vt:lpstr>
      <vt:lpstr>The organization promotes a culture of open reporting of mistakes, accidents, incidents, and near misses</vt:lpstr>
      <vt:lpstr>The organization has a system in place to record and report accidents, incidents, and near misses from initial submission to close-out, allowing for effective investigation and resolution.</vt:lpstr>
      <vt:lpstr>The organization has resources in place to investigate accidents, incidents, and near misses.</vt:lpstr>
      <vt:lpstr>The organization has systems in place to implement the corrective actions and learning from accidents, incidents, and near misses to manage and drive continuous improvement.</vt:lpstr>
      <vt:lpstr>Emergency and business continuity plans are in place, tested regularly and consider safety matters.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Bryan Haywood</dc:creator>
  <cp:lastModifiedBy>Bryan Haywood</cp:lastModifiedBy>
  <cp:revision>7</cp:revision>
  <dcterms:created xsi:type="dcterms:W3CDTF">2024-11-05T00:33:29Z</dcterms:created>
  <dcterms:modified xsi:type="dcterms:W3CDTF">2024-11-09T22:51:37Z</dcterms:modified>
</cp:coreProperties>
</file>