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3" r:id="rId5"/>
    <p:sldId id="262" r:id="rId6"/>
    <p:sldId id="261" r:id="rId7"/>
    <p:sldId id="259" r:id="rId8"/>
    <p:sldId id="260"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63"/>
  </p:normalViewPr>
  <p:slideViewPr>
    <p:cSldViewPr snapToGrid="0">
      <p:cViewPr varScale="1">
        <p:scale>
          <a:sx n="112" d="100"/>
          <a:sy n="112" d="100"/>
        </p:scale>
        <p:origin x="672"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3995F-C33D-A915-73F2-94C7538F8D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E4851F5-CD8F-C483-073C-BDDCAB74B3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2D6495-6B17-1385-B78F-BD4F5D78F7EF}"/>
              </a:ext>
            </a:extLst>
          </p:cNvPr>
          <p:cNvSpPr>
            <a:spLocks noGrp="1"/>
          </p:cNvSpPr>
          <p:nvPr>
            <p:ph type="dt" sz="half" idx="10"/>
          </p:nvPr>
        </p:nvSpPr>
        <p:spPr/>
        <p:txBody>
          <a:bodyPr/>
          <a:lstStyle/>
          <a:p>
            <a:fld id="{93817A43-1460-9242-83A8-B437C9C404F4}" type="datetimeFigureOut">
              <a:rPr lang="en-US" smtClean="0"/>
              <a:t>11/9/24</a:t>
            </a:fld>
            <a:endParaRPr lang="en-US"/>
          </a:p>
        </p:txBody>
      </p:sp>
      <p:sp>
        <p:nvSpPr>
          <p:cNvPr id="5" name="Footer Placeholder 4">
            <a:extLst>
              <a:ext uri="{FF2B5EF4-FFF2-40B4-BE49-F238E27FC236}">
                <a16:creationId xmlns:a16="http://schemas.microsoft.com/office/drawing/2014/main" id="{F52F71F8-4CA3-7258-97AD-AA3EBC77D7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B1CCC5-9534-24DA-16AE-9B9391BD7DD6}"/>
              </a:ext>
            </a:extLst>
          </p:cNvPr>
          <p:cNvSpPr>
            <a:spLocks noGrp="1"/>
          </p:cNvSpPr>
          <p:nvPr>
            <p:ph type="sldNum" sz="quarter" idx="12"/>
          </p:nvPr>
        </p:nvSpPr>
        <p:spPr/>
        <p:txBody>
          <a:bodyPr/>
          <a:lstStyle/>
          <a:p>
            <a:fld id="{9F346256-D8ED-6749-A1CD-5241DCA263D9}" type="slidenum">
              <a:rPr lang="en-US" smtClean="0"/>
              <a:t>‹#›</a:t>
            </a:fld>
            <a:endParaRPr lang="en-US"/>
          </a:p>
        </p:txBody>
      </p:sp>
    </p:spTree>
    <p:extLst>
      <p:ext uri="{BB962C8B-B14F-4D97-AF65-F5344CB8AC3E}">
        <p14:creationId xmlns:p14="http://schemas.microsoft.com/office/powerpoint/2010/main" val="3721295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13504-9314-86DE-9DF2-6AF7C4D7BBA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CEA7BA-98CC-C68C-A017-B9CD82A1E6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872ACB-0987-C544-7543-528B67E751BA}"/>
              </a:ext>
            </a:extLst>
          </p:cNvPr>
          <p:cNvSpPr>
            <a:spLocks noGrp="1"/>
          </p:cNvSpPr>
          <p:nvPr>
            <p:ph type="dt" sz="half" idx="10"/>
          </p:nvPr>
        </p:nvSpPr>
        <p:spPr/>
        <p:txBody>
          <a:bodyPr/>
          <a:lstStyle/>
          <a:p>
            <a:fld id="{93817A43-1460-9242-83A8-B437C9C404F4}" type="datetimeFigureOut">
              <a:rPr lang="en-US" smtClean="0"/>
              <a:t>11/9/24</a:t>
            </a:fld>
            <a:endParaRPr lang="en-US"/>
          </a:p>
        </p:txBody>
      </p:sp>
      <p:sp>
        <p:nvSpPr>
          <p:cNvPr id="5" name="Footer Placeholder 4">
            <a:extLst>
              <a:ext uri="{FF2B5EF4-FFF2-40B4-BE49-F238E27FC236}">
                <a16:creationId xmlns:a16="http://schemas.microsoft.com/office/drawing/2014/main" id="{9D49C6B5-541B-C0C1-3485-B9971D32C6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7A4F4D-A11A-3883-6459-C18071CAB285}"/>
              </a:ext>
            </a:extLst>
          </p:cNvPr>
          <p:cNvSpPr>
            <a:spLocks noGrp="1"/>
          </p:cNvSpPr>
          <p:nvPr>
            <p:ph type="sldNum" sz="quarter" idx="12"/>
          </p:nvPr>
        </p:nvSpPr>
        <p:spPr/>
        <p:txBody>
          <a:bodyPr/>
          <a:lstStyle/>
          <a:p>
            <a:fld id="{9F346256-D8ED-6749-A1CD-5241DCA263D9}" type="slidenum">
              <a:rPr lang="en-US" smtClean="0"/>
              <a:t>‹#›</a:t>
            </a:fld>
            <a:endParaRPr lang="en-US"/>
          </a:p>
        </p:txBody>
      </p:sp>
    </p:spTree>
    <p:extLst>
      <p:ext uri="{BB962C8B-B14F-4D97-AF65-F5344CB8AC3E}">
        <p14:creationId xmlns:p14="http://schemas.microsoft.com/office/powerpoint/2010/main" val="1468187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B4B9C5-B726-C7A1-9D41-54AB9D8746F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5E893C5-D3D3-7B06-9703-69E130A099C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572492-4B52-0DFA-A04D-777DB8722D94}"/>
              </a:ext>
            </a:extLst>
          </p:cNvPr>
          <p:cNvSpPr>
            <a:spLocks noGrp="1"/>
          </p:cNvSpPr>
          <p:nvPr>
            <p:ph type="dt" sz="half" idx="10"/>
          </p:nvPr>
        </p:nvSpPr>
        <p:spPr/>
        <p:txBody>
          <a:bodyPr/>
          <a:lstStyle/>
          <a:p>
            <a:fld id="{93817A43-1460-9242-83A8-B437C9C404F4}" type="datetimeFigureOut">
              <a:rPr lang="en-US" smtClean="0"/>
              <a:t>11/9/24</a:t>
            </a:fld>
            <a:endParaRPr lang="en-US"/>
          </a:p>
        </p:txBody>
      </p:sp>
      <p:sp>
        <p:nvSpPr>
          <p:cNvPr id="5" name="Footer Placeholder 4">
            <a:extLst>
              <a:ext uri="{FF2B5EF4-FFF2-40B4-BE49-F238E27FC236}">
                <a16:creationId xmlns:a16="http://schemas.microsoft.com/office/drawing/2014/main" id="{E19C5E63-CFB4-AF38-4A73-6935160A34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35593B-26BC-05F5-4337-CBE621BD8B50}"/>
              </a:ext>
            </a:extLst>
          </p:cNvPr>
          <p:cNvSpPr>
            <a:spLocks noGrp="1"/>
          </p:cNvSpPr>
          <p:nvPr>
            <p:ph type="sldNum" sz="quarter" idx="12"/>
          </p:nvPr>
        </p:nvSpPr>
        <p:spPr/>
        <p:txBody>
          <a:bodyPr/>
          <a:lstStyle/>
          <a:p>
            <a:fld id="{9F346256-D8ED-6749-A1CD-5241DCA263D9}" type="slidenum">
              <a:rPr lang="en-US" smtClean="0"/>
              <a:t>‹#›</a:t>
            </a:fld>
            <a:endParaRPr lang="en-US"/>
          </a:p>
        </p:txBody>
      </p:sp>
    </p:spTree>
    <p:extLst>
      <p:ext uri="{BB962C8B-B14F-4D97-AF65-F5344CB8AC3E}">
        <p14:creationId xmlns:p14="http://schemas.microsoft.com/office/powerpoint/2010/main" val="4179717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73B2E-8A2C-9D08-7D56-11EA518AFA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1E4148-2E24-61C1-F1AC-D89EADF28E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3CA92E-B6D2-6C7A-4D49-BBBC652E6219}"/>
              </a:ext>
            </a:extLst>
          </p:cNvPr>
          <p:cNvSpPr>
            <a:spLocks noGrp="1"/>
          </p:cNvSpPr>
          <p:nvPr>
            <p:ph type="dt" sz="half" idx="10"/>
          </p:nvPr>
        </p:nvSpPr>
        <p:spPr/>
        <p:txBody>
          <a:bodyPr/>
          <a:lstStyle/>
          <a:p>
            <a:fld id="{93817A43-1460-9242-83A8-B437C9C404F4}" type="datetimeFigureOut">
              <a:rPr lang="en-US" smtClean="0"/>
              <a:t>11/9/24</a:t>
            </a:fld>
            <a:endParaRPr lang="en-US"/>
          </a:p>
        </p:txBody>
      </p:sp>
      <p:sp>
        <p:nvSpPr>
          <p:cNvPr id="5" name="Footer Placeholder 4">
            <a:extLst>
              <a:ext uri="{FF2B5EF4-FFF2-40B4-BE49-F238E27FC236}">
                <a16:creationId xmlns:a16="http://schemas.microsoft.com/office/drawing/2014/main" id="{A4742F33-4D26-A30F-EAC4-68A75712E63B}"/>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108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892CC-D5A9-26D1-A5C9-8159215A66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7E62568-01E3-DCCE-0CBD-99288EB871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FF1FD5-15B8-5217-4144-24732446F817}"/>
              </a:ext>
            </a:extLst>
          </p:cNvPr>
          <p:cNvSpPr>
            <a:spLocks noGrp="1"/>
          </p:cNvSpPr>
          <p:nvPr>
            <p:ph type="dt" sz="half" idx="10"/>
          </p:nvPr>
        </p:nvSpPr>
        <p:spPr/>
        <p:txBody>
          <a:bodyPr/>
          <a:lstStyle/>
          <a:p>
            <a:fld id="{93817A43-1460-9242-83A8-B437C9C404F4}" type="datetimeFigureOut">
              <a:rPr lang="en-US" smtClean="0"/>
              <a:t>11/9/24</a:t>
            </a:fld>
            <a:endParaRPr lang="en-US"/>
          </a:p>
        </p:txBody>
      </p:sp>
      <p:sp>
        <p:nvSpPr>
          <p:cNvPr id="5" name="Footer Placeholder 4">
            <a:extLst>
              <a:ext uri="{FF2B5EF4-FFF2-40B4-BE49-F238E27FC236}">
                <a16:creationId xmlns:a16="http://schemas.microsoft.com/office/drawing/2014/main" id="{F0604697-C5CF-204B-95A9-27415082A5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9B3C0C-5B99-19F7-D338-954A54F90D34}"/>
              </a:ext>
            </a:extLst>
          </p:cNvPr>
          <p:cNvSpPr>
            <a:spLocks noGrp="1"/>
          </p:cNvSpPr>
          <p:nvPr>
            <p:ph type="sldNum" sz="quarter" idx="12"/>
          </p:nvPr>
        </p:nvSpPr>
        <p:spPr/>
        <p:txBody>
          <a:bodyPr/>
          <a:lstStyle/>
          <a:p>
            <a:fld id="{9F346256-D8ED-6749-A1CD-5241DCA263D9}" type="slidenum">
              <a:rPr lang="en-US" smtClean="0"/>
              <a:t>‹#›</a:t>
            </a:fld>
            <a:endParaRPr lang="en-US"/>
          </a:p>
        </p:txBody>
      </p:sp>
    </p:spTree>
    <p:extLst>
      <p:ext uri="{BB962C8B-B14F-4D97-AF65-F5344CB8AC3E}">
        <p14:creationId xmlns:p14="http://schemas.microsoft.com/office/powerpoint/2010/main" val="2971496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BEF2C-0C02-9B30-2E0E-E6A3E169E2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C038A5-6EDA-A5D0-D432-FFE420759B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5F2414-EF16-334E-EF41-9E7041DF7B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8080D02-582D-75B5-ABD1-AD3D10374AC4}"/>
              </a:ext>
            </a:extLst>
          </p:cNvPr>
          <p:cNvSpPr>
            <a:spLocks noGrp="1"/>
          </p:cNvSpPr>
          <p:nvPr>
            <p:ph type="dt" sz="half" idx="10"/>
          </p:nvPr>
        </p:nvSpPr>
        <p:spPr/>
        <p:txBody>
          <a:bodyPr/>
          <a:lstStyle/>
          <a:p>
            <a:fld id="{93817A43-1460-9242-83A8-B437C9C404F4}" type="datetimeFigureOut">
              <a:rPr lang="en-US" smtClean="0"/>
              <a:t>11/9/24</a:t>
            </a:fld>
            <a:endParaRPr lang="en-US"/>
          </a:p>
        </p:txBody>
      </p:sp>
      <p:sp>
        <p:nvSpPr>
          <p:cNvPr id="6" name="Footer Placeholder 5">
            <a:extLst>
              <a:ext uri="{FF2B5EF4-FFF2-40B4-BE49-F238E27FC236}">
                <a16:creationId xmlns:a16="http://schemas.microsoft.com/office/drawing/2014/main" id="{19BC5893-D39C-6B91-885E-A394EBC64B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2F0D75-B6E1-7A7C-E14D-578C33CC48D2}"/>
              </a:ext>
            </a:extLst>
          </p:cNvPr>
          <p:cNvSpPr>
            <a:spLocks noGrp="1"/>
          </p:cNvSpPr>
          <p:nvPr>
            <p:ph type="sldNum" sz="quarter" idx="12"/>
          </p:nvPr>
        </p:nvSpPr>
        <p:spPr/>
        <p:txBody>
          <a:bodyPr/>
          <a:lstStyle/>
          <a:p>
            <a:fld id="{9F346256-D8ED-6749-A1CD-5241DCA263D9}" type="slidenum">
              <a:rPr lang="en-US" smtClean="0"/>
              <a:t>‹#›</a:t>
            </a:fld>
            <a:endParaRPr lang="en-US"/>
          </a:p>
        </p:txBody>
      </p:sp>
    </p:spTree>
    <p:extLst>
      <p:ext uri="{BB962C8B-B14F-4D97-AF65-F5344CB8AC3E}">
        <p14:creationId xmlns:p14="http://schemas.microsoft.com/office/powerpoint/2010/main" val="780837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1326-A09E-DE12-1DAE-CF4FABAB96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FB3CED-2585-1765-4488-848A6DFD7A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AE6270-681D-9B81-5F32-4195ADB38DE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93C90B-6ED2-6C8F-6A1C-3C5C66AC99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30A39F-ECD1-4D34-0885-3A9D3834BB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34CF33C-A4BA-E23A-4931-E0ED74DD32AD}"/>
              </a:ext>
            </a:extLst>
          </p:cNvPr>
          <p:cNvSpPr>
            <a:spLocks noGrp="1"/>
          </p:cNvSpPr>
          <p:nvPr>
            <p:ph type="dt" sz="half" idx="10"/>
          </p:nvPr>
        </p:nvSpPr>
        <p:spPr/>
        <p:txBody>
          <a:bodyPr/>
          <a:lstStyle/>
          <a:p>
            <a:fld id="{93817A43-1460-9242-83A8-B437C9C404F4}" type="datetimeFigureOut">
              <a:rPr lang="en-US" smtClean="0"/>
              <a:t>11/9/24</a:t>
            </a:fld>
            <a:endParaRPr lang="en-US"/>
          </a:p>
        </p:txBody>
      </p:sp>
      <p:sp>
        <p:nvSpPr>
          <p:cNvPr id="8" name="Footer Placeholder 7">
            <a:extLst>
              <a:ext uri="{FF2B5EF4-FFF2-40B4-BE49-F238E27FC236}">
                <a16:creationId xmlns:a16="http://schemas.microsoft.com/office/drawing/2014/main" id="{D72B1CBB-E5E1-C4CD-0C42-6899E95C34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17CF454-F2F5-9824-CFCA-D9BF73B6D019}"/>
              </a:ext>
            </a:extLst>
          </p:cNvPr>
          <p:cNvSpPr>
            <a:spLocks noGrp="1"/>
          </p:cNvSpPr>
          <p:nvPr>
            <p:ph type="sldNum" sz="quarter" idx="12"/>
          </p:nvPr>
        </p:nvSpPr>
        <p:spPr/>
        <p:txBody>
          <a:bodyPr/>
          <a:lstStyle/>
          <a:p>
            <a:fld id="{9F346256-D8ED-6749-A1CD-5241DCA263D9}" type="slidenum">
              <a:rPr lang="en-US" smtClean="0"/>
              <a:t>‹#›</a:t>
            </a:fld>
            <a:endParaRPr lang="en-US"/>
          </a:p>
        </p:txBody>
      </p:sp>
    </p:spTree>
    <p:extLst>
      <p:ext uri="{BB962C8B-B14F-4D97-AF65-F5344CB8AC3E}">
        <p14:creationId xmlns:p14="http://schemas.microsoft.com/office/powerpoint/2010/main" val="1504073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433A9-4027-132F-B275-E76B400318F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4515E8-B863-056A-26E8-AFF6B04D5CCF}"/>
              </a:ext>
            </a:extLst>
          </p:cNvPr>
          <p:cNvSpPr>
            <a:spLocks noGrp="1"/>
          </p:cNvSpPr>
          <p:nvPr>
            <p:ph type="dt" sz="half" idx="10"/>
          </p:nvPr>
        </p:nvSpPr>
        <p:spPr/>
        <p:txBody>
          <a:bodyPr/>
          <a:lstStyle/>
          <a:p>
            <a:fld id="{93817A43-1460-9242-83A8-B437C9C404F4}" type="datetimeFigureOut">
              <a:rPr lang="en-US" smtClean="0"/>
              <a:t>11/9/24</a:t>
            </a:fld>
            <a:endParaRPr lang="en-US"/>
          </a:p>
        </p:txBody>
      </p:sp>
      <p:sp>
        <p:nvSpPr>
          <p:cNvPr id="4" name="Footer Placeholder 3">
            <a:extLst>
              <a:ext uri="{FF2B5EF4-FFF2-40B4-BE49-F238E27FC236}">
                <a16:creationId xmlns:a16="http://schemas.microsoft.com/office/drawing/2014/main" id="{BD5F47A8-81BB-85B9-138C-B6C648D9A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05E22C1-833E-0B75-E02B-E5D3DE4C3396}"/>
              </a:ext>
            </a:extLst>
          </p:cNvPr>
          <p:cNvSpPr>
            <a:spLocks noGrp="1"/>
          </p:cNvSpPr>
          <p:nvPr>
            <p:ph type="sldNum" sz="quarter" idx="12"/>
          </p:nvPr>
        </p:nvSpPr>
        <p:spPr/>
        <p:txBody>
          <a:bodyPr/>
          <a:lstStyle/>
          <a:p>
            <a:fld id="{9F346256-D8ED-6749-A1CD-5241DCA263D9}" type="slidenum">
              <a:rPr lang="en-US" smtClean="0"/>
              <a:t>‹#›</a:t>
            </a:fld>
            <a:endParaRPr lang="en-US"/>
          </a:p>
        </p:txBody>
      </p:sp>
    </p:spTree>
    <p:extLst>
      <p:ext uri="{BB962C8B-B14F-4D97-AF65-F5344CB8AC3E}">
        <p14:creationId xmlns:p14="http://schemas.microsoft.com/office/powerpoint/2010/main" val="439457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700543-48D6-14BB-CC6D-A48790A73741}"/>
              </a:ext>
            </a:extLst>
          </p:cNvPr>
          <p:cNvSpPr>
            <a:spLocks noGrp="1"/>
          </p:cNvSpPr>
          <p:nvPr>
            <p:ph type="dt" sz="half" idx="10"/>
          </p:nvPr>
        </p:nvSpPr>
        <p:spPr/>
        <p:txBody>
          <a:bodyPr/>
          <a:lstStyle/>
          <a:p>
            <a:fld id="{93817A43-1460-9242-83A8-B437C9C404F4}" type="datetimeFigureOut">
              <a:rPr lang="en-US" smtClean="0"/>
              <a:t>11/9/24</a:t>
            </a:fld>
            <a:endParaRPr lang="en-US"/>
          </a:p>
        </p:txBody>
      </p:sp>
      <p:sp>
        <p:nvSpPr>
          <p:cNvPr id="3" name="Footer Placeholder 2">
            <a:extLst>
              <a:ext uri="{FF2B5EF4-FFF2-40B4-BE49-F238E27FC236}">
                <a16:creationId xmlns:a16="http://schemas.microsoft.com/office/drawing/2014/main" id="{03B5B5B1-F372-D29F-2B61-F81886B2E2D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AAD05F8-6CF3-E8DE-4D4A-91A7227BB937}"/>
              </a:ext>
            </a:extLst>
          </p:cNvPr>
          <p:cNvSpPr>
            <a:spLocks noGrp="1"/>
          </p:cNvSpPr>
          <p:nvPr>
            <p:ph type="sldNum" sz="quarter" idx="12"/>
          </p:nvPr>
        </p:nvSpPr>
        <p:spPr/>
        <p:txBody>
          <a:bodyPr/>
          <a:lstStyle/>
          <a:p>
            <a:fld id="{9F346256-D8ED-6749-A1CD-5241DCA263D9}" type="slidenum">
              <a:rPr lang="en-US" smtClean="0"/>
              <a:t>‹#›</a:t>
            </a:fld>
            <a:endParaRPr lang="en-US"/>
          </a:p>
        </p:txBody>
      </p:sp>
    </p:spTree>
    <p:extLst>
      <p:ext uri="{BB962C8B-B14F-4D97-AF65-F5344CB8AC3E}">
        <p14:creationId xmlns:p14="http://schemas.microsoft.com/office/powerpoint/2010/main" val="10927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FAA96-6FC1-3C98-CEB6-79EBF8829D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3C02966-F4E9-5A65-31DD-60F866D79F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D4378B-F12D-0649-B308-B37B5BEC0D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635261-5C92-C10B-9F77-ADEDF6CDC83B}"/>
              </a:ext>
            </a:extLst>
          </p:cNvPr>
          <p:cNvSpPr>
            <a:spLocks noGrp="1"/>
          </p:cNvSpPr>
          <p:nvPr>
            <p:ph type="dt" sz="half" idx="10"/>
          </p:nvPr>
        </p:nvSpPr>
        <p:spPr/>
        <p:txBody>
          <a:bodyPr/>
          <a:lstStyle/>
          <a:p>
            <a:fld id="{93817A43-1460-9242-83A8-B437C9C404F4}" type="datetimeFigureOut">
              <a:rPr lang="en-US" smtClean="0"/>
              <a:t>11/9/24</a:t>
            </a:fld>
            <a:endParaRPr lang="en-US"/>
          </a:p>
        </p:txBody>
      </p:sp>
      <p:sp>
        <p:nvSpPr>
          <p:cNvPr id="6" name="Footer Placeholder 5">
            <a:extLst>
              <a:ext uri="{FF2B5EF4-FFF2-40B4-BE49-F238E27FC236}">
                <a16:creationId xmlns:a16="http://schemas.microsoft.com/office/drawing/2014/main" id="{D162BCD0-F8EC-B22C-045A-9FA69BB57D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956B40-9BE7-CDFA-68AF-0FDA3F0F781C}"/>
              </a:ext>
            </a:extLst>
          </p:cNvPr>
          <p:cNvSpPr>
            <a:spLocks noGrp="1"/>
          </p:cNvSpPr>
          <p:nvPr>
            <p:ph type="sldNum" sz="quarter" idx="12"/>
          </p:nvPr>
        </p:nvSpPr>
        <p:spPr/>
        <p:txBody>
          <a:bodyPr/>
          <a:lstStyle/>
          <a:p>
            <a:fld id="{9F346256-D8ED-6749-A1CD-5241DCA263D9}" type="slidenum">
              <a:rPr lang="en-US" smtClean="0"/>
              <a:t>‹#›</a:t>
            </a:fld>
            <a:endParaRPr lang="en-US"/>
          </a:p>
        </p:txBody>
      </p:sp>
    </p:spTree>
    <p:extLst>
      <p:ext uri="{BB962C8B-B14F-4D97-AF65-F5344CB8AC3E}">
        <p14:creationId xmlns:p14="http://schemas.microsoft.com/office/powerpoint/2010/main" val="855380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50371-1345-6F34-BD36-A71631637B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3CE711-3557-EE92-72BF-AB831DAF8F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0DF6B7-1B23-35A1-5A0D-37B11065A0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671B3C-48A4-E104-F377-2E11FA8E3E04}"/>
              </a:ext>
            </a:extLst>
          </p:cNvPr>
          <p:cNvSpPr>
            <a:spLocks noGrp="1"/>
          </p:cNvSpPr>
          <p:nvPr>
            <p:ph type="dt" sz="half" idx="10"/>
          </p:nvPr>
        </p:nvSpPr>
        <p:spPr/>
        <p:txBody>
          <a:bodyPr/>
          <a:lstStyle/>
          <a:p>
            <a:fld id="{93817A43-1460-9242-83A8-B437C9C404F4}" type="datetimeFigureOut">
              <a:rPr lang="en-US" smtClean="0"/>
              <a:t>11/9/24</a:t>
            </a:fld>
            <a:endParaRPr lang="en-US"/>
          </a:p>
        </p:txBody>
      </p:sp>
      <p:sp>
        <p:nvSpPr>
          <p:cNvPr id="6" name="Footer Placeholder 5">
            <a:extLst>
              <a:ext uri="{FF2B5EF4-FFF2-40B4-BE49-F238E27FC236}">
                <a16:creationId xmlns:a16="http://schemas.microsoft.com/office/drawing/2014/main" id="{0649E1D4-685E-D41B-753E-FEBDDD43CF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E1B209-8C70-3EC9-D414-72437B4CA0E3}"/>
              </a:ext>
            </a:extLst>
          </p:cNvPr>
          <p:cNvSpPr>
            <a:spLocks noGrp="1"/>
          </p:cNvSpPr>
          <p:nvPr>
            <p:ph type="sldNum" sz="quarter" idx="12"/>
          </p:nvPr>
        </p:nvSpPr>
        <p:spPr/>
        <p:txBody>
          <a:bodyPr/>
          <a:lstStyle/>
          <a:p>
            <a:fld id="{9F346256-D8ED-6749-A1CD-5241DCA263D9}" type="slidenum">
              <a:rPr lang="en-US" smtClean="0"/>
              <a:t>‹#›</a:t>
            </a:fld>
            <a:endParaRPr lang="en-US"/>
          </a:p>
        </p:txBody>
      </p:sp>
    </p:spTree>
    <p:extLst>
      <p:ext uri="{BB962C8B-B14F-4D97-AF65-F5344CB8AC3E}">
        <p14:creationId xmlns:p14="http://schemas.microsoft.com/office/powerpoint/2010/main" val="3570987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A6B5F-454C-CC05-3177-2D68EF588C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2C5385-C7DF-E293-86E6-A73CAF705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224E6B-EFFA-83AA-4E0A-B5E3DA2234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817A43-1460-9242-83A8-B437C9C404F4}" type="datetimeFigureOut">
              <a:rPr lang="en-US" smtClean="0"/>
              <a:t>11/9/24</a:t>
            </a:fld>
            <a:endParaRPr lang="en-US"/>
          </a:p>
        </p:txBody>
      </p:sp>
      <p:sp>
        <p:nvSpPr>
          <p:cNvPr id="5" name="Footer Placeholder 4">
            <a:extLst>
              <a:ext uri="{FF2B5EF4-FFF2-40B4-BE49-F238E27FC236}">
                <a16:creationId xmlns:a16="http://schemas.microsoft.com/office/drawing/2014/main" id="{F7328789-BF1E-6F10-8A29-CFB99C6B17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351D9F-1F1E-41FA-8D95-C650ECBB6F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F346256-D8ED-6749-A1CD-5241DCA263D9}" type="slidenum">
              <a:rPr lang="en-US" smtClean="0"/>
              <a:t>‹#›</a:t>
            </a:fld>
            <a:endParaRPr lang="en-US"/>
          </a:p>
        </p:txBody>
      </p:sp>
      <p:pic>
        <p:nvPicPr>
          <p:cNvPr id="7" name="Picture 6" descr="A logo with colorful squares&#10;&#10;Description automatically generated with medium confidence">
            <a:extLst>
              <a:ext uri="{FF2B5EF4-FFF2-40B4-BE49-F238E27FC236}">
                <a16:creationId xmlns:a16="http://schemas.microsoft.com/office/drawing/2014/main" id="{96B38840-B1D5-0A92-DB90-6DDFA978788C}"/>
              </a:ext>
            </a:extLst>
          </p:cNvPr>
          <p:cNvPicPr>
            <a:picLocks noChangeAspect="1"/>
          </p:cNvPicPr>
          <p:nvPr userDrawn="1"/>
        </p:nvPicPr>
        <p:blipFill>
          <a:blip r:embed="rId13"/>
          <a:stretch>
            <a:fillRect/>
          </a:stretch>
        </p:blipFill>
        <p:spPr>
          <a:xfrm>
            <a:off x="10364972" y="5895575"/>
            <a:ext cx="1827028" cy="929974"/>
          </a:xfrm>
          <a:prstGeom prst="rect">
            <a:avLst/>
          </a:prstGeom>
        </p:spPr>
      </p:pic>
    </p:spTree>
    <p:extLst>
      <p:ext uri="{BB962C8B-B14F-4D97-AF65-F5344CB8AC3E}">
        <p14:creationId xmlns:p14="http://schemas.microsoft.com/office/powerpoint/2010/main" val="2454636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7213D-4256-4C56-BCA3-CD054028646A}"/>
              </a:ext>
            </a:extLst>
          </p:cNvPr>
          <p:cNvSpPr>
            <a:spLocks noGrp="1"/>
          </p:cNvSpPr>
          <p:nvPr>
            <p:ph type="ctrTitle"/>
          </p:nvPr>
        </p:nvSpPr>
        <p:spPr>
          <a:xfrm>
            <a:off x="514350" y="1041400"/>
            <a:ext cx="11109960" cy="3507740"/>
          </a:xfrm>
        </p:spPr>
        <p:txBody>
          <a:bodyPr>
            <a:normAutofit/>
          </a:bodyPr>
          <a:lstStyle/>
          <a:p>
            <a:r>
              <a:rPr lang="en-US" sz="8800" b="1" dirty="0">
                <a:latin typeface="Calibri" panose="020F0502020204030204" pitchFamily="34" charset="0"/>
                <a:cs typeface="Calibri" panose="020F0502020204030204" pitchFamily="34" charset="0"/>
              </a:rPr>
              <a:t>Safety Leadership </a:t>
            </a:r>
            <a:br>
              <a:rPr lang="en-US" sz="8800" b="1" dirty="0">
                <a:latin typeface="Calibri" panose="020F0502020204030204" pitchFamily="34" charset="0"/>
                <a:cs typeface="Calibri" panose="020F0502020204030204" pitchFamily="34" charset="0"/>
              </a:rPr>
            </a:br>
            <a:r>
              <a:rPr lang="en-US" sz="8800" b="1" dirty="0">
                <a:latin typeface="Calibri" panose="020F0502020204030204" pitchFamily="34" charset="0"/>
                <a:cs typeface="Calibri" panose="020F0502020204030204" pitchFamily="34" charset="0"/>
              </a:rPr>
              <a:t>and Culture</a:t>
            </a:r>
          </a:p>
        </p:txBody>
      </p:sp>
      <p:sp>
        <p:nvSpPr>
          <p:cNvPr id="4" name="TextBox 3">
            <a:extLst>
              <a:ext uri="{FF2B5EF4-FFF2-40B4-BE49-F238E27FC236}">
                <a16:creationId xmlns:a16="http://schemas.microsoft.com/office/drawing/2014/main" id="{E66BCBF3-C6D1-5D65-52FE-65530D02934D}"/>
              </a:ext>
            </a:extLst>
          </p:cNvPr>
          <p:cNvSpPr txBox="1"/>
          <p:nvPr/>
        </p:nvSpPr>
        <p:spPr>
          <a:xfrm>
            <a:off x="-1904" y="6488668"/>
            <a:ext cx="6097904" cy="369332"/>
          </a:xfrm>
          <a:prstGeom prst="rect">
            <a:avLst/>
          </a:prstGeom>
          <a:noFill/>
        </p:spPr>
        <p:txBody>
          <a:bodyPr wrap="square">
            <a:spAutoFit/>
          </a:bodyPr>
          <a:lstStyle/>
          <a:p>
            <a:r>
              <a:rPr lang="en-US" dirty="0"/>
              <a:t>Source:  UK HSE</a:t>
            </a:r>
          </a:p>
        </p:txBody>
      </p:sp>
    </p:spTree>
    <p:extLst>
      <p:ext uri="{BB962C8B-B14F-4D97-AF65-F5344CB8AC3E}">
        <p14:creationId xmlns:p14="http://schemas.microsoft.com/office/powerpoint/2010/main" val="216477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B2081-BD4C-85C1-E348-B62CA87AE0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D902DF-59EA-3EA5-7502-7B9279C74C54}"/>
              </a:ext>
            </a:extLst>
          </p:cNvPr>
          <p:cNvSpPr>
            <a:spLocks noGrp="1"/>
          </p:cNvSpPr>
          <p:nvPr>
            <p:ph type="title"/>
          </p:nvPr>
        </p:nvSpPr>
        <p:spPr>
          <a:xfrm>
            <a:off x="0" y="18255"/>
            <a:ext cx="12192000" cy="907575"/>
          </a:xfrm>
        </p:spPr>
        <p:txBody>
          <a:bodyPr>
            <a:normAutofit fontScale="90000"/>
          </a:bodyPr>
          <a:lstStyle/>
          <a:p>
            <a:r>
              <a:rPr lang="en-US" b="1" dirty="0">
                <a:latin typeface="Calibri" panose="020F0502020204030204" pitchFamily="34" charset="0"/>
                <a:cs typeface="Calibri" panose="020F0502020204030204" pitchFamily="34" charset="0"/>
              </a:rPr>
              <a:t>Promoting a consistent approach to safety management</a:t>
            </a:r>
          </a:p>
        </p:txBody>
      </p:sp>
      <p:sp>
        <p:nvSpPr>
          <p:cNvPr id="3" name="Content Placeholder 2">
            <a:extLst>
              <a:ext uri="{FF2B5EF4-FFF2-40B4-BE49-F238E27FC236}">
                <a16:creationId xmlns:a16="http://schemas.microsoft.com/office/drawing/2014/main" id="{303EAF47-8BC7-C954-C0F2-32B7C6A7DE43}"/>
              </a:ext>
            </a:extLst>
          </p:cNvPr>
          <p:cNvSpPr>
            <a:spLocks noGrp="1"/>
          </p:cNvSpPr>
          <p:nvPr>
            <p:ph idx="1"/>
          </p:nvPr>
        </p:nvSpPr>
        <p:spPr>
          <a:xfrm>
            <a:off x="297180" y="1120140"/>
            <a:ext cx="11498580" cy="5737860"/>
          </a:xfrm>
        </p:spPr>
        <p:txBody>
          <a:bodyPr>
            <a:normAutofit/>
          </a:bodyPr>
          <a:lstStyle/>
          <a:p>
            <a:pPr marL="0" indent="0">
              <a:buNone/>
            </a:pPr>
            <a:r>
              <a:rPr lang="en-US" sz="3600" dirty="0">
                <a:latin typeface="Calibri" panose="020F0502020204030204" pitchFamily="34" charset="0"/>
                <a:cs typeface="Calibri" panose="020F0502020204030204" pitchFamily="34" charset="0"/>
              </a:rPr>
              <a:t>Leadership MUST demonstrate a commitment to the safety of the men and women who do the dirty and dangerous work within their organization by setting a clear tone from the top, promoting the vision for safety and by:</a:t>
            </a:r>
          </a:p>
          <a:p>
            <a:pPr marL="0" indent="0">
              <a:buNone/>
            </a:pPr>
            <a:endParaRPr lang="en-US" sz="3200" dirty="0">
              <a:latin typeface="Calibri" panose="020F0502020204030204" pitchFamily="34" charset="0"/>
              <a:cs typeface="Calibri" panose="020F0502020204030204" pitchFamily="34" charset="0"/>
            </a:endParaRPr>
          </a:p>
          <a:p>
            <a:pPr marL="514350" indent="-514350">
              <a:buFont typeface="+mj-lt"/>
              <a:buAutoNum type="arabicPeriod" startAt="7"/>
            </a:pPr>
            <a:r>
              <a:rPr lang="en-US" sz="3200" dirty="0">
                <a:latin typeface="Calibri" panose="020F0502020204030204" pitchFamily="34" charset="0"/>
                <a:cs typeface="Calibri" panose="020F0502020204030204" pitchFamily="34" charset="0"/>
              </a:rPr>
              <a:t>Encouraging the workforce and stakeholders to identify areas for improvement, leading to </a:t>
            </a:r>
            <a:r>
              <a:rPr lang="en-US" sz="3200" b="1" dirty="0">
                <a:latin typeface="Calibri" panose="020F0502020204030204" pitchFamily="34" charset="0"/>
                <a:cs typeface="Calibri" panose="020F0502020204030204" pitchFamily="34" charset="0"/>
              </a:rPr>
              <a:t>continual improvement </a:t>
            </a:r>
            <a:r>
              <a:rPr lang="en-US" sz="3200" dirty="0">
                <a:latin typeface="Calibri" panose="020F0502020204030204" pitchFamily="34" charset="0"/>
                <a:cs typeface="Calibri" panose="020F0502020204030204" pitchFamily="34" charset="0"/>
              </a:rPr>
              <a:t>in risk management through collaboration and innovation</a:t>
            </a:r>
          </a:p>
        </p:txBody>
      </p:sp>
    </p:spTree>
    <p:extLst>
      <p:ext uri="{BB962C8B-B14F-4D97-AF65-F5344CB8AC3E}">
        <p14:creationId xmlns:p14="http://schemas.microsoft.com/office/powerpoint/2010/main" val="1399405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EAE57-00F1-8015-5DFA-000D84AE29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12FCE5-3C06-780A-2672-8F92BF2EB951}"/>
              </a:ext>
            </a:extLst>
          </p:cNvPr>
          <p:cNvSpPr>
            <a:spLocks noGrp="1"/>
          </p:cNvSpPr>
          <p:nvPr>
            <p:ph type="title"/>
          </p:nvPr>
        </p:nvSpPr>
        <p:spPr>
          <a:xfrm>
            <a:off x="0" y="18255"/>
            <a:ext cx="12192000" cy="907575"/>
          </a:xfrm>
        </p:spPr>
        <p:txBody>
          <a:bodyPr>
            <a:normAutofit fontScale="90000"/>
          </a:bodyPr>
          <a:lstStyle/>
          <a:p>
            <a:r>
              <a:rPr lang="en-US" b="1" dirty="0">
                <a:latin typeface="Calibri" panose="020F0502020204030204" pitchFamily="34" charset="0"/>
                <a:cs typeface="Calibri" panose="020F0502020204030204" pitchFamily="34" charset="0"/>
              </a:rPr>
              <a:t>Promoting a consistent approach to safety management</a:t>
            </a:r>
          </a:p>
        </p:txBody>
      </p:sp>
      <p:sp>
        <p:nvSpPr>
          <p:cNvPr id="3" name="Content Placeholder 2">
            <a:extLst>
              <a:ext uri="{FF2B5EF4-FFF2-40B4-BE49-F238E27FC236}">
                <a16:creationId xmlns:a16="http://schemas.microsoft.com/office/drawing/2014/main" id="{2F08E5C5-649E-629C-9511-7EB5D4C5EC6E}"/>
              </a:ext>
            </a:extLst>
          </p:cNvPr>
          <p:cNvSpPr>
            <a:spLocks noGrp="1"/>
          </p:cNvSpPr>
          <p:nvPr>
            <p:ph idx="1"/>
          </p:nvPr>
        </p:nvSpPr>
        <p:spPr>
          <a:xfrm>
            <a:off x="297180" y="1120140"/>
            <a:ext cx="11498580" cy="5737860"/>
          </a:xfrm>
        </p:spPr>
        <p:txBody>
          <a:bodyPr>
            <a:normAutofit/>
          </a:bodyPr>
          <a:lstStyle/>
          <a:p>
            <a:pPr marL="0" indent="0">
              <a:buNone/>
            </a:pPr>
            <a:r>
              <a:rPr lang="en-US" sz="3600" dirty="0">
                <a:latin typeface="Calibri" panose="020F0502020204030204" pitchFamily="34" charset="0"/>
                <a:cs typeface="Calibri" panose="020F0502020204030204" pitchFamily="34" charset="0"/>
              </a:rPr>
              <a:t>Leadership MUST demonstrate a commitment to the safety of the men and women who do the dirty and dangerous work within their organization by setting a clear tone from the top, promoting the vision for safety and by:</a:t>
            </a:r>
          </a:p>
          <a:p>
            <a:pPr marL="0" indent="0">
              <a:buNone/>
            </a:pPr>
            <a:endParaRPr lang="en-US" sz="3200" dirty="0">
              <a:latin typeface="Calibri" panose="020F0502020204030204" pitchFamily="34" charset="0"/>
              <a:cs typeface="Calibri" panose="020F0502020204030204" pitchFamily="34" charset="0"/>
            </a:endParaRPr>
          </a:p>
          <a:p>
            <a:pPr marL="514350" indent="-514350">
              <a:buFont typeface="+mj-lt"/>
              <a:buAutoNum type="arabicPeriod" startAt="8"/>
            </a:pPr>
            <a:r>
              <a:rPr lang="en-US" sz="3200" dirty="0">
                <a:latin typeface="Calibri" panose="020F0502020204030204" pitchFamily="34" charset="0"/>
                <a:cs typeface="Calibri" panose="020F0502020204030204" pitchFamily="34" charset="0"/>
              </a:rPr>
              <a:t>Promoting the open and transparent reporting of incidents (with an emphasis on Near misses), Hazards, Risks and Opportunities for Improvement</a:t>
            </a:r>
          </a:p>
        </p:txBody>
      </p:sp>
    </p:spTree>
    <p:extLst>
      <p:ext uri="{BB962C8B-B14F-4D97-AF65-F5344CB8AC3E}">
        <p14:creationId xmlns:p14="http://schemas.microsoft.com/office/powerpoint/2010/main" val="1466918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4EC60-A9A2-0A3F-221D-B4A1B4ACED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B7CA42-C1A9-CDD7-9EC4-19B46B9C9D3B}"/>
              </a:ext>
            </a:extLst>
          </p:cNvPr>
          <p:cNvSpPr>
            <a:spLocks noGrp="1"/>
          </p:cNvSpPr>
          <p:nvPr>
            <p:ph type="title"/>
          </p:nvPr>
        </p:nvSpPr>
        <p:spPr>
          <a:xfrm>
            <a:off x="0" y="18255"/>
            <a:ext cx="12192000" cy="907575"/>
          </a:xfrm>
        </p:spPr>
        <p:txBody>
          <a:bodyPr>
            <a:normAutofit fontScale="90000"/>
          </a:bodyPr>
          <a:lstStyle/>
          <a:p>
            <a:r>
              <a:rPr lang="en-US" b="1" dirty="0">
                <a:latin typeface="Calibri" panose="020F0502020204030204" pitchFamily="34" charset="0"/>
                <a:cs typeface="Calibri" panose="020F0502020204030204" pitchFamily="34" charset="0"/>
              </a:rPr>
              <a:t>Promoting a consistent approach to safety management</a:t>
            </a:r>
          </a:p>
        </p:txBody>
      </p:sp>
      <p:sp>
        <p:nvSpPr>
          <p:cNvPr id="3" name="Content Placeholder 2">
            <a:extLst>
              <a:ext uri="{FF2B5EF4-FFF2-40B4-BE49-F238E27FC236}">
                <a16:creationId xmlns:a16="http://schemas.microsoft.com/office/drawing/2014/main" id="{81588224-A070-849B-0BC4-F530CAC7AB44}"/>
              </a:ext>
            </a:extLst>
          </p:cNvPr>
          <p:cNvSpPr>
            <a:spLocks noGrp="1"/>
          </p:cNvSpPr>
          <p:nvPr>
            <p:ph idx="1"/>
          </p:nvPr>
        </p:nvSpPr>
        <p:spPr>
          <a:xfrm>
            <a:off x="297180" y="1120140"/>
            <a:ext cx="11498580" cy="5737860"/>
          </a:xfrm>
        </p:spPr>
        <p:txBody>
          <a:bodyPr>
            <a:normAutofit/>
          </a:bodyPr>
          <a:lstStyle/>
          <a:p>
            <a:pPr marL="0" indent="0">
              <a:buNone/>
            </a:pPr>
            <a:r>
              <a:rPr lang="en-US" sz="3600" dirty="0">
                <a:latin typeface="Calibri" panose="020F0502020204030204" pitchFamily="34" charset="0"/>
                <a:cs typeface="Calibri" panose="020F0502020204030204" pitchFamily="34" charset="0"/>
              </a:rPr>
              <a:t>Leadership MUST demonstrate a commitment to the safety of the men and women who do the dirty and dangerous work within their organization by setting a clear tone from the top, promoting the vision for safety and by:</a:t>
            </a:r>
          </a:p>
          <a:p>
            <a:pPr marL="0" indent="0">
              <a:buNone/>
            </a:pPr>
            <a:endParaRPr lang="en-US" sz="3200" dirty="0">
              <a:latin typeface="Calibri" panose="020F0502020204030204" pitchFamily="34" charset="0"/>
              <a:cs typeface="Calibri" panose="020F0502020204030204" pitchFamily="34" charset="0"/>
            </a:endParaRPr>
          </a:p>
          <a:p>
            <a:pPr marL="514350" indent="-514350">
              <a:buFont typeface="+mj-lt"/>
              <a:buAutoNum type="arabicPeriod" startAt="9"/>
            </a:pPr>
            <a:r>
              <a:rPr lang="en-US" sz="3200" dirty="0">
                <a:latin typeface="Calibri" panose="020F0502020204030204" pitchFamily="34" charset="0"/>
                <a:cs typeface="Calibri" panose="020F0502020204030204" pitchFamily="34" charset="0"/>
              </a:rPr>
              <a:t>Driving </a:t>
            </a:r>
            <a:r>
              <a:rPr lang="en-US" sz="3200" b="1" dirty="0">
                <a:latin typeface="Calibri" panose="020F0502020204030204" pitchFamily="34" charset="0"/>
                <a:cs typeface="Calibri" panose="020F0502020204030204" pitchFamily="34" charset="0"/>
              </a:rPr>
              <a:t>continuous improvement </a:t>
            </a:r>
            <a:r>
              <a:rPr lang="en-US" sz="3200" dirty="0">
                <a:latin typeface="Calibri" panose="020F0502020204030204" pitchFamily="34" charset="0"/>
                <a:cs typeface="Calibri" panose="020F0502020204030204" pitchFamily="34" charset="0"/>
              </a:rPr>
              <a:t>of safety performance management and effective oversight of action plans</a:t>
            </a:r>
          </a:p>
        </p:txBody>
      </p:sp>
    </p:spTree>
    <p:extLst>
      <p:ext uri="{BB962C8B-B14F-4D97-AF65-F5344CB8AC3E}">
        <p14:creationId xmlns:p14="http://schemas.microsoft.com/office/powerpoint/2010/main" val="405216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AE055-6286-238C-CE7F-2C08D0BC6B59}"/>
              </a:ext>
            </a:extLst>
          </p:cNvPr>
          <p:cNvSpPr>
            <a:spLocks noGrp="1"/>
          </p:cNvSpPr>
          <p:nvPr>
            <p:ph type="title"/>
          </p:nvPr>
        </p:nvSpPr>
        <p:spPr>
          <a:xfrm>
            <a:off x="0" y="18255"/>
            <a:ext cx="10515600" cy="850425"/>
          </a:xfrm>
        </p:spPr>
        <p:txBody>
          <a:bodyPr/>
          <a:lstStyle/>
          <a:p>
            <a:r>
              <a:rPr lang="en-US" b="1" dirty="0">
                <a:latin typeface="Calibri" panose="020F0502020204030204" pitchFamily="34" charset="0"/>
                <a:cs typeface="Calibri" panose="020F0502020204030204" pitchFamily="34" charset="0"/>
              </a:rPr>
              <a:t>Plan, Do, Check, Act approach</a:t>
            </a:r>
          </a:p>
        </p:txBody>
      </p:sp>
      <p:graphicFrame>
        <p:nvGraphicFramePr>
          <p:cNvPr id="4" name="Content Placeholder 3">
            <a:extLst>
              <a:ext uri="{FF2B5EF4-FFF2-40B4-BE49-F238E27FC236}">
                <a16:creationId xmlns:a16="http://schemas.microsoft.com/office/drawing/2014/main" id="{BF6CD957-2928-8228-C6BA-30BA6BF2F88B}"/>
              </a:ext>
            </a:extLst>
          </p:cNvPr>
          <p:cNvGraphicFramePr>
            <a:graphicFrameLocks noGrp="1"/>
          </p:cNvGraphicFramePr>
          <p:nvPr>
            <p:ph idx="1"/>
            <p:extLst>
              <p:ext uri="{D42A27DB-BD31-4B8C-83A1-F6EECF244321}">
                <p14:modId xmlns:p14="http://schemas.microsoft.com/office/powerpoint/2010/main" val="3705198858"/>
              </p:ext>
            </p:extLst>
          </p:nvPr>
        </p:nvGraphicFramePr>
        <p:xfrm>
          <a:off x="102870" y="868680"/>
          <a:ext cx="11875770" cy="5669280"/>
        </p:xfrm>
        <a:graphic>
          <a:graphicData uri="http://schemas.openxmlformats.org/drawingml/2006/table">
            <a:tbl>
              <a:tblPr firstRow="1" bandRow="1">
                <a:tableStyleId>{5C22544A-7EE6-4342-B048-85BDC9FD1C3A}</a:tableStyleId>
              </a:tblPr>
              <a:tblGrid>
                <a:gridCol w="1177290">
                  <a:extLst>
                    <a:ext uri="{9D8B030D-6E8A-4147-A177-3AD203B41FA5}">
                      <a16:colId xmlns:a16="http://schemas.microsoft.com/office/drawing/2014/main" val="1883024636"/>
                    </a:ext>
                  </a:extLst>
                </a:gridCol>
                <a:gridCol w="3297639">
                  <a:extLst>
                    <a:ext uri="{9D8B030D-6E8A-4147-A177-3AD203B41FA5}">
                      <a16:colId xmlns:a16="http://schemas.microsoft.com/office/drawing/2014/main" val="1075103570"/>
                    </a:ext>
                  </a:extLst>
                </a:gridCol>
                <a:gridCol w="7400841">
                  <a:extLst>
                    <a:ext uri="{9D8B030D-6E8A-4147-A177-3AD203B41FA5}">
                      <a16:colId xmlns:a16="http://schemas.microsoft.com/office/drawing/2014/main" val="435559327"/>
                    </a:ext>
                  </a:extLst>
                </a:gridCol>
              </a:tblGrid>
              <a:tr h="370840">
                <a:tc>
                  <a:txBody>
                    <a:bodyPr/>
                    <a:lstStyle/>
                    <a:p>
                      <a:pPr algn="ctr"/>
                      <a:r>
                        <a:rPr lang="en-US" dirty="0"/>
                        <a:t>Plan, Do,</a:t>
                      </a:r>
                    </a:p>
                    <a:p>
                      <a:pPr algn="ctr"/>
                      <a:r>
                        <a:rPr lang="en-US" dirty="0"/>
                        <a:t>Check, Act</a:t>
                      </a:r>
                    </a:p>
                  </a:txBody>
                  <a:tcPr/>
                </a:tc>
                <a:tc>
                  <a:txBody>
                    <a:bodyPr/>
                    <a:lstStyle/>
                    <a:p>
                      <a:pPr algn="ctr"/>
                      <a:r>
                        <a:rPr lang="en-US" dirty="0"/>
                        <a:t>Safety Management activities</a:t>
                      </a:r>
                    </a:p>
                  </a:txBody>
                  <a:tcPr/>
                </a:tc>
                <a:tc>
                  <a:txBody>
                    <a:bodyPr/>
                    <a:lstStyle/>
                    <a:p>
                      <a:pPr algn="ctr"/>
                      <a:r>
                        <a:rPr lang="en-US" dirty="0"/>
                        <a:t>Examples (not an exhaustive list)</a:t>
                      </a:r>
                    </a:p>
                  </a:txBody>
                  <a:tcPr/>
                </a:tc>
                <a:extLst>
                  <a:ext uri="{0D108BD9-81ED-4DB2-BD59-A6C34878D82A}">
                    <a16:rowId xmlns:a16="http://schemas.microsoft.com/office/drawing/2014/main" val="646002645"/>
                  </a:ext>
                </a:extLst>
              </a:tr>
              <a:tr h="370840">
                <a:tc>
                  <a:txBody>
                    <a:bodyPr/>
                    <a:lstStyle/>
                    <a:p>
                      <a:pPr algn="ctr"/>
                      <a:r>
                        <a:rPr lang="en-US" b="1" dirty="0"/>
                        <a:t>Plan</a:t>
                      </a:r>
                    </a:p>
                  </a:txBody>
                  <a:tcPr anchor="ctr"/>
                </a:tc>
                <a:tc>
                  <a:txBody>
                    <a:bodyPr/>
                    <a:lstStyle/>
                    <a:p>
                      <a:r>
                        <a:rPr lang="en-US" sz="1600" dirty="0"/>
                        <a:t>Determine your policy </a:t>
                      </a:r>
                    </a:p>
                    <a:p>
                      <a:endParaRPr lang="en-US" sz="1600" dirty="0"/>
                    </a:p>
                    <a:p>
                      <a:r>
                        <a:rPr lang="en-US" sz="1600" dirty="0"/>
                        <a:t>Plan for implementation</a:t>
                      </a:r>
                    </a:p>
                  </a:txBody>
                  <a:tcPr anchor="ctr"/>
                </a:tc>
                <a:tc>
                  <a:txBody>
                    <a:bodyPr/>
                    <a:lstStyle/>
                    <a:p>
                      <a:pPr marL="285750" indent="-285750">
                        <a:buFont typeface="Arial" panose="020B0604020202020204" pitchFamily="34" charset="0"/>
                        <a:buChar char="•"/>
                      </a:pPr>
                      <a:r>
                        <a:rPr lang="en-US" sz="1600" dirty="0"/>
                        <a:t>Consider where you are now and where you need to be.</a:t>
                      </a:r>
                    </a:p>
                    <a:p>
                      <a:pPr marL="285750" indent="-285750">
                        <a:buFont typeface="Arial" panose="020B0604020202020204" pitchFamily="34" charset="0"/>
                        <a:buChar char="•"/>
                      </a:pPr>
                      <a:r>
                        <a:rPr lang="en-US" sz="1600" dirty="0"/>
                        <a:t>Define what you want to achieve and who will be responsible for delivering that outcome.</a:t>
                      </a:r>
                    </a:p>
                    <a:p>
                      <a:pPr marL="285750" indent="-285750">
                        <a:buFont typeface="Arial" panose="020B0604020202020204" pitchFamily="34" charset="0"/>
                        <a:buChar char="•"/>
                      </a:pPr>
                      <a:r>
                        <a:rPr lang="en-US" sz="1600" dirty="0"/>
                        <a:t>Define and communicate acceptable performance and the resources required.</a:t>
                      </a:r>
                    </a:p>
                  </a:txBody>
                  <a:tcPr/>
                </a:tc>
                <a:extLst>
                  <a:ext uri="{0D108BD9-81ED-4DB2-BD59-A6C34878D82A}">
                    <a16:rowId xmlns:a16="http://schemas.microsoft.com/office/drawing/2014/main" val="719640723"/>
                  </a:ext>
                </a:extLst>
              </a:tr>
              <a:tr h="370840">
                <a:tc>
                  <a:txBody>
                    <a:bodyPr/>
                    <a:lstStyle/>
                    <a:p>
                      <a:pPr algn="ctr"/>
                      <a:r>
                        <a:rPr lang="en-US" b="1" dirty="0"/>
                        <a:t>Do</a:t>
                      </a:r>
                    </a:p>
                  </a:txBody>
                  <a:tcPr anchor="ctr"/>
                </a:tc>
                <a:tc>
                  <a:txBody>
                    <a:bodyPr/>
                    <a:lstStyle/>
                    <a:p>
                      <a:r>
                        <a:rPr lang="en-US" sz="1600" dirty="0"/>
                        <a:t>Profile risks </a:t>
                      </a:r>
                    </a:p>
                    <a:p>
                      <a:endParaRPr lang="en-US" sz="1600" dirty="0"/>
                    </a:p>
                    <a:p>
                      <a:r>
                        <a:rPr lang="en-US" sz="1600" dirty="0"/>
                        <a:t>Organize</a:t>
                      </a:r>
                    </a:p>
                    <a:p>
                      <a:endParaRPr lang="en-US" sz="1600" dirty="0"/>
                    </a:p>
                    <a:p>
                      <a:r>
                        <a:rPr lang="en-US" sz="1600" dirty="0"/>
                        <a:t>Implement your plan</a:t>
                      </a:r>
                    </a:p>
                  </a:txBody>
                  <a:tcPr anchor="ctr"/>
                </a:tc>
                <a:tc>
                  <a:txBody>
                    <a:bodyPr/>
                    <a:lstStyle/>
                    <a:p>
                      <a:pPr marL="285750" indent="-285750">
                        <a:buFont typeface="Arial" panose="020B0604020202020204" pitchFamily="34" charset="0"/>
                        <a:buChar char="•"/>
                      </a:pPr>
                      <a:r>
                        <a:rPr lang="en-US" sz="1600" dirty="0"/>
                        <a:t>Identify and assess your risks and identify control measures.</a:t>
                      </a:r>
                    </a:p>
                    <a:p>
                      <a:pPr marL="285750" indent="-285750">
                        <a:buFont typeface="Arial" panose="020B0604020202020204" pitchFamily="34" charset="0"/>
                        <a:buChar char="•"/>
                      </a:pPr>
                      <a:r>
                        <a:rPr lang="en-US" sz="1600" dirty="0"/>
                        <a:t>Organize your activities to deliver your plan / involve workers and communicate.</a:t>
                      </a:r>
                    </a:p>
                    <a:p>
                      <a:pPr marL="285750" indent="-285750">
                        <a:buFont typeface="Arial" panose="020B0604020202020204" pitchFamily="34" charset="0"/>
                        <a:buChar char="•"/>
                      </a:pPr>
                      <a:r>
                        <a:rPr lang="en-US" sz="1600" dirty="0"/>
                        <a:t>Implement and manage control measures.</a:t>
                      </a:r>
                    </a:p>
                    <a:p>
                      <a:pPr marL="285750" indent="-285750">
                        <a:buFont typeface="Arial" panose="020B0604020202020204" pitchFamily="34" charset="0"/>
                        <a:buChar char="•"/>
                      </a:pPr>
                      <a:r>
                        <a:rPr lang="en-US" sz="1600" dirty="0"/>
                        <a:t>Train and instruct, to ensure everyone is competent to carry out their work and supervise to make sure that arrangements are followed.</a:t>
                      </a:r>
                    </a:p>
                  </a:txBody>
                  <a:tcPr/>
                </a:tc>
                <a:extLst>
                  <a:ext uri="{0D108BD9-81ED-4DB2-BD59-A6C34878D82A}">
                    <a16:rowId xmlns:a16="http://schemas.microsoft.com/office/drawing/2014/main" val="2952757178"/>
                  </a:ext>
                </a:extLst>
              </a:tr>
              <a:tr h="370840">
                <a:tc>
                  <a:txBody>
                    <a:bodyPr/>
                    <a:lstStyle/>
                    <a:p>
                      <a:pPr algn="ctr"/>
                      <a:r>
                        <a:rPr lang="en-US" b="1" dirty="0"/>
                        <a:t>Check</a:t>
                      </a:r>
                    </a:p>
                  </a:txBody>
                  <a:tcPr anchor="ctr"/>
                </a:tc>
                <a:tc>
                  <a:txBody>
                    <a:bodyPr/>
                    <a:lstStyle/>
                    <a:p>
                      <a:r>
                        <a:rPr lang="en-US" sz="1600" dirty="0"/>
                        <a:t>Measure performance</a:t>
                      </a:r>
                    </a:p>
                    <a:p>
                      <a:r>
                        <a:rPr lang="en-US" sz="1600" dirty="0"/>
                        <a:t>(monitor before events, investigate after events)</a:t>
                      </a:r>
                    </a:p>
                  </a:txBody>
                  <a:tcPr anchor="ctr"/>
                </a:tc>
                <a:tc>
                  <a:txBody>
                    <a:bodyPr/>
                    <a:lstStyle/>
                    <a:p>
                      <a:pPr marL="285750" indent="-285750">
                        <a:buFont typeface="Arial" panose="020B0604020202020204" pitchFamily="34" charset="0"/>
                        <a:buChar char="•"/>
                      </a:pPr>
                      <a:r>
                        <a:rPr lang="en-US" sz="1600" dirty="0"/>
                        <a:t>Make sure your plan has been implemented.</a:t>
                      </a:r>
                    </a:p>
                    <a:p>
                      <a:pPr marL="285750" indent="-285750">
                        <a:buFont typeface="Arial" panose="020B0604020202020204" pitchFamily="34" charset="0"/>
                        <a:buChar char="•"/>
                      </a:pPr>
                      <a:r>
                        <a:rPr lang="en-US" sz="1600" dirty="0"/>
                        <a:t>Measure and review performance.</a:t>
                      </a:r>
                    </a:p>
                    <a:p>
                      <a:pPr marL="285750" indent="-285750">
                        <a:buFont typeface="Arial" panose="020B0604020202020204" pitchFamily="34" charset="0"/>
                        <a:buChar char="•"/>
                      </a:pPr>
                      <a:r>
                        <a:rPr lang="en-US" sz="1600" dirty="0"/>
                        <a:t>Assess how well the risks are being controlled.</a:t>
                      </a:r>
                    </a:p>
                    <a:p>
                      <a:pPr marL="285750" indent="-285750">
                        <a:buFont typeface="Arial" panose="020B0604020202020204" pitchFamily="34" charset="0"/>
                        <a:buChar char="•"/>
                      </a:pPr>
                      <a:r>
                        <a:rPr lang="en-US" sz="1600" dirty="0"/>
                        <a:t>Investigate the causes of safety occurrences</a:t>
                      </a:r>
                    </a:p>
                  </a:txBody>
                  <a:tcPr/>
                </a:tc>
                <a:extLst>
                  <a:ext uri="{0D108BD9-81ED-4DB2-BD59-A6C34878D82A}">
                    <a16:rowId xmlns:a16="http://schemas.microsoft.com/office/drawing/2014/main" val="43928232"/>
                  </a:ext>
                </a:extLst>
              </a:tr>
              <a:tr h="370840">
                <a:tc>
                  <a:txBody>
                    <a:bodyPr/>
                    <a:lstStyle/>
                    <a:p>
                      <a:pPr algn="ctr"/>
                      <a:r>
                        <a:rPr lang="en-US" b="1" dirty="0"/>
                        <a:t>Act</a:t>
                      </a:r>
                    </a:p>
                  </a:txBody>
                  <a:tcPr anchor="ctr"/>
                </a:tc>
                <a:tc>
                  <a:txBody>
                    <a:bodyPr/>
                    <a:lstStyle/>
                    <a:p>
                      <a:r>
                        <a:rPr lang="en-US" sz="1600" dirty="0"/>
                        <a:t>Review performance </a:t>
                      </a:r>
                    </a:p>
                    <a:p>
                      <a:endParaRPr lang="en-US" sz="1600" dirty="0"/>
                    </a:p>
                    <a:p>
                      <a:r>
                        <a:rPr lang="en-US" sz="1600" dirty="0"/>
                        <a:t>Act on lessons learned</a:t>
                      </a:r>
                    </a:p>
                  </a:txBody>
                  <a:tcPr anchor="ctr"/>
                </a:tc>
                <a:tc>
                  <a:txBody>
                    <a:bodyPr/>
                    <a:lstStyle/>
                    <a:p>
                      <a:pPr marL="285750" indent="-285750">
                        <a:buFont typeface="Arial" panose="020B0604020202020204" pitchFamily="34" charset="0"/>
                        <a:buChar char="•"/>
                      </a:pPr>
                      <a:r>
                        <a:rPr lang="en-US" sz="1600" dirty="0"/>
                        <a:t>Review your performance.</a:t>
                      </a:r>
                    </a:p>
                    <a:p>
                      <a:pPr marL="285750" indent="-285750">
                        <a:buFont typeface="Arial" panose="020B0604020202020204" pitchFamily="34" charset="0"/>
                        <a:buChar char="•"/>
                      </a:pPr>
                      <a:r>
                        <a:rPr lang="en-US" sz="1600" dirty="0"/>
                        <a:t>Learn from measurements and findings of investigations.</a:t>
                      </a:r>
                    </a:p>
                    <a:p>
                      <a:pPr marL="285750" indent="-285750">
                        <a:buFont typeface="Arial" panose="020B0604020202020204" pitchFamily="34" charset="0"/>
                        <a:buChar char="•"/>
                      </a:pPr>
                      <a:r>
                        <a:rPr lang="en-US" sz="1600" dirty="0"/>
                        <a:t>Revisit the plan, policy documents and risk assessments to see if they need updating.</a:t>
                      </a:r>
                    </a:p>
                    <a:p>
                      <a:pPr marL="285750" indent="-285750">
                        <a:buFont typeface="Arial" panose="020B0604020202020204" pitchFamily="34" charset="0"/>
                        <a:buChar char="•"/>
                      </a:pPr>
                      <a:r>
                        <a:rPr lang="en-US" sz="1600" dirty="0"/>
                        <a:t>Take action on lessons learned, including from audit and inspection reports.</a:t>
                      </a:r>
                    </a:p>
                  </a:txBody>
                  <a:tcPr/>
                </a:tc>
                <a:extLst>
                  <a:ext uri="{0D108BD9-81ED-4DB2-BD59-A6C34878D82A}">
                    <a16:rowId xmlns:a16="http://schemas.microsoft.com/office/drawing/2014/main" val="2030431562"/>
                  </a:ext>
                </a:extLst>
              </a:tr>
            </a:tbl>
          </a:graphicData>
        </a:graphic>
      </p:graphicFrame>
    </p:spTree>
    <p:extLst>
      <p:ext uri="{BB962C8B-B14F-4D97-AF65-F5344CB8AC3E}">
        <p14:creationId xmlns:p14="http://schemas.microsoft.com/office/powerpoint/2010/main" val="320771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11FDB-6A57-A888-0109-9A1EAB8F2CEC}"/>
              </a:ext>
            </a:extLst>
          </p:cNvPr>
          <p:cNvSpPr>
            <a:spLocks noGrp="1"/>
          </p:cNvSpPr>
          <p:nvPr>
            <p:ph type="title"/>
          </p:nvPr>
        </p:nvSpPr>
        <p:spPr>
          <a:xfrm>
            <a:off x="0" y="18254"/>
            <a:ext cx="10515600" cy="1113315"/>
          </a:xfrm>
        </p:spPr>
        <p:txBody>
          <a:bodyPr>
            <a:normAutofit/>
          </a:bodyPr>
          <a:lstStyle/>
          <a:p>
            <a:r>
              <a:rPr lang="en-US" b="1" dirty="0">
                <a:latin typeface="Calibri" panose="020F0502020204030204" pitchFamily="34" charset="0"/>
                <a:cs typeface="Calibri" panose="020F0502020204030204" pitchFamily="34" charset="0"/>
              </a:rPr>
              <a:t>Safety </a:t>
            </a:r>
            <a:r>
              <a:rPr lang="en-US" sz="4800" b="1" dirty="0">
                <a:latin typeface="Calibri" panose="020F0502020204030204" pitchFamily="34" charset="0"/>
                <a:cs typeface="Calibri" panose="020F0502020204030204" pitchFamily="34" charset="0"/>
              </a:rPr>
              <a:t>Culture</a:t>
            </a: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A5CC5C84-A0E2-7DEE-983C-F2D55C1E02F7}"/>
              </a:ext>
            </a:extLst>
          </p:cNvPr>
          <p:cNvSpPr>
            <a:spLocks noGrp="1"/>
          </p:cNvSpPr>
          <p:nvPr>
            <p:ph idx="1"/>
          </p:nvPr>
        </p:nvSpPr>
        <p:spPr>
          <a:xfrm>
            <a:off x="262890" y="2308860"/>
            <a:ext cx="11510010" cy="3868103"/>
          </a:xfrm>
        </p:spPr>
        <p:txBody>
          <a:bodyPr>
            <a:normAutofit/>
          </a:bodyPr>
          <a:lstStyle/>
          <a:p>
            <a:pPr marL="0" indent="0" algn="ctr">
              <a:buNone/>
            </a:pPr>
            <a:r>
              <a:rPr lang="en-US" sz="3600" b="1" dirty="0">
                <a:latin typeface="Calibri" panose="020F0502020204030204" pitchFamily="34" charset="0"/>
                <a:cs typeface="Calibri" panose="020F0502020204030204" pitchFamily="34" charset="0"/>
              </a:rPr>
              <a:t>Organizational Leaders set the strategic direction for safety which influences how individuals within the organization behave in relation to safety and defines the culture of the organization!</a:t>
            </a:r>
          </a:p>
        </p:txBody>
      </p:sp>
    </p:spTree>
    <p:extLst>
      <p:ext uri="{BB962C8B-B14F-4D97-AF65-F5344CB8AC3E}">
        <p14:creationId xmlns:p14="http://schemas.microsoft.com/office/powerpoint/2010/main" val="1557892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6A3BD-C2A7-DBE9-0A75-5E23C64FBF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CBD677-5C46-E0FA-BD4B-E7698D9FC01A}"/>
              </a:ext>
            </a:extLst>
          </p:cNvPr>
          <p:cNvSpPr>
            <a:spLocks noGrp="1"/>
          </p:cNvSpPr>
          <p:nvPr>
            <p:ph type="title"/>
          </p:nvPr>
        </p:nvSpPr>
        <p:spPr>
          <a:xfrm>
            <a:off x="0" y="18254"/>
            <a:ext cx="10515600" cy="1113315"/>
          </a:xfrm>
        </p:spPr>
        <p:txBody>
          <a:bodyPr>
            <a:normAutofit/>
          </a:bodyPr>
          <a:lstStyle/>
          <a:p>
            <a:r>
              <a:rPr lang="en-US" b="1" dirty="0">
                <a:latin typeface="Calibri" panose="020F0502020204030204" pitchFamily="34" charset="0"/>
                <a:cs typeface="Calibri" panose="020F0502020204030204" pitchFamily="34" charset="0"/>
              </a:rPr>
              <a:t>Safety </a:t>
            </a:r>
            <a:r>
              <a:rPr lang="en-US" sz="4800" b="1" dirty="0">
                <a:latin typeface="Calibri" panose="020F0502020204030204" pitchFamily="34" charset="0"/>
                <a:cs typeface="Calibri" panose="020F0502020204030204" pitchFamily="34" charset="0"/>
              </a:rPr>
              <a:t>Culture</a:t>
            </a: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BC521AA-ACD3-3D54-B198-86E69984B5AF}"/>
              </a:ext>
            </a:extLst>
          </p:cNvPr>
          <p:cNvSpPr>
            <a:spLocks noGrp="1"/>
          </p:cNvSpPr>
          <p:nvPr>
            <p:ph idx="1"/>
          </p:nvPr>
        </p:nvSpPr>
        <p:spPr>
          <a:xfrm>
            <a:off x="262890" y="1257300"/>
            <a:ext cx="11510010" cy="4919663"/>
          </a:xfrm>
        </p:spPr>
        <p:txBody>
          <a:bodyPr>
            <a:normAutofit lnSpcReduction="10000"/>
          </a:bodyPr>
          <a:lstStyle/>
          <a:p>
            <a:pPr marL="0" indent="0">
              <a:buNone/>
            </a:pPr>
            <a:r>
              <a:rPr lang="en-US" sz="3200" dirty="0">
                <a:latin typeface="Calibri" panose="020F0502020204030204" pitchFamily="34" charset="0"/>
                <a:cs typeface="Calibri" panose="020F0502020204030204" pitchFamily="34" charset="0"/>
              </a:rPr>
              <a:t>Culture can be best understood as "</a:t>
            </a:r>
            <a:r>
              <a:rPr lang="en-US" sz="3200" b="1" i="1" dirty="0">
                <a:latin typeface="Calibri" panose="020F0502020204030204" pitchFamily="34" charset="0"/>
                <a:cs typeface="Calibri" panose="020F0502020204030204" pitchFamily="34" charset="0"/>
              </a:rPr>
              <a:t>the way we do things around here</a:t>
            </a:r>
            <a:r>
              <a:rPr lang="en-US" sz="3200" dirty="0">
                <a:latin typeface="Calibri" panose="020F0502020204030204" pitchFamily="34" charset="0"/>
                <a:cs typeface="Calibri" panose="020F0502020204030204" pitchFamily="34" charset="0"/>
              </a:rPr>
              <a:t>”</a:t>
            </a:r>
          </a:p>
          <a:p>
            <a:pPr marL="0" indent="0">
              <a:buNone/>
            </a:pPr>
            <a:endParaRPr lang="en-US" sz="3200" dirty="0">
              <a:latin typeface="Calibri" panose="020F0502020204030204" pitchFamily="34" charset="0"/>
              <a:cs typeface="Calibri" panose="020F0502020204030204" pitchFamily="34" charset="0"/>
            </a:endParaRPr>
          </a:p>
          <a:p>
            <a:pPr marL="0" indent="0">
              <a:buNone/>
            </a:pPr>
            <a:r>
              <a:rPr lang="en-US" sz="3200" dirty="0">
                <a:latin typeface="Calibri" panose="020F0502020204030204" pitchFamily="34" charset="0"/>
                <a:cs typeface="Calibri" panose="020F0502020204030204" pitchFamily="34" charset="0"/>
              </a:rPr>
              <a:t>The safety culture of an organization is the product of individual and group values, attitudes, perceptions, competencies and patterns of behavior that determine the commitment to, and the style and proficiency of, an organization's health and safety management.</a:t>
            </a:r>
          </a:p>
          <a:p>
            <a:pPr marL="0" indent="0">
              <a:buNone/>
            </a:pPr>
            <a:endParaRPr lang="en-US" sz="3200" dirty="0">
              <a:latin typeface="Calibri" panose="020F0502020204030204" pitchFamily="34" charset="0"/>
              <a:cs typeface="Calibri" panose="020F0502020204030204" pitchFamily="34" charset="0"/>
            </a:endParaRPr>
          </a:p>
          <a:p>
            <a:pPr marL="0" indent="0">
              <a:buNone/>
            </a:pPr>
            <a:r>
              <a:rPr lang="en-US" sz="3200" dirty="0">
                <a:latin typeface="Calibri" panose="020F0502020204030204" pitchFamily="34" charset="0"/>
                <a:cs typeface="Calibri" panose="020F0502020204030204" pitchFamily="34" charset="0"/>
              </a:rPr>
              <a:t> A safety culture builds slowly, but behaviors are influenced quickly through strong leadership, messaging, expectations, and examples, this is known as the “</a:t>
            </a:r>
            <a:r>
              <a:rPr lang="en-US" sz="3200" b="1" i="1" dirty="0">
                <a:latin typeface="Calibri" panose="020F0502020204030204" pitchFamily="34" charset="0"/>
                <a:cs typeface="Calibri" panose="020F0502020204030204" pitchFamily="34" charset="0"/>
              </a:rPr>
              <a:t>tone from the top”</a:t>
            </a:r>
            <a:r>
              <a:rPr lang="en-US" sz="32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783670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EDE07-7705-81C5-BF3D-51E201F58A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F92F8E-C019-526C-5F21-E2D3858445A8}"/>
              </a:ext>
            </a:extLst>
          </p:cNvPr>
          <p:cNvSpPr>
            <a:spLocks noGrp="1"/>
          </p:cNvSpPr>
          <p:nvPr>
            <p:ph type="title"/>
          </p:nvPr>
        </p:nvSpPr>
        <p:spPr>
          <a:xfrm>
            <a:off x="0" y="18254"/>
            <a:ext cx="10515600" cy="1113315"/>
          </a:xfrm>
        </p:spPr>
        <p:txBody>
          <a:bodyPr>
            <a:normAutofit/>
          </a:bodyPr>
          <a:lstStyle/>
          <a:p>
            <a:r>
              <a:rPr lang="en-US" b="1" dirty="0">
                <a:latin typeface="Calibri" panose="020F0502020204030204" pitchFamily="34" charset="0"/>
                <a:cs typeface="Calibri" panose="020F0502020204030204" pitchFamily="34" charset="0"/>
              </a:rPr>
              <a:t>Safety </a:t>
            </a:r>
            <a:r>
              <a:rPr lang="en-US" sz="4800" b="1" dirty="0">
                <a:latin typeface="Calibri" panose="020F0502020204030204" pitchFamily="34" charset="0"/>
                <a:cs typeface="Calibri" panose="020F0502020204030204" pitchFamily="34" charset="0"/>
              </a:rPr>
              <a:t>Culture</a:t>
            </a: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97940F4F-E4D7-4887-CBF2-D7A361126DE8}"/>
              </a:ext>
            </a:extLst>
          </p:cNvPr>
          <p:cNvSpPr>
            <a:spLocks noGrp="1"/>
          </p:cNvSpPr>
          <p:nvPr>
            <p:ph idx="1"/>
          </p:nvPr>
        </p:nvSpPr>
        <p:spPr>
          <a:xfrm>
            <a:off x="262890" y="1257300"/>
            <a:ext cx="11510010" cy="5600700"/>
          </a:xfrm>
        </p:spPr>
        <p:txBody>
          <a:bodyPr>
            <a:normAutofit fontScale="92500" lnSpcReduction="10000"/>
          </a:bodyPr>
          <a:lstStyle/>
          <a:p>
            <a:pPr marL="0" indent="0">
              <a:buNone/>
            </a:pPr>
            <a:r>
              <a:rPr lang="en-US" sz="3500" dirty="0">
                <a:latin typeface="Calibri" panose="020F0502020204030204" pitchFamily="34" charset="0"/>
                <a:cs typeface="Calibri" panose="020F0502020204030204" pitchFamily="34" charset="0"/>
              </a:rPr>
              <a:t>Building a strong culture of safety is vital to prevent accidents, injuries and deaths.</a:t>
            </a:r>
          </a:p>
          <a:p>
            <a:pPr marL="0" indent="0">
              <a:buNone/>
            </a:pPr>
            <a:endParaRPr lang="en-US" sz="2200" dirty="0">
              <a:latin typeface="Calibri" panose="020F0502020204030204" pitchFamily="34" charset="0"/>
              <a:cs typeface="Calibri" panose="020F0502020204030204" pitchFamily="34" charset="0"/>
            </a:endParaRPr>
          </a:p>
          <a:p>
            <a:pPr marL="0" indent="0">
              <a:buNone/>
            </a:pPr>
            <a:r>
              <a:rPr lang="en-US" sz="3200" dirty="0">
                <a:latin typeface="Calibri" panose="020F0502020204030204" pitchFamily="34" charset="0"/>
                <a:cs typeface="Calibri" panose="020F0502020204030204" pitchFamily="34" charset="0"/>
              </a:rPr>
              <a:t>Organizations should show genuine care to those who do the dirty and dangerous work, support open and honest reporting, and set a culture where everyone feels able to speak up before and not just after things go wrong, rather than fearing blame.</a:t>
            </a:r>
          </a:p>
          <a:p>
            <a:pPr marL="0" indent="0">
              <a:buNone/>
            </a:pPr>
            <a:endParaRPr lang="en-US" sz="2200" dirty="0">
              <a:latin typeface="Calibri" panose="020F0502020204030204" pitchFamily="34" charset="0"/>
              <a:cs typeface="Calibri" panose="020F0502020204030204" pitchFamily="34" charset="0"/>
            </a:endParaRPr>
          </a:p>
          <a:p>
            <a:pPr marL="0" indent="0">
              <a:buNone/>
            </a:pPr>
            <a:r>
              <a:rPr lang="en-US" sz="3200" dirty="0">
                <a:latin typeface="Calibri" panose="020F0502020204030204" pitchFamily="34" charset="0"/>
                <a:cs typeface="Calibri" panose="020F0502020204030204" pitchFamily="34" charset="0"/>
              </a:rPr>
              <a:t>They should maintain policies and processes that develop and promote a positive safety culture throughout their organization and area of responsibility, they should share and effectively communicate good practice and any safety lessons identified in order to promote and support continuous improvement.</a:t>
            </a:r>
          </a:p>
        </p:txBody>
      </p:sp>
    </p:spTree>
    <p:extLst>
      <p:ext uri="{BB962C8B-B14F-4D97-AF65-F5344CB8AC3E}">
        <p14:creationId xmlns:p14="http://schemas.microsoft.com/office/powerpoint/2010/main" val="3791254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752A7-DECD-FE03-E0A6-B6931A6134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35784E-7886-FB77-BF78-90FB341DB82A}"/>
              </a:ext>
            </a:extLst>
          </p:cNvPr>
          <p:cNvSpPr>
            <a:spLocks noGrp="1"/>
          </p:cNvSpPr>
          <p:nvPr>
            <p:ph type="title"/>
          </p:nvPr>
        </p:nvSpPr>
        <p:spPr>
          <a:xfrm>
            <a:off x="0" y="18254"/>
            <a:ext cx="10515600" cy="1113315"/>
          </a:xfrm>
        </p:spPr>
        <p:txBody>
          <a:bodyPr>
            <a:normAutofit/>
          </a:bodyPr>
          <a:lstStyle/>
          <a:p>
            <a:r>
              <a:rPr lang="en-US" b="1" dirty="0">
                <a:latin typeface="Calibri" panose="020F0502020204030204" pitchFamily="34" charset="0"/>
                <a:cs typeface="Calibri" panose="020F0502020204030204" pitchFamily="34" charset="0"/>
              </a:rPr>
              <a:t>Safety </a:t>
            </a:r>
            <a:r>
              <a:rPr lang="en-US" sz="4800" b="1" dirty="0">
                <a:latin typeface="Calibri" panose="020F0502020204030204" pitchFamily="34" charset="0"/>
                <a:cs typeface="Calibri" panose="020F0502020204030204" pitchFamily="34" charset="0"/>
              </a:rPr>
              <a:t>Culture</a:t>
            </a: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583FF4F-B94E-BCC6-8FE4-FE4CB200B95D}"/>
              </a:ext>
            </a:extLst>
          </p:cNvPr>
          <p:cNvSpPr>
            <a:spLocks noGrp="1"/>
          </p:cNvSpPr>
          <p:nvPr>
            <p:ph idx="1"/>
          </p:nvPr>
        </p:nvSpPr>
        <p:spPr>
          <a:xfrm>
            <a:off x="262890" y="891540"/>
            <a:ext cx="11510010" cy="5966460"/>
          </a:xfrm>
        </p:spPr>
        <p:txBody>
          <a:bodyPr>
            <a:noAutofit/>
          </a:bodyPr>
          <a:lstStyle/>
          <a:p>
            <a:pPr marL="0" indent="0">
              <a:buNone/>
            </a:pPr>
            <a:r>
              <a:rPr lang="en-US" sz="3600" dirty="0">
                <a:latin typeface="Calibri" panose="020F0502020204030204" pitchFamily="34" charset="0"/>
                <a:cs typeface="Calibri" panose="020F0502020204030204" pitchFamily="34" charset="0"/>
              </a:rPr>
              <a:t>The following steps should be taken by the organization to achieve this:</a:t>
            </a:r>
          </a:p>
          <a:p>
            <a:pPr marL="0" indent="0">
              <a:buNone/>
            </a:pPr>
            <a:endParaRPr lang="en-US" sz="3200" dirty="0">
              <a:latin typeface="Calibri" panose="020F0502020204030204" pitchFamily="34" charset="0"/>
              <a:cs typeface="Calibri" panose="020F0502020204030204" pitchFamily="34" charset="0"/>
            </a:endParaRPr>
          </a:p>
          <a:p>
            <a:pPr marL="514350" indent="-514350">
              <a:buFont typeface="+mj-lt"/>
              <a:buAutoNum type="arabicPeriod"/>
            </a:pPr>
            <a:r>
              <a:rPr lang="en-US" sz="3200" dirty="0">
                <a:latin typeface="Calibri" panose="020F0502020204030204" pitchFamily="34" charset="0"/>
                <a:cs typeface="Calibri" panose="020F0502020204030204" pitchFamily="34" charset="0"/>
              </a:rPr>
              <a:t>Leaders MUST set clear expectations and communicate a “tone from the top” based around their “duty of care” for the health, safety and wellbeing of their people</a:t>
            </a:r>
          </a:p>
        </p:txBody>
      </p:sp>
    </p:spTree>
    <p:extLst>
      <p:ext uri="{BB962C8B-B14F-4D97-AF65-F5344CB8AC3E}">
        <p14:creationId xmlns:p14="http://schemas.microsoft.com/office/powerpoint/2010/main" val="14322266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68936-E5DD-F1E7-F4B4-5D4185F2C6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7C274D-B5CE-F3E9-3134-91613C79EFD4}"/>
              </a:ext>
            </a:extLst>
          </p:cNvPr>
          <p:cNvSpPr>
            <a:spLocks noGrp="1"/>
          </p:cNvSpPr>
          <p:nvPr>
            <p:ph type="title"/>
          </p:nvPr>
        </p:nvSpPr>
        <p:spPr>
          <a:xfrm>
            <a:off x="0" y="18254"/>
            <a:ext cx="10515600" cy="1113315"/>
          </a:xfrm>
        </p:spPr>
        <p:txBody>
          <a:bodyPr>
            <a:normAutofit/>
          </a:bodyPr>
          <a:lstStyle/>
          <a:p>
            <a:r>
              <a:rPr lang="en-US" b="1" dirty="0">
                <a:latin typeface="Calibri" panose="020F0502020204030204" pitchFamily="34" charset="0"/>
                <a:cs typeface="Calibri" panose="020F0502020204030204" pitchFamily="34" charset="0"/>
              </a:rPr>
              <a:t>Safety </a:t>
            </a:r>
            <a:r>
              <a:rPr lang="en-US" sz="4800" b="1" dirty="0">
                <a:latin typeface="Calibri" panose="020F0502020204030204" pitchFamily="34" charset="0"/>
                <a:cs typeface="Calibri" panose="020F0502020204030204" pitchFamily="34" charset="0"/>
              </a:rPr>
              <a:t>Culture</a:t>
            </a: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F63B2FEE-EF42-AA89-1830-9A6F5B63A58D}"/>
              </a:ext>
            </a:extLst>
          </p:cNvPr>
          <p:cNvSpPr>
            <a:spLocks noGrp="1"/>
          </p:cNvSpPr>
          <p:nvPr>
            <p:ph idx="1"/>
          </p:nvPr>
        </p:nvSpPr>
        <p:spPr>
          <a:xfrm>
            <a:off x="262890" y="891540"/>
            <a:ext cx="11510010" cy="5966460"/>
          </a:xfrm>
        </p:spPr>
        <p:txBody>
          <a:bodyPr>
            <a:noAutofit/>
          </a:bodyPr>
          <a:lstStyle/>
          <a:p>
            <a:pPr marL="0" indent="0">
              <a:buNone/>
            </a:pPr>
            <a:r>
              <a:rPr lang="en-US" sz="3600" dirty="0">
                <a:latin typeface="Calibri" panose="020F0502020204030204" pitchFamily="34" charset="0"/>
                <a:cs typeface="Calibri" panose="020F0502020204030204" pitchFamily="34" charset="0"/>
              </a:rPr>
              <a:t>The following steps should be taken by the organization to achieve this:</a:t>
            </a:r>
          </a:p>
          <a:p>
            <a:pPr marL="0" indent="0">
              <a:buNone/>
            </a:pPr>
            <a:endParaRPr lang="en-US" sz="3200" dirty="0">
              <a:latin typeface="Calibri" panose="020F0502020204030204" pitchFamily="34" charset="0"/>
              <a:cs typeface="Calibri" panose="020F0502020204030204" pitchFamily="34" charset="0"/>
            </a:endParaRPr>
          </a:p>
          <a:p>
            <a:pPr marL="514350" indent="-514350">
              <a:buFont typeface="+mj-lt"/>
              <a:buAutoNum type="arabicPeriod" startAt="2"/>
            </a:pPr>
            <a:r>
              <a:rPr lang="en-US" sz="3200" dirty="0">
                <a:latin typeface="Calibri" panose="020F0502020204030204" pitchFamily="34" charset="0"/>
                <a:cs typeface="Calibri" panose="020F0502020204030204" pitchFamily="34" charset="0"/>
              </a:rPr>
              <a:t>Leaders at all levels MUST be visible and proactive in promoting safety</a:t>
            </a:r>
          </a:p>
        </p:txBody>
      </p:sp>
    </p:spTree>
    <p:extLst>
      <p:ext uri="{BB962C8B-B14F-4D97-AF65-F5344CB8AC3E}">
        <p14:creationId xmlns:p14="http://schemas.microsoft.com/office/powerpoint/2010/main" val="218264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EA465-B1C0-9786-4E8F-1E49F69622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0EFA08-76F8-2F5D-7A87-F9B658021C57}"/>
              </a:ext>
            </a:extLst>
          </p:cNvPr>
          <p:cNvSpPr>
            <a:spLocks noGrp="1"/>
          </p:cNvSpPr>
          <p:nvPr>
            <p:ph type="title"/>
          </p:nvPr>
        </p:nvSpPr>
        <p:spPr>
          <a:xfrm>
            <a:off x="0" y="18254"/>
            <a:ext cx="10515600" cy="1113315"/>
          </a:xfrm>
        </p:spPr>
        <p:txBody>
          <a:bodyPr>
            <a:normAutofit/>
          </a:bodyPr>
          <a:lstStyle/>
          <a:p>
            <a:r>
              <a:rPr lang="en-US" b="1" dirty="0">
                <a:latin typeface="Calibri" panose="020F0502020204030204" pitchFamily="34" charset="0"/>
                <a:cs typeface="Calibri" panose="020F0502020204030204" pitchFamily="34" charset="0"/>
              </a:rPr>
              <a:t>Safety </a:t>
            </a:r>
            <a:r>
              <a:rPr lang="en-US" sz="4800" b="1" dirty="0">
                <a:latin typeface="Calibri" panose="020F0502020204030204" pitchFamily="34" charset="0"/>
                <a:cs typeface="Calibri" panose="020F0502020204030204" pitchFamily="34" charset="0"/>
              </a:rPr>
              <a:t>Culture</a:t>
            </a: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2B01254C-907B-083C-208A-0D7DF01D902A}"/>
              </a:ext>
            </a:extLst>
          </p:cNvPr>
          <p:cNvSpPr>
            <a:spLocks noGrp="1"/>
          </p:cNvSpPr>
          <p:nvPr>
            <p:ph idx="1"/>
          </p:nvPr>
        </p:nvSpPr>
        <p:spPr>
          <a:xfrm>
            <a:off x="262890" y="891540"/>
            <a:ext cx="11510010" cy="5966460"/>
          </a:xfrm>
        </p:spPr>
        <p:txBody>
          <a:bodyPr>
            <a:noAutofit/>
          </a:bodyPr>
          <a:lstStyle/>
          <a:p>
            <a:pPr marL="0" indent="0">
              <a:buNone/>
            </a:pPr>
            <a:r>
              <a:rPr lang="en-US" sz="3200" dirty="0">
                <a:latin typeface="Calibri" panose="020F0502020204030204" pitchFamily="34" charset="0"/>
                <a:cs typeface="Calibri" panose="020F0502020204030204" pitchFamily="34" charset="0"/>
              </a:rPr>
              <a:t>The following steps should be taken by the organization to achieve this:</a:t>
            </a:r>
          </a:p>
          <a:p>
            <a:pPr marL="0" indent="0">
              <a:buNone/>
            </a:pPr>
            <a:endParaRPr lang="en-US" sz="3200" dirty="0">
              <a:latin typeface="Calibri" panose="020F0502020204030204" pitchFamily="34" charset="0"/>
              <a:cs typeface="Calibri" panose="020F0502020204030204" pitchFamily="34" charset="0"/>
            </a:endParaRPr>
          </a:p>
          <a:p>
            <a:pPr marL="514350" indent="-514350">
              <a:buFont typeface="+mj-lt"/>
              <a:buAutoNum type="arabicPeriod" startAt="3"/>
            </a:pPr>
            <a:r>
              <a:rPr lang="en-US" sz="3200" dirty="0">
                <a:latin typeface="Calibri" panose="020F0502020204030204" pitchFamily="34" charset="0"/>
                <a:cs typeface="Calibri" panose="020F0502020204030204" pitchFamily="34" charset="0"/>
              </a:rPr>
              <a:t>Safety policies and procedures MUST be maintained, continually monitored and improved to mitigate human error</a:t>
            </a:r>
          </a:p>
        </p:txBody>
      </p:sp>
    </p:spTree>
    <p:extLst>
      <p:ext uri="{BB962C8B-B14F-4D97-AF65-F5344CB8AC3E}">
        <p14:creationId xmlns:p14="http://schemas.microsoft.com/office/powerpoint/2010/main" val="1588632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ABD62-3F39-78B2-AA00-ADCDF4EE9105}"/>
              </a:ext>
            </a:extLst>
          </p:cNvPr>
          <p:cNvSpPr>
            <a:spLocks noGrp="1"/>
          </p:cNvSpPr>
          <p:nvPr>
            <p:ph type="title"/>
          </p:nvPr>
        </p:nvSpPr>
        <p:spPr>
          <a:xfrm>
            <a:off x="0" y="18255"/>
            <a:ext cx="10515600" cy="907575"/>
          </a:xfrm>
        </p:spPr>
        <p:txBody>
          <a:bodyPr/>
          <a:lstStyle/>
          <a:p>
            <a:r>
              <a:rPr lang="en-US" b="1" dirty="0">
                <a:latin typeface="Calibri" panose="020F0502020204030204" pitchFamily="34" charset="0"/>
                <a:cs typeface="Calibri" panose="020F0502020204030204" pitchFamily="34" charset="0"/>
              </a:rPr>
              <a:t>Purpose and Expectations</a:t>
            </a:r>
          </a:p>
        </p:txBody>
      </p:sp>
      <p:sp>
        <p:nvSpPr>
          <p:cNvPr id="3" name="Content Placeholder 2">
            <a:extLst>
              <a:ext uri="{FF2B5EF4-FFF2-40B4-BE49-F238E27FC236}">
                <a16:creationId xmlns:a16="http://schemas.microsoft.com/office/drawing/2014/main" id="{7834128F-1F53-9F71-A0B2-7AE0AC603CBF}"/>
              </a:ext>
            </a:extLst>
          </p:cNvPr>
          <p:cNvSpPr>
            <a:spLocks noGrp="1"/>
          </p:cNvSpPr>
          <p:nvPr>
            <p:ph idx="1"/>
          </p:nvPr>
        </p:nvSpPr>
        <p:spPr>
          <a:xfrm>
            <a:off x="297180" y="1120140"/>
            <a:ext cx="11498580" cy="5056823"/>
          </a:xfrm>
        </p:spPr>
        <p:txBody>
          <a:bodyPr>
            <a:normAutofit/>
          </a:bodyPr>
          <a:lstStyle/>
          <a:p>
            <a:r>
              <a:rPr lang="en-US" sz="3200" dirty="0">
                <a:latin typeface="Calibri" panose="020F0502020204030204" pitchFamily="34" charset="0"/>
                <a:cs typeface="Calibri" panose="020F0502020204030204" pitchFamily="34" charset="0"/>
              </a:rPr>
              <a:t>This element focuses on the extent that an organization is forward-thinking and that it has clear aims and objectives about what it wants to achieve. </a:t>
            </a:r>
          </a:p>
          <a:p>
            <a:r>
              <a:rPr lang="en-US" sz="3200" dirty="0">
                <a:latin typeface="Calibri" panose="020F0502020204030204" pitchFamily="34" charset="0"/>
                <a:cs typeface="Calibri" panose="020F0502020204030204" pitchFamily="34" charset="0"/>
              </a:rPr>
              <a:t>Together with effective leadership and governance methods organizations are to promote a consistent approach to safety management at all levels and support a positive, proactive culture of reporting and learning.</a:t>
            </a:r>
          </a:p>
          <a:p>
            <a:r>
              <a:rPr lang="en-US" sz="3200" dirty="0">
                <a:latin typeface="Calibri" panose="020F0502020204030204" pitchFamily="34" charset="0"/>
                <a:cs typeface="Calibri" panose="020F0502020204030204" pitchFamily="34" charset="0"/>
              </a:rPr>
              <a:t>This is to be supported by establishing accountability based on well-defined authority levels and a clear understanding of responsibilities.</a:t>
            </a:r>
          </a:p>
        </p:txBody>
      </p:sp>
    </p:spTree>
    <p:extLst>
      <p:ext uri="{BB962C8B-B14F-4D97-AF65-F5344CB8AC3E}">
        <p14:creationId xmlns:p14="http://schemas.microsoft.com/office/powerpoint/2010/main" val="3865454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AF954-4F8C-F227-819F-D5545CAFD6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C7F28D-8412-F68B-4A5D-CF7A017889C5}"/>
              </a:ext>
            </a:extLst>
          </p:cNvPr>
          <p:cNvSpPr>
            <a:spLocks noGrp="1"/>
          </p:cNvSpPr>
          <p:nvPr>
            <p:ph type="title"/>
          </p:nvPr>
        </p:nvSpPr>
        <p:spPr>
          <a:xfrm>
            <a:off x="0" y="18254"/>
            <a:ext cx="10515600" cy="1113315"/>
          </a:xfrm>
        </p:spPr>
        <p:txBody>
          <a:bodyPr>
            <a:normAutofit/>
          </a:bodyPr>
          <a:lstStyle/>
          <a:p>
            <a:r>
              <a:rPr lang="en-US" b="1" dirty="0">
                <a:latin typeface="Calibri" panose="020F0502020204030204" pitchFamily="34" charset="0"/>
                <a:cs typeface="Calibri" panose="020F0502020204030204" pitchFamily="34" charset="0"/>
              </a:rPr>
              <a:t>Safety </a:t>
            </a:r>
            <a:r>
              <a:rPr lang="en-US" sz="4800" b="1" dirty="0">
                <a:latin typeface="Calibri" panose="020F0502020204030204" pitchFamily="34" charset="0"/>
                <a:cs typeface="Calibri" panose="020F0502020204030204" pitchFamily="34" charset="0"/>
              </a:rPr>
              <a:t>Culture</a:t>
            </a: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50119791-D116-181C-7051-56991E88E04A}"/>
              </a:ext>
            </a:extLst>
          </p:cNvPr>
          <p:cNvSpPr>
            <a:spLocks noGrp="1"/>
          </p:cNvSpPr>
          <p:nvPr>
            <p:ph idx="1"/>
          </p:nvPr>
        </p:nvSpPr>
        <p:spPr>
          <a:xfrm>
            <a:off x="262890" y="891540"/>
            <a:ext cx="11510010" cy="5966460"/>
          </a:xfrm>
        </p:spPr>
        <p:txBody>
          <a:bodyPr>
            <a:noAutofit/>
          </a:bodyPr>
          <a:lstStyle/>
          <a:p>
            <a:pPr marL="0" indent="0">
              <a:buNone/>
            </a:pPr>
            <a:r>
              <a:rPr lang="en-US" sz="3600" dirty="0">
                <a:latin typeface="Calibri" panose="020F0502020204030204" pitchFamily="34" charset="0"/>
                <a:cs typeface="Calibri" panose="020F0502020204030204" pitchFamily="34" charset="0"/>
              </a:rPr>
              <a:t>The following steps should be taken by the organization to achieve this:</a:t>
            </a:r>
          </a:p>
          <a:p>
            <a:pPr marL="0" indent="0">
              <a:buNone/>
            </a:pPr>
            <a:endParaRPr lang="en-US" sz="3200" dirty="0">
              <a:latin typeface="Calibri" panose="020F0502020204030204" pitchFamily="34" charset="0"/>
              <a:cs typeface="Calibri" panose="020F0502020204030204" pitchFamily="34" charset="0"/>
            </a:endParaRPr>
          </a:p>
          <a:p>
            <a:pPr marL="514350" indent="-514350">
              <a:buFont typeface="+mj-lt"/>
              <a:buAutoNum type="arabicPeriod" startAt="4"/>
            </a:pPr>
            <a:r>
              <a:rPr lang="en-US" sz="3200" dirty="0">
                <a:latin typeface="Calibri" panose="020F0502020204030204" pitchFamily="34" charset="0"/>
                <a:cs typeface="Calibri" panose="020F0502020204030204" pitchFamily="34" charset="0"/>
              </a:rPr>
              <a:t>There MUST be open and honest reporting of health and safety concerns by stakeholders at all levels. </a:t>
            </a:r>
          </a:p>
          <a:p>
            <a:pPr marL="971550" lvl="1" indent="-514350">
              <a:buFont typeface="+mj-lt"/>
              <a:buAutoNum type="alphaLcParenR"/>
            </a:pPr>
            <a:r>
              <a:rPr lang="en-US" sz="3200" dirty="0">
                <a:latin typeface="Calibri" panose="020F0502020204030204" pitchFamily="34" charset="0"/>
                <a:cs typeface="Calibri" panose="020F0502020204030204" pitchFamily="34" charset="0"/>
              </a:rPr>
              <a:t>A “Just Culture” that includes learning, questioning and flexible behaviors MUST be actively promoted, supported and maintained. </a:t>
            </a:r>
          </a:p>
          <a:p>
            <a:pPr marL="971550" lvl="1" indent="-514350">
              <a:buFont typeface="+mj-lt"/>
              <a:buAutoNum type="alphaLcParenR"/>
            </a:pPr>
            <a:r>
              <a:rPr lang="en-US" sz="3200" dirty="0">
                <a:latin typeface="Calibri" panose="020F0502020204030204" pitchFamily="34" charset="0"/>
                <a:cs typeface="Calibri" panose="020F0502020204030204" pitchFamily="34" charset="0"/>
              </a:rPr>
              <a:t>A just culture is the cornerstone in ensuring that such errors are dealt with fairly and appropriately, where personnel are supported to learn from their actions.</a:t>
            </a:r>
          </a:p>
        </p:txBody>
      </p:sp>
    </p:spTree>
    <p:extLst>
      <p:ext uri="{BB962C8B-B14F-4D97-AF65-F5344CB8AC3E}">
        <p14:creationId xmlns:p14="http://schemas.microsoft.com/office/powerpoint/2010/main" val="24826977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DF0FE-5D2F-4B43-B628-D99909DCED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83B6C1-CE06-5DDA-5A15-945538CF7F41}"/>
              </a:ext>
            </a:extLst>
          </p:cNvPr>
          <p:cNvSpPr>
            <a:spLocks noGrp="1"/>
          </p:cNvSpPr>
          <p:nvPr>
            <p:ph type="title"/>
          </p:nvPr>
        </p:nvSpPr>
        <p:spPr>
          <a:xfrm>
            <a:off x="0" y="18254"/>
            <a:ext cx="10515600" cy="1113315"/>
          </a:xfrm>
        </p:spPr>
        <p:txBody>
          <a:bodyPr>
            <a:normAutofit/>
          </a:bodyPr>
          <a:lstStyle/>
          <a:p>
            <a:r>
              <a:rPr lang="en-US" b="1" dirty="0">
                <a:latin typeface="Calibri" panose="020F0502020204030204" pitchFamily="34" charset="0"/>
                <a:cs typeface="Calibri" panose="020F0502020204030204" pitchFamily="34" charset="0"/>
              </a:rPr>
              <a:t>Safety </a:t>
            </a:r>
            <a:r>
              <a:rPr lang="en-US" sz="4800" b="1" dirty="0">
                <a:latin typeface="Calibri" panose="020F0502020204030204" pitchFamily="34" charset="0"/>
                <a:cs typeface="Calibri" panose="020F0502020204030204" pitchFamily="34" charset="0"/>
              </a:rPr>
              <a:t>Culture</a:t>
            </a: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93DA4AC-4133-83F7-5D21-37937130D1E3}"/>
              </a:ext>
            </a:extLst>
          </p:cNvPr>
          <p:cNvSpPr>
            <a:spLocks noGrp="1"/>
          </p:cNvSpPr>
          <p:nvPr>
            <p:ph idx="1"/>
          </p:nvPr>
        </p:nvSpPr>
        <p:spPr>
          <a:xfrm>
            <a:off x="262890" y="891540"/>
            <a:ext cx="11510010" cy="5966460"/>
          </a:xfrm>
        </p:spPr>
        <p:txBody>
          <a:bodyPr>
            <a:noAutofit/>
          </a:bodyPr>
          <a:lstStyle/>
          <a:p>
            <a:pPr marL="0" indent="0">
              <a:buNone/>
            </a:pPr>
            <a:r>
              <a:rPr lang="en-US" sz="3600" dirty="0">
                <a:latin typeface="Calibri" panose="020F0502020204030204" pitchFamily="34" charset="0"/>
                <a:cs typeface="Calibri" panose="020F0502020204030204" pitchFamily="34" charset="0"/>
              </a:rPr>
              <a:t>The following steps should be taken by the organization to achieve this:</a:t>
            </a:r>
          </a:p>
          <a:p>
            <a:pPr marL="0" indent="0">
              <a:buNone/>
            </a:pPr>
            <a:endParaRPr lang="en-US" sz="3200" dirty="0">
              <a:latin typeface="Calibri" panose="020F0502020204030204" pitchFamily="34" charset="0"/>
              <a:cs typeface="Calibri" panose="020F0502020204030204" pitchFamily="34" charset="0"/>
            </a:endParaRPr>
          </a:p>
          <a:p>
            <a:pPr marL="514350" indent="-514350">
              <a:buFont typeface="+mj-lt"/>
              <a:buAutoNum type="arabicPeriod" startAt="5"/>
            </a:pPr>
            <a:r>
              <a:rPr lang="en-US" sz="3200" dirty="0">
                <a:latin typeface="Calibri" panose="020F0502020204030204" pitchFamily="34" charset="0"/>
                <a:cs typeface="Calibri" panose="020F0502020204030204" pitchFamily="34" charset="0"/>
              </a:rPr>
              <a:t>Lessons identified within one area MUST be effectively communicated across all areas (e.g., from occurrence reporting / investigations / trends). </a:t>
            </a:r>
          </a:p>
          <a:p>
            <a:pPr marL="971550" lvl="1" indent="-514350">
              <a:buFont typeface="+mj-lt"/>
              <a:buAutoNum type="alphaLcParenR"/>
            </a:pPr>
            <a:r>
              <a:rPr lang="en-US" sz="2800" dirty="0">
                <a:latin typeface="Calibri" panose="020F0502020204030204" pitchFamily="34" charset="0"/>
                <a:cs typeface="Calibri" panose="020F0502020204030204" pitchFamily="34" charset="0"/>
              </a:rPr>
              <a:t>Human factors should be appropriately considered to understand what lessons can be learned from occurrences and how to adapt in the future</a:t>
            </a:r>
          </a:p>
        </p:txBody>
      </p:sp>
    </p:spTree>
    <p:extLst>
      <p:ext uri="{BB962C8B-B14F-4D97-AF65-F5344CB8AC3E}">
        <p14:creationId xmlns:p14="http://schemas.microsoft.com/office/powerpoint/2010/main" val="1597876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FB067-7949-6F44-D080-78D97C18AE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49564D-FD0A-F26C-2397-7B05B67FE274}"/>
              </a:ext>
            </a:extLst>
          </p:cNvPr>
          <p:cNvSpPr>
            <a:spLocks noGrp="1"/>
          </p:cNvSpPr>
          <p:nvPr>
            <p:ph type="title"/>
          </p:nvPr>
        </p:nvSpPr>
        <p:spPr>
          <a:xfrm>
            <a:off x="0" y="18254"/>
            <a:ext cx="10515600" cy="1113315"/>
          </a:xfrm>
        </p:spPr>
        <p:txBody>
          <a:bodyPr>
            <a:normAutofit/>
          </a:bodyPr>
          <a:lstStyle/>
          <a:p>
            <a:r>
              <a:rPr lang="en-US" b="1" dirty="0">
                <a:latin typeface="Calibri" panose="020F0502020204030204" pitchFamily="34" charset="0"/>
                <a:cs typeface="Calibri" panose="020F0502020204030204" pitchFamily="34" charset="0"/>
              </a:rPr>
              <a:t>Safety </a:t>
            </a:r>
            <a:r>
              <a:rPr lang="en-US" sz="4800" b="1" dirty="0">
                <a:latin typeface="Calibri" panose="020F0502020204030204" pitchFamily="34" charset="0"/>
                <a:cs typeface="Calibri" panose="020F0502020204030204" pitchFamily="34" charset="0"/>
              </a:rPr>
              <a:t>Culture</a:t>
            </a: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6096961C-09A6-7EF1-D30C-647928E4E50D}"/>
              </a:ext>
            </a:extLst>
          </p:cNvPr>
          <p:cNvSpPr>
            <a:spLocks noGrp="1"/>
          </p:cNvSpPr>
          <p:nvPr>
            <p:ph idx="1"/>
          </p:nvPr>
        </p:nvSpPr>
        <p:spPr>
          <a:xfrm>
            <a:off x="262890" y="891540"/>
            <a:ext cx="11510010" cy="5966460"/>
          </a:xfrm>
        </p:spPr>
        <p:txBody>
          <a:bodyPr>
            <a:noAutofit/>
          </a:bodyPr>
          <a:lstStyle/>
          <a:p>
            <a:pPr marL="0" indent="0">
              <a:buNone/>
            </a:pPr>
            <a:r>
              <a:rPr lang="en-US" sz="3600" dirty="0">
                <a:latin typeface="Calibri" panose="020F0502020204030204" pitchFamily="34" charset="0"/>
                <a:cs typeface="Calibri" panose="020F0502020204030204" pitchFamily="34" charset="0"/>
              </a:rPr>
              <a:t>The following steps should be taken by the organization to achieve this:</a:t>
            </a:r>
          </a:p>
          <a:p>
            <a:pPr marL="0" indent="0">
              <a:buNone/>
            </a:pPr>
            <a:endParaRPr lang="en-US" sz="3200" dirty="0">
              <a:latin typeface="Calibri" panose="020F0502020204030204" pitchFamily="34" charset="0"/>
              <a:cs typeface="Calibri" panose="020F0502020204030204" pitchFamily="34" charset="0"/>
            </a:endParaRPr>
          </a:p>
          <a:p>
            <a:pPr marL="514350" indent="-514350">
              <a:buFont typeface="+mj-lt"/>
              <a:buAutoNum type="arabicPeriod" startAt="6"/>
            </a:pPr>
            <a:r>
              <a:rPr lang="en-US" sz="3200" dirty="0">
                <a:latin typeface="Calibri" panose="020F0502020204030204" pitchFamily="34" charset="0"/>
                <a:cs typeface="Calibri" panose="020F0502020204030204" pitchFamily="34" charset="0"/>
              </a:rPr>
              <a:t>The management of safety MUST be embedded throughout the organization, which should include two-way communication, constructive challenge, open reporting, and decision making which is transparent and responsive.</a:t>
            </a:r>
          </a:p>
        </p:txBody>
      </p:sp>
    </p:spTree>
    <p:extLst>
      <p:ext uri="{BB962C8B-B14F-4D97-AF65-F5344CB8AC3E}">
        <p14:creationId xmlns:p14="http://schemas.microsoft.com/office/powerpoint/2010/main" val="36672230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E5AF0-ED75-9082-3CFB-726FFB7214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DA0A5C-194F-82CF-F3F6-7D5BFBC29846}"/>
              </a:ext>
            </a:extLst>
          </p:cNvPr>
          <p:cNvSpPr>
            <a:spLocks noGrp="1"/>
          </p:cNvSpPr>
          <p:nvPr>
            <p:ph type="title"/>
          </p:nvPr>
        </p:nvSpPr>
        <p:spPr>
          <a:xfrm>
            <a:off x="0" y="18254"/>
            <a:ext cx="10515600" cy="1113315"/>
          </a:xfrm>
        </p:spPr>
        <p:txBody>
          <a:bodyPr>
            <a:normAutofit/>
          </a:bodyPr>
          <a:lstStyle/>
          <a:p>
            <a:r>
              <a:rPr lang="en-US" b="1" dirty="0">
                <a:latin typeface="Calibri" panose="020F0502020204030204" pitchFamily="34" charset="0"/>
                <a:cs typeface="Calibri" panose="020F0502020204030204" pitchFamily="34" charset="0"/>
              </a:rPr>
              <a:t>Safety </a:t>
            </a:r>
            <a:r>
              <a:rPr lang="en-US" sz="4800" b="1" dirty="0">
                <a:latin typeface="Calibri" panose="020F0502020204030204" pitchFamily="34" charset="0"/>
                <a:cs typeface="Calibri" panose="020F0502020204030204" pitchFamily="34" charset="0"/>
              </a:rPr>
              <a:t>Culture</a:t>
            </a: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2F1AF2F1-6AFC-17BF-2482-FE8191F1886F}"/>
              </a:ext>
            </a:extLst>
          </p:cNvPr>
          <p:cNvSpPr>
            <a:spLocks noGrp="1"/>
          </p:cNvSpPr>
          <p:nvPr>
            <p:ph idx="1"/>
          </p:nvPr>
        </p:nvSpPr>
        <p:spPr>
          <a:xfrm>
            <a:off x="262890" y="891540"/>
            <a:ext cx="11681460" cy="5966460"/>
          </a:xfrm>
        </p:spPr>
        <p:txBody>
          <a:bodyPr>
            <a:noAutofit/>
          </a:bodyPr>
          <a:lstStyle/>
          <a:p>
            <a:r>
              <a:rPr lang="en-US" sz="3200" dirty="0">
                <a:latin typeface="Calibri" panose="020F0502020204030204" pitchFamily="34" charset="0"/>
                <a:cs typeface="Calibri" panose="020F0502020204030204" pitchFamily="34" charset="0"/>
              </a:rPr>
              <a:t>A safety culture is not something to impose on others, but a product of facilitating and inspiring enduring safety behaviors. </a:t>
            </a:r>
          </a:p>
          <a:p>
            <a:r>
              <a:rPr lang="en-US" sz="3200" dirty="0">
                <a:latin typeface="Calibri" panose="020F0502020204030204" pitchFamily="34" charset="0"/>
                <a:cs typeface="Calibri" panose="020F0502020204030204" pitchFamily="34" charset="0"/>
              </a:rPr>
              <a:t>Organizations with a positive safety culture will have the following characteristics:</a:t>
            </a:r>
          </a:p>
          <a:p>
            <a:pPr marL="971550" lvl="1" indent="-514350">
              <a:buFont typeface="+mj-lt"/>
              <a:buAutoNum type="arabicPeriod"/>
            </a:pPr>
            <a:r>
              <a:rPr lang="en-US" sz="3000" dirty="0">
                <a:latin typeface="Calibri" panose="020F0502020204030204" pitchFamily="34" charset="0"/>
                <a:cs typeface="Calibri" panose="020F0502020204030204" pitchFamily="34" charset="0"/>
              </a:rPr>
              <a:t>a low number of routine procedural violations;</a:t>
            </a:r>
          </a:p>
          <a:p>
            <a:pPr marL="971550" lvl="1" indent="-514350">
              <a:buFont typeface="+mj-lt"/>
              <a:buAutoNum type="arabicPeriod"/>
            </a:pPr>
            <a:r>
              <a:rPr lang="en-US" sz="3000" dirty="0">
                <a:latin typeface="Calibri" panose="020F0502020204030204" pitchFamily="34" charset="0"/>
                <a:cs typeface="Calibri" panose="020F0502020204030204" pitchFamily="34" charset="0"/>
              </a:rPr>
              <a:t>effective reporting of safety occurrences;</a:t>
            </a:r>
          </a:p>
          <a:p>
            <a:pPr marL="971550" lvl="1" indent="-514350">
              <a:buFont typeface="+mj-lt"/>
              <a:buAutoNum type="arabicPeriod"/>
            </a:pPr>
            <a:r>
              <a:rPr lang="en-US" sz="3000" dirty="0">
                <a:latin typeface="Calibri" panose="020F0502020204030204" pitchFamily="34" charset="0"/>
                <a:cs typeface="Calibri" panose="020F0502020204030204" pitchFamily="34" charset="0"/>
              </a:rPr>
              <a:t>effective feedback and learning from safety occurrence reporting;</a:t>
            </a:r>
          </a:p>
          <a:p>
            <a:pPr marL="971550" lvl="1" indent="-514350">
              <a:buFont typeface="+mj-lt"/>
              <a:buAutoNum type="arabicPeriod"/>
            </a:pPr>
            <a:r>
              <a:rPr lang="en-US" sz="3000" dirty="0">
                <a:latin typeface="Calibri" panose="020F0502020204030204" pitchFamily="34" charset="0"/>
                <a:cs typeface="Calibri" panose="020F0502020204030204" pitchFamily="34" charset="0"/>
              </a:rPr>
              <a:t>proactive rather than reactive responses to safety occurrences and regulatory interventions;</a:t>
            </a:r>
          </a:p>
          <a:p>
            <a:pPr marL="971550" lvl="1" indent="-514350">
              <a:buFont typeface="+mj-lt"/>
              <a:buAutoNum type="arabicPeriod"/>
            </a:pPr>
            <a:r>
              <a:rPr lang="en-US" sz="3000" dirty="0">
                <a:latin typeface="Calibri" panose="020F0502020204030204" pitchFamily="34" charset="0"/>
                <a:cs typeface="Calibri" panose="020F0502020204030204" pitchFamily="34" charset="0"/>
              </a:rPr>
              <a:t>compliance with the SMS Framework; and</a:t>
            </a:r>
          </a:p>
          <a:p>
            <a:pPr marL="971550" lvl="1" indent="-514350">
              <a:buFont typeface="+mj-lt"/>
              <a:buAutoNum type="arabicPeriod"/>
            </a:pPr>
            <a:r>
              <a:rPr lang="en-US" sz="3000" dirty="0">
                <a:latin typeface="Calibri" panose="020F0502020204030204" pitchFamily="34" charset="0"/>
                <a:cs typeface="Calibri" panose="020F0502020204030204" pitchFamily="34" charset="0"/>
              </a:rPr>
              <a:t>management decisions that consistently consider safety whilst planning or undertaking activities.</a:t>
            </a:r>
          </a:p>
        </p:txBody>
      </p:sp>
    </p:spTree>
    <p:extLst>
      <p:ext uri="{BB962C8B-B14F-4D97-AF65-F5344CB8AC3E}">
        <p14:creationId xmlns:p14="http://schemas.microsoft.com/office/powerpoint/2010/main" val="12110538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4CC91-7720-1C85-EEF9-032DA9C1E3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F8EDCC-C5D1-891A-E9DF-414B29DD7B3A}"/>
              </a:ext>
            </a:extLst>
          </p:cNvPr>
          <p:cNvSpPr>
            <a:spLocks noGrp="1"/>
          </p:cNvSpPr>
          <p:nvPr>
            <p:ph type="title"/>
          </p:nvPr>
        </p:nvSpPr>
        <p:spPr>
          <a:xfrm>
            <a:off x="0" y="18254"/>
            <a:ext cx="10515600" cy="1113315"/>
          </a:xfrm>
        </p:spPr>
        <p:txBody>
          <a:bodyPr>
            <a:normAutofit/>
          </a:bodyPr>
          <a:lstStyle/>
          <a:p>
            <a:r>
              <a:rPr lang="en-US" b="1" dirty="0">
                <a:latin typeface="Calibri" panose="020F0502020204030204" pitchFamily="34" charset="0"/>
                <a:cs typeface="Calibri" panose="020F0502020204030204" pitchFamily="34" charset="0"/>
              </a:rPr>
              <a:t>Safety </a:t>
            </a:r>
            <a:r>
              <a:rPr lang="en-US" sz="4800" b="1" dirty="0">
                <a:latin typeface="Calibri" panose="020F0502020204030204" pitchFamily="34" charset="0"/>
                <a:cs typeface="Calibri" panose="020F0502020204030204" pitchFamily="34" charset="0"/>
              </a:rPr>
              <a:t>Culture</a:t>
            </a: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5B06E769-08FA-0C59-0857-0E828679CC54}"/>
              </a:ext>
            </a:extLst>
          </p:cNvPr>
          <p:cNvSpPr>
            <a:spLocks noGrp="1"/>
          </p:cNvSpPr>
          <p:nvPr>
            <p:ph idx="1"/>
          </p:nvPr>
        </p:nvSpPr>
        <p:spPr>
          <a:xfrm>
            <a:off x="262890" y="891540"/>
            <a:ext cx="11681460" cy="5966460"/>
          </a:xfrm>
        </p:spPr>
        <p:txBody>
          <a:bodyPr>
            <a:noAutofit/>
          </a:bodyPr>
          <a:lstStyle/>
          <a:p>
            <a:pPr marL="0" indent="0">
              <a:buNone/>
            </a:pPr>
            <a:r>
              <a:rPr lang="en-US" sz="3200" dirty="0">
                <a:latin typeface="Calibri" panose="020F0502020204030204" pitchFamily="34" charset="0"/>
                <a:cs typeface="Calibri" panose="020F0502020204030204" pitchFamily="34" charset="0"/>
              </a:rPr>
              <a:t>The establishment of a positive safety culture within an organization is dependent on the following:</a:t>
            </a:r>
          </a:p>
          <a:p>
            <a:pPr marL="0" indent="0">
              <a:buNone/>
            </a:pPr>
            <a:endParaRPr lang="en-US" sz="1000" b="1" dirty="0">
              <a:latin typeface="Calibri" panose="020F0502020204030204" pitchFamily="34" charset="0"/>
              <a:cs typeface="Calibri" panose="020F0502020204030204" pitchFamily="34" charset="0"/>
            </a:endParaRPr>
          </a:p>
          <a:p>
            <a:pPr marL="0" indent="0" algn="ctr">
              <a:buNone/>
            </a:pPr>
            <a:r>
              <a:rPr lang="en-US" sz="3600" b="1" dirty="0">
                <a:latin typeface="Calibri" panose="020F0502020204030204" pitchFamily="34" charset="0"/>
                <a:cs typeface="Calibri" panose="020F0502020204030204" pitchFamily="34" charset="0"/>
              </a:rPr>
              <a:t>Management Commitment</a:t>
            </a:r>
          </a:p>
          <a:p>
            <a:pPr marL="0" indent="0" algn="ctr">
              <a:buNone/>
            </a:pPr>
            <a:endParaRPr lang="en-US" sz="1000"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This commitment produces higher levels of motivation and concern for safety throughout the organization. </a:t>
            </a:r>
          </a:p>
          <a:p>
            <a:r>
              <a:rPr lang="en-US" sz="3200" dirty="0">
                <a:latin typeface="Calibri" panose="020F0502020204030204" pitchFamily="34" charset="0"/>
                <a:cs typeface="Calibri" panose="020F0502020204030204" pitchFamily="34" charset="0"/>
              </a:rPr>
              <a:t>It is indicated by the proportion of resources (time, money, people) and support allocated to safety management and by the status given to safety versus delivery/output, cost etc. </a:t>
            </a:r>
          </a:p>
          <a:p>
            <a:r>
              <a:rPr lang="en-US" sz="3200" dirty="0">
                <a:latin typeface="Calibri" panose="020F0502020204030204" pitchFamily="34" charset="0"/>
                <a:cs typeface="Calibri" panose="020F0502020204030204" pitchFamily="34" charset="0"/>
              </a:rPr>
              <a:t>Active involvement of senior management in the safety system is vital.</a:t>
            </a:r>
            <a:endParaRPr lang="en-US" sz="3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20057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4505E-FC4F-6A6A-8848-942D7560E7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7BB113-0332-422B-0DC1-CC5498B0AAE6}"/>
              </a:ext>
            </a:extLst>
          </p:cNvPr>
          <p:cNvSpPr>
            <a:spLocks noGrp="1"/>
          </p:cNvSpPr>
          <p:nvPr>
            <p:ph type="title"/>
          </p:nvPr>
        </p:nvSpPr>
        <p:spPr>
          <a:xfrm>
            <a:off x="0" y="18254"/>
            <a:ext cx="10515600" cy="1113315"/>
          </a:xfrm>
        </p:spPr>
        <p:txBody>
          <a:bodyPr>
            <a:normAutofit/>
          </a:bodyPr>
          <a:lstStyle/>
          <a:p>
            <a:r>
              <a:rPr lang="en-US" b="1" dirty="0">
                <a:latin typeface="Calibri" panose="020F0502020204030204" pitchFamily="34" charset="0"/>
                <a:cs typeface="Calibri" panose="020F0502020204030204" pitchFamily="34" charset="0"/>
              </a:rPr>
              <a:t>Safety </a:t>
            </a:r>
            <a:r>
              <a:rPr lang="en-US" sz="4800" b="1" dirty="0">
                <a:latin typeface="Calibri" panose="020F0502020204030204" pitchFamily="34" charset="0"/>
                <a:cs typeface="Calibri" panose="020F0502020204030204" pitchFamily="34" charset="0"/>
              </a:rPr>
              <a:t>Culture</a:t>
            </a: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29222AED-1A65-FBE4-6201-BFB7D3F670CB}"/>
              </a:ext>
            </a:extLst>
          </p:cNvPr>
          <p:cNvSpPr>
            <a:spLocks noGrp="1"/>
          </p:cNvSpPr>
          <p:nvPr>
            <p:ph idx="1"/>
          </p:nvPr>
        </p:nvSpPr>
        <p:spPr>
          <a:xfrm>
            <a:off x="262890" y="891540"/>
            <a:ext cx="11681460" cy="5966460"/>
          </a:xfrm>
        </p:spPr>
        <p:txBody>
          <a:bodyPr>
            <a:noAutofit/>
          </a:bodyPr>
          <a:lstStyle/>
          <a:p>
            <a:pPr marL="0" indent="0">
              <a:buNone/>
            </a:pPr>
            <a:r>
              <a:rPr lang="en-US" sz="3200" dirty="0">
                <a:latin typeface="Calibri" panose="020F0502020204030204" pitchFamily="34" charset="0"/>
                <a:cs typeface="Calibri" panose="020F0502020204030204" pitchFamily="34" charset="0"/>
              </a:rPr>
              <a:t>The establishment of a positive safety culture within an organization is dependent on the following:</a:t>
            </a:r>
          </a:p>
          <a:p>
            <a:pPr marL="0" indent="0">
              <a:buNone/>
            </a:pPr>
            <a:endParaRPr lang="en-US" sz="1000" dirty="0">
              <a:latin typeface="Calibri" panose="020F0502020204030204" pitchFamily="34" charset="0"/>
              <a:cs typeface="Calibri" panose="020F0502020204030204" pitchFamily="34" charset="0"/>
            </a:endParaRPr>
          </a:p>
          <a:p>
            <a:pPr marL="0" indent="0" algn="ctr">
              <a:buNone/>
            </a:pPr>
            <a:r>
              <a:rPr lang="en-US" sz="3600" b="1" dirty="0">
                <a:latin typeface="Calibri" panose="020F0502020204030204" pitchFamily="34" charset="0"/>
                <a:cs typeface="Calibri" panose="020F0502020204030204" pitchFamily="34" charset="0"/>
              </a:rPr>
              <a:t>Visible Management</a:t>
            </a:r>
          </a:p>
          <a:p>
            <a:pPr marL="0" indent="0" algn="ctr">
              <a:buNone/>
            </a:pPr>
            <a:endParaRPr lang="en-US" sz="1000" b="1"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Senior managers and leaders need to be seen to lead by example when it comes to safety. </a:t>
            </a:r>
          </a:p>
          <a:p>
            <a:r>
              <a:rPr lang="en-US" sz="3200" dirty="0">
                <a:latin typeface="Calibri" panose="020F0502020204030204" pitchFamily="34" charset="0"/>
                <a:cs typeface="Calibri" panose="020F0502020204030204" pitchFamily="34" charset="0"/>
              </a:rPr>
              <a:t>Good leaders appear regularly on the shop floor, talk about safety and visibly demonstrate their commitment by their actions. </a:t>
            </a:r>
          </a:p>
          <a:p>
            <a:r>
              <a:rPr lang="en-US" sz="3200" dirty="0">
                <a:latin typeface="Calibri" panose="020F0502020204030204" pitchFamily="34" charset="0"/>
                <a:cs typeface="Calibri" panose="020F0502020204030204" pitchFamily="34" charset="0"/>
              </a:rPr>
              <a:t>It is important that leaders are seen as committed to safety through both their words and their actions.</a:t>
            </a:r>
          </a:p>
        </p:txBody>
      </p:sp>
    </p:spTree>
    <p:extLst>
      <p:ext uri="{BB962C8B-B14F-4D97-AF65-F5344CB8AC3E}">
        <p14:creationId xmlns:p14="http://schemas.microsoft.com/office/powerpoint/2010/main" val="19025390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A9ACA-0AB4-E649-D5F9-BE1223B92E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BCC022-F4ED-039F-98E5-AE8ED477BE3F}"/>
              </a:ext>
            </a:extLst>
          </p:cNvPr>
          <p:cNvSpPr>
            <a:spLocks noGrp="1"/>
          </p:cNvSpPr>
          <p:nvPr>
            <p:ph type="title"/>
          </p:nvPr>
        </p:nvSpPr>
        <p:spPr>
          <a:xfrm>
            <a:off x="0" y="18254"/>
            <a:ext cx="10515600" cy="1113315"/>
          </a:xfrm>
        </p:spPr>
        <p:txBody>
          <a:bodyPr>
            <a:normAutofit/>
          </a:bodyPr>
          <a:lstStyle/>
          <a:p>
            <a:r>
              <a:rPr lang="en-US" b="1" dirty="0">
                <a:latin typeface="Calibri" panose="020F0502020204030204" pitchFamily="34" charset="0"/>
                <a:cs typeface="Calibri" panose="020F0502020204030204" pitchFamily="34" charset="0"/>
              </a:rPr>
              <a:t>Safety </a:t>
            </a:r>
            <a:r>
              <a:rPr lang="en-US" sz="4800" b="1" dirty="0">
                <a:latin typeface="Calibri" panose="020F0502020204030204" pitchFamily="34" charset="0"/>
                <a:cs typeface="Calibri" panose="020F0502020204030204" pitchFamily="34" charset="0"/>
              </a:rPr>
              <a:t>Culture</a:t>
            </a: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E5A79FC8-A95A-959E-8897-605A4FE79B58}"/>
              </a:ext>
            </a:extLst>
          </p:cNvPr>
          <p:cNvSpPr>
            <a:spLocks noGrp="1"/>
          </p:cNvSpPr>
          <p:nvPr>
            <p:ph idx="1"/>
          </p:nvPr>
        </p:nvSpPr>
        <p:spPr>
          <a:xfrm>
            <a:off x="262890" y="891540"/>
            <a:ext cx="11681460" cy="5966460"/>
          </a:xfrm>
        </p:spPr>
        <p:txBody>
          <a:bodyPr>
            <a:noAutofit/>
          </a:bodyPr>
          <a:lstStyle/>
          <a:p>
            <a:pPr marL="0" indent="0">
              <a:buNone/>
            </a:pPr>
            <a:r>
              <a:rPr lang="en-US" sz="3200" dirty="0">
                <a:latin typeface="Calibri" panose="020F0502020204030204" pitchFamily="34" charset="0"/>
                <a:cs typeface="Calibri" panose="020F0502020204030204" pitchFamily="34" charset="0"/>
              </a:rPr>
              <a:t>The establishment of a positive safety culture within an organization is dependent on the following:</a:t>
            </a:r>
          </a:p>
          <a:p>
            <a:pPr marL="0" indent="0">
              <a:buNone/>
            </a:pPr>
            <a:endParaRPr lang="en-US" sz="1000" dirty="0">
              <a:latin typeface="Calibri" panose="020F0502020204030204" pitchFamily="34" charset="0"/>
              <a:cs typeface="Calibri" panose="020F0502020204030204" pitchFamily="34" charset="0"/>
            </a:endParaRPr>
          </a:p>
          <a:p>
            <a:pPr marL="0" indent="0" algn="ctr">
              <a:buNone/>
            </a:pPr>
            <a:r>
              <a:rPr lang="en-US" sz="3600" b="1" dirty="0">
                <a:latin typeface="Calibri" panose="020F0502020204030204" pitchFamily="34" charset="0"/>
                <a:cs typeface="Calibri" panose="020F0502020204030204" pitchFamily="34" charset="0"/>
              </a:rPr>
              <a:t>Good communications between all levels of personnel</a:t>
            </a:r>
          </a:p>
          <a:p>
            <a:pPr marL="0" indent="0" algn="ctr">
              <a:buNone/>
            </a:pPr>
            <a:endParaRPr lang="en-US" sz="1000" b="1"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Questions about safety should be part of everyday conversations. </a:t>
            </a:r>
          </a:p>
          <a:p>
            <a:r>
              <a:rPr lang="en-US" sz="3200" dirty="0">
                <a:latin typeface="Calibri" panose="020F0502020204030204" pitchFamily="34" charset="0"/>
                <a:cs typeface="Calibri" panose="020F0502020204030204" pitchFamily="34" charset="0"/>
              </a:rPr>
              <a:t>Leaders should not only ask but, listen actively to what they are being told by personnel with regards to safety, and take it seriously. </a:t>
            </a:r>
          </a:p>
          <a:p>
            <a:r>
              <a:rPr lang="en-US" sz="3200" dirty="0">
                <a:latin typeface="Calibri" panose="020F0502020204030204" pitchFamily="34" charset="0"/>
                <a:cs typeface="Calibri" panose="020F0502020204030204" pitchFamily="34" charset="0"/>
              </a:rPr>
              <a:t>Participation in safety is important, to build ownership of safety and exploit the knowledge that personnel have of their own work. </a:t>
            </a:r>
          </a:p>
          <a:p>
            <a:r>
              <a:rPr lang="en-US" sz="3200" dirty="0">
                <a:latin typeface="Calibri" panose="020F0502020204030204" pitchFamily="34" charset="0"/>
                <a:cs typeface="Calibri" panose="020F0502020204030204" pitchFamily="34" charset="0"/>
              </a:rPr>
              <a:t>Personnel and leaders will be consistent, and safety is seen as a joint exercise to help change things for the better.</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447586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BC511-CFE0-3E30-B13B-96513384BF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C12D88-868F-F158-0095-BCCCC47A9D4C}"/>
              </a:ext>
            </a:extLst>
          </p:cNvPr>
          <p:cNvSpPr>
            <a:spLocks noGrp="1"/>
          </p:cNvSpPr>
          <p:nvPr>
            <p:ph type="title"/>
          </p:nvPr>
        </p:nvSpPr>
        <p:spPr>
          <a:xfrm>
            <a:off x="0" y="18254"/>
            <a:ext cx="10515600" cy="1113315"/>
          </a:xfrm>
        </p:spPr>
        <p:txBody>
          <a:bodyPr>
            <a:normAutofit/>
          </a:bodyPr>
          <a:lstStyle/>
          <a:p>
            <a:r>
              <a:rPr lang="en-US" b="1" dirty="0">
                <a:latin typeface="Calibri" panose="020F0502020204030204" pitchFamily="34" charset="0"/>
                <a:cs typeface="Calibri" panose="020F0502020204030204" pitchFamily="34" charset="0"/>
              </a:rPr>
              <a:t>Safety </a:t>
            </a:r>
            <a:r>
              <a:rPr lang="en-US" sz="4800" b="1" dirty="0">
                <a:latin typeface="Calibri" panose="020F0502020204030204" pitchFamily="34" charset="0"/>
                <a:cs typeface="Calibri" panose="020F0502020204030204" pitchFamily="34" charset="0"/>
              </a:rPr>
              <a:t>Culture</a:t>
            </a: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2AB29BB1-E681-C52F-AAFF-E5015A4B82B0}"/>
              </a:ext>
            </a:extLst>
          </p:cNvPr>
          <p:cNvSpPr>
            <a:spLocks noGrp="1"/>
          </p:cNvSpPr>
          <p:nvPr>
            <p:ph idx="1"/>
          </p:nvPr>
        </p:nvSpPr>
        <p:spPr>
          <a:xfrm>
            <a:off x="262890" y="891540"/>
            <a:ext cx="11681460" cy="5966460"/>
          </a:xfrm>
        </p:spPr>
        <p:txBody>
          <a:bodyPr>
            <a:noAutofit/>
          </a:bodyPr>
          <a:lstStyle/>
          <a:p>
            <a:pPr marL="0" indent="0">
              <a:buNone/>
            </a:pPr>
            <a:r>
              <a:rPr lang="en-US" sz="3200" dirty="0">
                <a:latin typeface="Calibri" panose="020F0502020204030204" pitchFamily="34" charset="0"/>
                <a:cs typeface="Calibri" panose="020F0502020204030204" pitchFamily="34" charset="0"/>
              </a:rPr>
              <a:t>The establishment of a positive safety culture within an organization is dependent on the following:</a:t>
            </a:r>
          </a:p>
          <a:p>
            <a:pPr marL="0" indent="0">
              <a:buNone/>
            </a:pPr>
            <a:endParaRPr lang="en-US" sz="1000" dirty="0">
              <a:latin typeface="Calibri" panose="020F0502020204030204" pitchFamily="34" charset="0"/>
              <a:cs typeface="Calibri" panose="020F0502020204030204" pitchFamily="34" charset="0"/>
            </a:endParaRPr>
          </a:p>
          <a:p>
            <a:pPr marL="0" indent="0" algn="ctr">
              <a:buNone/>
            </a:pPr>
            <a:r>
              <a:rPr lang="en-US" sz="3600" b="1" dirty="0">
                <a:latin typeface="Calibri" panose="020F0502020204030204" pitchFamily="34" charset="0"/>
                <a:cs typeface="Calibri" panose="020F0502020204030204" pitchFamily="34" charset="0"/>
              </a:rPr>
              <a:t>Effective decision making</a:t>
            </a:r>
          </a:p>
          <a:p>
            <a:pPr marL="0" indent="0" algn="ctr">
              <a:buNone/>
            </a:pPr>
            <a:endParaRPr lang="en-US" sz="1000" b="1"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Safety needs to be fully embedded within all aspects of an organization's evidence-based decision-making processes to ensure that the safety impact of any decisions is considered and understood.</a:t>
            </a:r>
          </a:p>
        </p:txBody>
      </p:sp>
    </p:spTree>
    <p:extLst>
      <p:ext uri="{BB962C8B-B14F-4D97-AF65-F5344CB8AC3E}">
        <p14:creationId xmlns:p14="http://schemas.microsoft.com/office/powerpoint/2010/main" val="37066684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BAB51-CE09-84CA-458C-BA2B73F282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4DDDCC-51C8-429E-0B28-93862C44AE12}"/>
              </a:ext>
            </a:extLst>
          </p:cNvPr>
          <p:cNvSpPr>
            <a:spLocks noGrp="1"/>
          </p:cNvSpPr>
          <p:nvPr>
            <p:ph type="title"/>
          </p:nvPr>
        </p:nvSpPr>
        <p:spPr>
          <a:xfrm>
            <a:off x="0" y="18254"/>
            <a:ext cx="12192000" cy="1113315"/>
          </a:xfrm>
        </p:spPr>
        <p:txBody>
          <a:bodyPr>
            <a:normAutofit fontScale="90000"/>
          </a:bodyPr>
          <a:lstStyle/>
          <a:p>
            <a:r>
              <a:rPr lang="en-US" b="1" dirty="0">
                <a:latin typeface="Calibri" panose="020F0502020204030204" pitchFamily="34" charset="0"/>
                <a:cs typeface="Calibri" panose="020F0502020204030204" pitchFamily="34" charset="0"/>
              </a:rPr>
              <a:t>Using the Parker-Hudson Ladder in the context of culture</a:t>
            </a:r>
          </a:p>
        </p:txBody>
      </p:sp>
      <p:sp>
        <p:nvSpPr>
          <p:cNvPr id="3" name="Content Placeholder 2">
            <a:extLst>
              <a:ext uri="{FF2B5EF4-FFF2-40B4-BE49-F238E27FC236}">
                <a16:creationId xmlns:a16="http://schemas.microsoft.com/office/drawing/2014/main" id="{CEF660ED-8914-009E-F4A6-59FD27727998}"/>
              </a:ext>
            </a:extLst>
          </p:cNvPr>
          <p:cNvSpPr>
            <a:spLocks noGrp="1"/>
          </p:cNvSpPr>
          <p:nvPr>
            <p:ph idx="1"/>
          </p:nvPr>
        </p:nvSpPr>
        <p:spPr>
          <a:xfrm>
            <a:off x="262890" y="891540"/>
            <a:ext cx="11681460" cy="5966460"/>
          </a:xfrm>
        </p:spPr>
        <p:txBody>
          <a:bodyPr>
            <a:noAutofit/>
          </a:bodyPr>
          <a:lstStyle/>
          <a:p>
            <a:pPr marL="0" indent="0">
              <a:buNone/>
            </a:pPr>
            <a:r>
              <a:rPr lang="en-US" sz="3600" b="1" dirty="0">
                <a:latin typeface="Calibri" panose="020F0502020204030204" pitchFamily="34" charset="0"/>
                <a:cs typeface="Calibri" panose="020F0502020204030204" pitchFamily="34" charset="0"/>
              </a:rPr>
              <a:t>Pathological Safety Culture</a:t>
            </a:r>
          </a:p>
          <a:p>
            <a:pPr marL="0" indent="0">
              <a:buNone/>
            </a:pPr>
            <a:endParaRPr lang="en-US" sz="1000" b="1"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Safety is a problem caused by the workers. </a:t>
            </a:r>
          </a:p>
          <a:p>
            <a:r>
              <a:rPr lang="en-US" sz="3200" dirty="0">
                <a:latin typeface="Calibri" panose="020F0502020204030204" pitchFamily="34" charset="0"/>
                <a:cs typeface="Calibri" panose="020F0502020204030204" pitchFamily="34" charset="0"/>
              </a:rPr>
              <a:t>The drivers are the business and a desire not to get caught by the regulator.</a:t>
            </a:r>
          </a:p>
        </p:txBody>
      </p:sp>
      <p:pic>
        <p:nvPicPr>
          <p:cNvPr id="5" name="Picture 4" descr="A diagram of a safety process&#10;&#10;Description automatically generated with medium confidence">
            <a:extLst>
              <a:ext uri="{FF2B5EF4-FFF2-40B4-BE49-F238E27FC236}">
                <a16:creationId xmlns:a16="http://schemas.microsoft.com/office/drawing/2014/main" id="{560DD152-76BF-F03C-72B5-DC0A71983CA0}"/>
              </a:ext>
            </a:extLst>
          </p:cNvPr>
          <p:cNvPicPr>
            <a:picLocks noChangeAspect="1"/>
          </p:cNvPicPr>
          <p:nvPr/>
        </p:nvPicPr>
        <p:blipFill>
          <a:blip r:embed="rId2"/>
          <a:stretch>
            <a:fillRect/>
          </a:stretch>
        </p:blipFill>
        <p:spPr>
          <a:xfrm>
            <a:off x="3097356" y="2947515"/>
            <a:ext cx="5997287" cy="3910485"/>
          </a:xfrm>
          <a:prstGeom prst="rect">
            <a:avLst/>
          </a:prstGeom>
        </p:spPr>
      </p:pic>
    </p:spTree>
    <p:extLst>
      <p:ext uri="{BB962C8B-B14F-4D97-AF65-F5344CB8AC3E}">
        <p14:creationId xmlns:p14="http://schemas.microsoft.com/office/powerpoint/2010/main" val="762382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60989-C265-132D-2EDE-6AC3E06E9C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AF6825-ECE7-0763-44AE-333BF3693917}"/>
              </a:ext>
            </a:extLst>
          </p:cNvPr>
          <p:cNvSpPr>
            <a:spLocks noGrp="1"/>
          </p:cNvSpPr>
          <p:nvPr>
            <p:ph type="title"/>
          </p:nvPr>
        </p:nvSpPr>
        <p:spPr>
          <a:xfrm>
            <a:off x="0" y="18254"/>
            <a:ext cx="12192000" cy="1113315"/>
          </a:xfrm>
        </p:spPr>
        <p:txBody>
          <a:bodyPr>
            <a:normAutofit fontScale="90000"/>
          </a:bodyPr>
          <a:lstStyle/>
          <a:p>
            <a:r>
              <a:rPr lang="en-US" b="1" dirty="0">
                <a:latin typeface="Calibri" panose="020F0502020204030204" pitchFamily="34" charset="0"/>
                <a:cs typeface="Calibri" panose="020F0502020204030204" pitchFamily="34" charset="0"/>
              </a:rPr>
              <a:t>Using the Parker-Hudson Ladder in the context of culture</a:t>
            </a:r>
          </a:p>
        </p:txBody>
      </p:sp>
      <p:sp>
        <p:nvSpPr>
          <p:cNvPr id="3" name="Content Placeholder 2">
            <a:extLst>
              <a:ext uri="{FF2B5EF4-FFF2-40B4-BE49-F238E27FC236}">
                <a16:creationId xmlns:a16="http://schemas.microsoft.com/office/drawing/2014/main" id="{DAFB60A0-5713-9F05-E443-2A36D3619531}"/>
              </a:ext>
            </a:extLst>
          </p:cNvPr>
          <p:cNvSpPr>
            <a:spLocks noGrp="1"/>
          </p:cNvSpPr>
          <p:nvPr>
            <p:ph idx="1"/>
          </p:nvPr>
        </p:nvSpPr>
        <p:spPr>
          <a:xfrm>
            <a:off x="262890" y="891540"/>
            <a:ext cx="11681460" cy="5966460"/>
          </a:xfrm>
        </p:spPr>
        <p:txBody>
          <a:bodyPr>
            <a:noAutofit/>
          </a:bodyPr>
          <a:lstStyle/>
          <a:p>
            <a:pPr marL="0" indent="0">
              <a:buNone/>
            </a:pPr>
            <a:r>
              <a:rPr lang="en-US" sz="3600" b="1" dirty="0">
                <a:latin typeface="Calibri" panose="020F0502020204030204" pitchFamily="34" charset="0"/>
                <a:cs typeface="Calibri" panose="020F0502020204030204" pitchFamily="34" charset="0"/>
              </a:rPr>
              <a:t>Reactive Safety Culture</a:t>
            </a:r>
          </a:p>
          <a:p>
            <a:r>
              <a:rPr lang="en-US" sz="3200" dirty="0">
                <a:latin typeface="Calibri" panose="020F0502020204030204" pitchFamily="34" charset="0"/>
                <a:cs typeface="Calibri" panose="020F0502020204030204" pitchFamily="34" charset="0"/>
              </a:rPr>
              <a:t>Organizations start to take safety seriously, but action is taken only after incidents.</a:t>
            </a:r>
          </a:p>
        </p:txBody>
      </p:sp>
      <p:pic>
        <p:nvPicPr>
          <p:cNvPr id="4" name="Picture 3" descr="A diagram of a safety process&#10;&#10;Description automatically generated with medium confidence">
            <a:extLst>
              <a:ext uri="{FF2B5EF4-FFF2-40B4-BE49-F238E27FC236}">
                <a16:creationId xmlns:a16="http://schemas.microsoft.com/office/drawing/2014/main" id="{AE25F7EF-331A-AF86-C483-3175AFEC75D6}"/>
              </a:ext>
            </a:extLst>
          </p:cNvPr>
          <p:cNvPicPr>
            <a:picLocks noChangeAspect="1"/>
          </p:cNvPicPr>
          <p:nvPr/>
        </p:nvPicPr>
        <p:blipFill>
          <a:blip r:embed="rId2"/>
          <a:stretch>
            <a:fillRect/>
          </a:stretch>
        </p:blipFill>
        <p:spPr>
          <a:xfrm>
            <a:off x="3097356" y="2947515"/>
            <a:ext cx="5997287" cy="3910485"/>
          </a:xfrm>
          <a:prstGeom prst="rect">
            <a:avLst/>
          </a:prstGeom>
        </p:spPr>
      </p:pic>
    </p:spTree>
    <p:extLst>
      <p:ext uri="{BB962C8B-B14F-4D97-AF65-F5344CB8AC3E}">
        <p14:creationId xmlns:p14="http://schemas.microsoft.com/office/powerpoint/2010/main" val="158382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FE171-65D5-F30B-AEE1-ED67DD5909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E5F93-161F-EE8D-3006-9631FA2AD712}"/>
              </a:ext>
            </a:extLst>
          </p:cNvPr>
          <p:cNvSpPr>
            <a:spLocks noGrp="1"/>
          </p:cNvSpPr>
          <p:nvPr>
            <p:ph type="title"/>
          </p:nvPr>
        </p:nvSpPr>
        <p:spPr>
          <a:xfrm>
            <a:off x="0" y="18255"/>
            <a:ext cx="12192000" cy="907575"/>
          </a:xfrm>
        </p:spPr>
        <p:txBody>
          <a:bodyPr>
            <a:normAutofit fontScale="90000"/>
          </a:bodyPr>
          <a:lstStyle/>
          <a:p>
            <a:r>
              <a:rPr lang="en-US" b="1" dirty="0">
                <a:latin typeface="Calibri" panose="020F0502020204030204" pitchFamily="34" charset="0"/>
                <a:cs typeface="Calibri" panose="020F0502020204030204" pitchFamily="34" charset="0"/>
              </a:rPr>
              <a:t>Promoting a consistent approach to safety management</a:t>
            </a:r>
          </a:p>
        </p:txBody>
      </p:sp>
      <p:sp>
        <p:nvSpPr>
          <p:cNvPr id="3" name="Content Placeholder 2">
            <a:extLst>
              <a:ext uri="{FF2B5EF4-FFF2-40B4-BE49-F238E27FC236}">
                <a16:creationId xmlns:a16="http://schemas.microsoft.com/office/drawing/2014/main" id="{F3A50FE8-ADEA-51DA-DF8E-96DCE7D8BFFD}"/>
              </a:ext>
            </a:extLst>
          </p:cNvPr>
          <p:cNvSpPr>
            <a:spLocks noGrp="1"/>
          </p:cNvSpPr>
          <p:nvPr>
            <p:ph idx="1"/>
          </p:nvPr>
        </p:nvSpPr>
        <p:spPr>
          <a:xfrm>
            <a:off x="346710" y="2434590"/>
            <a:ext cx="11498580" cy="1988820"/>
          </a:xfrm>
        </p:spPr>
        <p:txBody>
          <a:bodyPr>
            <a:normAutofit/>
          </a:bodyPr>
          <a:lstStyle/>
          <a:p>
            <a:pPr marL="0" indent="0" algn="ctr">
              <a:buNone/>
            </a:pPr>
            <a:r>
              <a:rPr lang="en-US" sz="3200" dirty="0">
                <a:latin typeface="Calibri" panose="020F0502020204030204" pitchFamily="34" charset="0"/>
                <a:cs typeface="Calibri" panose="020F0502020204030204" pitchFamily="34" charset="0"/>
              </a:rPr>
              <a:t>The senior leader of the organization must establish and implement safety management arrangements through the organization’s SMS for the activities under their areas of responsibility. </a:t>
            </a:r>
          </a:p>
        </p:txBody>
      </p:sp>
    </p:spTree>
    <p:extLst>
      <p:ext uri="{BB962C8B-B14F-4D97-AF65-F5344CB8AC3E}">
        <p14:creationId xmlns:p14="http://schemas.microsoft.com/office/powerpoint/2010/main" val="21676192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3BFFB-24E1-8C6F-435F-98E7418245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3D9472-D817-49CD-C7A3-CF45951E486A}"/>
              </a:ext>
            </a:extLst>
          </p:cNvPr>
          <p:cNvSpPr>
            <a:spLocks noGrp="1"/>
          </p:cNvSpPr>
          <p:nvPr>
            <p:ph type="title"/>
          </p:nvPr>
        </p:nvSpPr>
        <p:spPr>
          <a:xfrm>
            <a:off x="0" y="18254"/>
            <a:ext cx="12192000" cy="1113315"/>
          </a:xfrm>
        </p:spPr>
        <p:txBody>
          <a:bodyPr>
            <a:normAutofit fontScale="90000"/>
          </a:bodyPr>
          <a:lstStyle/>
          <a:p>
            <a:r>
              <a:rPr lang="en-US" b="1" dirty="0">
                <a:latin typeface="Calibri" panose="020F0502020204030204" pitchFamily="34" charset="0"/>
                <a:cs typeface="Calibri" panose="020F0502020204030204" pitchFamily="34" charset="0"/>
              </a:rPr>
              <a:t>Using the Parker-Hudson Ladder in the context of culture</a:t>
            </a:r>
          </a:p>
        </p:txBody>
      </p:sp>
      <p:sp>
        <p:nvSpPr>
          <p:cNvPr id="3" name="Content Placeholder 2">
            <a:extLst>
              <a:ext uri="{FF2B5EF4-FFF2-40B4-BE49-F238E27FC236}">
                <a16:creationId xmlns:a16="http://schemas.microsoft.com/office/drawing/2014/main" id="{E7578235-156D-B6CA-BD90-DA5DFEDED539}"/>
              </a:ext>
            </a:extLst>
          </p:cNvPr>
          <p:cNvSpPr>
            <a:spLocks noGrp="1"/>
          </p:cNvSpPr>
          <p:nvPr>
            <p:ph idx="1"/>
          </p:nvPr>
        </p:nvSpPr>
        <p:spPr>
          <a:xfrm>
            <a:off x="262890" y="891540"/>
            <a:ext cx="11681460" cy="5966460"/>
          </a:xfrm>
        </p:spPr>
        <p:txBody>
          <a:bodyPr>
            <a:noAutofit/>
          </a:bodyPr>
          <a:lstStyle/>
          <a:p>
            <a:pPr marL="0" indent="0">
              <a:buNone/>
            </a:pPr>
            <a:r>
              <a:rPr lang="en-US" sz="3600" b="1" dirty="0">
                <a:latin typeface="Calibri" panose="020F0502020204030204" pitchFamily="34" charset="0"/>
                <a:cs typeface="Calibri" panose="020F0502020204030204" pitchFamily="34" charset="0"/>
              </a:rPr>
              <a:t>Calculative Safety Culture</a:t>
            </a:r>
          </a:p>
          <a:p>
            <a:r>
              <a:rPr lang="en-US" sz="3200" dirty="0">
                <a:latin typeface="Calibri" panose="020F0502020204030204" pitchFamily="34" charset="0"/>
                <a:cs typeface="Calibri" panose="020F0502020204030204" pitchFamily="34" charset="0"/>
              </a:rPr>
              <a:t>Safety is driven by management systems, with much collection of data. </a:t>
            </a:r>
          </a:p>
          <a:p>
            <a:r>
              <a:rPr lang="en-US" sz="3200" dirty="0">
                <a:latin typeface="Calibri" panose="020F0502020204030204" pitchFamily="34" charset="0"/>
                <a:cs typeface="Calibri" panose="020F0502020204030204" pitchFamily="34" charset="0"/>
              </a:rPr>
              <a:t>Safety is still primarily driven by the management and imposed rather than looked for by the workforce.</a:t>
            </a:r>
            <a:endParaRPr lang="en-US" dirty="0">
              <a:latin typeface="Calibri" panose="020F0502020204030204" pitchFamily="34" charset="0"/>
              <a:cs typeface="Calibri" panose="020F0502020204030204" pitchFamily="34" charset="0"/>
            </a:endParaRPr>
          </a:p>
        </p:txBody>
      </p:sp>
      <p:pic>
        <p:nvPicPr>
          <p:cNvPr id="4" name="Picture 3" descr="A diagram of a safety process&#10;&#10;Description automatically generated with medium confidence">
            <a:extLst>
              <a:ext uri="{FF2B5EF4-FFF2-40B4-BE49-F238E27FC236}">
                <a16:creationId xmlns:a16="http://schemas.microsoft.com/office/drawing/2014/main" id="{7D070040-688A-6DA2-E26B-291B71BC6A8E}"/>
              </a:ext>
            </a:extLst>
          </p:cNvPr>
          <p:cNvPicPr>
            <a:picLocks noChangeAspect="1"/>
          </p:cNvPicPr>
          <p:nvPr/>
        </p:nvPicPr>
        <p:blipFill>
          <a:blip r:embed="rId2"/>
          <a:stretch>
            <a:fillRect/>
          </a:stretch>
        </p:blipFill>
        <p:spPr>
          <a:xfrm>
            <a:off x="3503295" y="3458639"/>
            <a:ext cx="5185410" cy="3381107"/>
          </a:xfrm>
          <a:prstGeom prst="rect">
            <a:avLst/>
          </a:prstGeom>
        </p:spPr>
      </p:pic>
    </p:spTree>
    <p:extLst>
      <p:ext uri="{BB962C8B-B14F-4D97-AF65-F5344CB8AC3E}">
        <p14:creationId xmlns:p14="http://schemas.microsoft.com/office/powerpoint/2010/main" val="22053640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8D57F-43E3-9B28-DC1F-CADCD8FF48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F76D7C-C6C3-1DE9-1C7F-B63317236A8E}"/>
              </a:ext>
            </a:extLst>
          </p:cNvPr>
          <p:cNvSpPr>
            <a:spLocks noGrp="1"/>
          </p:cNvSpPr>
          <p:nvPr>
            <p:ph type="title"/>
          </p:nvPr>
        </p:nvSpPr>
        <p:spPr>
          <a:xfrm>
            <a:off x="0" y="18254"/>
            <a:ext cx="12192000" cy="1113315"/>
          </a:xfrm>
        </p:spPr>
        <p:txBody>
          <a:bodyPr>
            <a:normAutofit fontScale="90000"/>
          </a:bodyPr>
          <a:lstStyle/>
          <a:p>
            <a:r>
              <a:rPr lang="en-US" b="1" dirty="0">
                <a:latin typeface="Calibri" panose="020F0502020204030204" pitchFamily="34" charset="0"/>
                <a:cs typeface="Calibri" panose="020F0502020204030204" pitchFamily="34" charset="0"/>
              </a:rPr>
              <a:t>Using the Parker-Hudson Ladder in the context of culture</a:t>
            </a:r>
          </a:p>
        </p:txBody>
      </p:sp>
      <p:sp>
        <p:nvSpPr>
          <p:cNvPr id="3" name="Content Placeholder 2">
            <a:extLst>
              <a:ext uri="{FF2B5EF4-FFF2-40B4-BE49-F238E27FC236}">
                <a16:creationId xmlns:a16="http://schemas.microsoft.com/office/drawing/2014/main" id="{C2114595-4BFE-416E-133A-D41651DBB5C1}"/>
              </a:ext>
            </a:extLst>
          </p:cNvPr>
          <p:cNvSpPr>
            <a:spLocks noGrp="1"/>
          </p:cNvSpPr>
          <p:nvPr>
            <p:ph idx="1"/>
          </p:nvPr>
        </p:nvSpPr>
        <p:spPr>
          <a:xfrm>
            <a:off x="262890" y="891540"/>
            <a:ext cx="11681460" cy="5966460"/>
          </a:xfrm>
        </p:spPr>
        <p:txBody>
          <a:bodyPr>
            <a:noAutofit/>
          </a:bodyPr>
          <a:lstStyle/>
          <a:p>
            <a:pPr marL="0" indent="0">
              <a:buNone/>
            </a:pPr>
            <a:r>
              <a:rPr lang="en-US" sz="3600" b="1" dirty="0">
                <a:latin typeface="Calibri" panose="020F0502020204030204" pitchFamily="34" charset="0"/>
                <a:cs typeface="Calibri" panose="020F0502020204030204" pitchFamily="34" charset="0"/>
              </a:rPr>
              <a:t>Proactive Safety Culture</a:t>
            </a:r>
          </a:p>
          <a:p>
            <a:r>
              <a:rPr lang="en-US" sz="3200" dirty="0">
                <a:latin typeface="Calibri" panose="020F0502020204030204" pitchFamily="34" charset="0"/>
                <a:cs typeface="Calibri" panose="020F0502020204030204" pitchFamily="34" charset="0"/>
              </a:rPr>
              <a:t>With improved performance, the unexpected is a challenge. </a:t>
            </a:r>
          </a:p>
          <a:p>
            <a:r>
              <a:rPr lang="en-US" sz="3200" dirty="0">
                <a:latin typeface="Calibri" panose="020F0502020204030204" pitchFamily="34" charset="0"/>
                <a:cs typeface="Calibri" panose="020F0502020204030204" pitchFamily="34" charset="0"/>
              </a:rPr>
              <a:t>Workforce involvement starts to move the initiative away from a purely top-down approach.</a:t>
            </a:r>
          </a:p>
        </p:txBody>
      </p:sp>
      <p:pic>
        <p:nvPicPr>
          <p:cNvPr id="4" name="Picture 3" descr="A diagram of a safety process&#10;&#10;Description automatically generated with medium confidence">
            <a:extLst>
              <a:ext uri="{FF2B5EF4-FFF2-40B4-BE49-F238E27FC236}">
                <a16:creationId xmlns:a16="http://schemas.microsoft.com/office/drawing/2014/main" id="{7EC95608-685B-AEDF-9BB4-9CE42D207E8A}"/>
              </a:ext>
            </a:extLst>
          </p:cNvPr>
          <p:cNvPicPr>
            <a:picLocks noChangeAspect="1"/>
          </p:cNvPicPr>
          <p:nvPr/>
        </p:nvPicPr>
        <p:blipFill>
          <a:blip r:embed="rId2"/>
          <a:stretch>
            <a:fillRect/>
          </a:stretch>
        </p:blipFill>
        <p:spPr>
          <a:xfrm>
            <a:off x="3216479" y="3074670"/>
            <a:ext cx="5774281" cy="3765076"/>
          </a:xfrm>
          <a:prstGeom prst="rect">
            <a:avLst/>
          </a:prstGeom>
        </p:spPr>
      </p:pic>
    </p:spTree>
    <p:extLst>
      <p:ext uri="{BB962C8B-B14F-4D97-AF65-F5344CB8AC3E}">
        <p14:creationId xmlns:p14="http://schemas.microsoft.com/office/powerpoint/2010/main" val="5303582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24F1A-241B-AA75-EC40-AADD424776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52DEF6-10D6-D90D-2254-4194147D1B2A}"/>
              </a:ext>
            </a:extLst>
          </p:cNvPr>
          <p:cNvSpPr>
            <a:spLocks noGrp="1"/>
          </p:cNvSpPr>
          <p:nvPr>
            <p:ph type="title"/>
          </p:nvPr>
        </p:nvSpPr>
        <p:spPr>
          <a:xfrm>
            <a:off x="0" y="18254"/>
            <a:ext cx="12192000" cy="1113315"/>
          </a:xfrm>
        </p:spPr>
        <p:txBody>
          <a:bodyPr>
            <a:normAutofit fontScale="90000"/>
          </a:bodyPr>
          <a:lstStyle/>
          <a:p>
            <a:r>
              <a:rPr lang="en-US" b="1" dirty="0">
                <a:latin typeface="Calibri" panose="020F0502020204030204" pitchFamily="34" charset="0"/>
                <a:cs typeface="Calibri" panose="020F0502020204030204" pitchFamily="34" charset="0"/>
              </a:rPr>
              <a:t>Using the Parker-Hudson Ladder in the context of culture</a:t>
            </a:r>
          </a:p>
        </p:txBody>
      </p:sp>
      <p:sp>
        <p:nvSpPr>
          <p:cNvPr id="3" name="Content Placeholder 2">
            <a:extLst>
              <a:ext uri="{FF2B5EF4-FFF2-40B4-BE49-F238E27FC236}">
                <a16:creationId xmlns:a16="http://schemas.microsoft.com/office/drawing/2014/main" id="{339C714A-86F5-11A1-504B-B4D5AC74B490}"/>
              </a:ext>
            </a:extLst>
          </p:cNvPr>
          <p:cNvSpPr>
            <a:spLocks noGrp="1"/>
          </p:cNvSpPr>
          <p:nvPr>
            <p:ph idx="1"/>
          </p:nvPr>
        </p:nvSpPr>
        <p:spPr>
          <a:xfrm>
            <a:off x="262890" y="891540"/>
            <a:ext cx="11681460" cy="5966460"/>
          </a:xfrm>
        </p:spPr>
        <p:txBody>
          <a:bodyPr>
            <a:noAutofit/>
          </a:bodyPr>
          <a:lstStyle/>
          <a:p>
            <a:pPr marL="0" indent="0">
              <a:buNone/>
            </a:pPr>
            <a:r>
              <a:rPr lang="en-US" sz="3600" b="1" dirty="0">
                <a:latin typeface="Calibri" panose="020F0502020204030204" pitchFamily="34" charset="0"/>
                <a:cs typeface="Calibri" panose="020F0502020204030204" pitchFamily="34" charset="0"/>
              </a:rPr>
              <a:t>Generative Safety Culture</a:t>
            </a:r>
          </a:p>
          <a:p>
            <a:r>
              <a:rPr lang="en-US" sz="3200" dirty="0">
                <a:latin typeface="Calibri" panose="020F0502020204030204" pitchFamily="34" charset="0"/>
                <a:cs typeface="Calibri" panose="020F0502020204030204" pitchFamily="34" charset="0"/>
              </a:rPr>
              <a:t>There is active participation at all levels. </a:t>
            </a:r>
          </a:p>
          <a:p>
            <a:r>
              <a:rPr lang="en-US" sz="3200" dirty="0">
                <a:latin typeface="Calibri" panose="020F0502020204030204" pitchFamily="34" charset="0"/>
                <a:cs typeface="Calibri" panose="020F0502020204030204" pitchFamily="34" charset="0"/>
              </a:rPr>
              <a:t>Safety is perceived to be an inherent part of the business, and safety-based solutions are welcomed as adding value and sustainability to the organization. </a:t>
            </a:r>
          </a:p>
          <a:p>
            <a:r>
              <a:rPr lang="en-US" sz="3200" dirty="0">
                <a:latin typeface="Calibri" panose="020F0502020204030204" pitchFamily="34" charset="0"/>
                <a:cs typeface="Calibri" panose="020F0502020204030204" pitchFamily="34" charset="0"/>
              </a:rPr>
              <a:t>Safety challenges are tackled with innovative solutions.</a:t>
            </a:r>
          </a:p>
        </p:txBody>
      </p:sp>
      <p:pic>
        <p:nvPicPr>
          <p:cNvPr id="4" name="Picture 3" descr="A diagram of a safety process&#10;&#10;Description automatically generated with medium confidence">
            <a:extLst>
              <a:ext uri="{FF2B5EF4-FFF2-40B4-BE49-F238E27FC236}">
                <a16:creationId xmlns:a16="http://schemas.microsoft.com/office/drawing/2014/main" id="{836F2D89-000D-10F0-24F0-5D91B7B6E7EF}"/>
              </a:ext>
            </a:extLst>
          </p:cNvPr>
          <p:cNvPicPr>
            <a:picLocks noChangeAspect="1"/>
          </p:cNvPicPr>
          <p:nvPr/>
        </p:nvPicPr>
        <p:blipFill>
          <a:blip r:embed="rId2"/>
          <a:stretch>
            <a:fillRect/>
          </a:stretch>
        </p:blipFill>
        <p:spPr>
          <a:xfrm>
            <a:off x="3911385" y="3980886"/>
            <a:ext cx="4384470" cy="2858860"/>
          </a:xfrm>
          <a:prstGeom prst="rect">
            <a:avLst/>
          </a:prstGeom>
        </p:spPr>
      </p:pic>
    </p:spTree>
    <p:extLst>
      <p:ext uri="{BB962C8B-B14F-4D97-AF65-F5344CB8AC3E}">
        <p14:creationId xmlns:p14="http://schemas.microsoft.com/office/powerpoint/2010/main" val="14091327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orful chart with text&#10;&#10;Description automatically generated">
            <a:extLst>
              <a:ext uri="{FF2B5EF4-FFF2-40B4-BE49-F238E27FC236}">
                <a16:creationId xmlns:a16="http://schemas.microsoft.com/office/drawing/2014/main" id="{AABA7D78-71D5-6B4C-A238-E5FA9E21DB18}"/>
              </a:ext>
            </a:extLst>
          </p:cNvPr>
          <p:cNvPicPr>
            <a:picLocks noChangeAspect="1"/>
          </p:cNvPicPr>
          <p:nvPr/>
        </p:nvPicPr>
        <p:blipFill>
          <a:blip r:embed="rId2"/>
          <a:stretch>
            <a:fillRect/>
          </a:stretch>
        </p:blipFill>
        <p:spPr>
          <a:xfrm>
            <a:off x="0" y="0"/>
            <a:ext cx="12192000" cy="6720967"/>
          </a:xfrm>
          <a:prstGeom prst="rect">
            <a:avLst/>
          </a:prstGeom>
        </p:spPr>
      </p:pic>
    </p:spTree>
    <p:extLst>
      <p:ext uri="{BB962C8B-B14F-4D97-AF65-F5344CB8AC3E}">
        <p14:creationId xmlns:p14="http://schemas.microsoft.com/office/powerpoint/2010/main" val="8906104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91D7D-EE33-0CAE-3FAB-34A8F2221B60}"/>
              </a:ext>
            </a:extLst>
          </p:cNvPr>
          <p:cNvSpPr>
            <a:spLocks noGrp="1"/>
          </p:cNvSpPr>
          <p:nvPr>
            <p:ph type="title"/>
          </p:nvPr>
        </p:nvSpPr>
        <p:spPr>
          <a:xfrm>
            <a:off x="0" y="0"/>
            <a:ext cx="12192000" cy="1325563"/>
          </a:xfrm>
        </p:spPr>
        <p:txBody>
          <a:bodyPr>
            <a:normAutofit/>
          </a:bodyPr>
          <a:lstStyle/>
          <a:p>
            <a:r>
              <a:rPr lang="en-US" dirty="0"/>
              <a:t>Leadership sets the “tone from the top” and actively demonstrate their commitment to safety</a:t>
            </a:r>
          </a:p>
        </p:txBody>
      </p:sp>
      <p:graphicFrame>
        <p:nvGraphicFramePr>
          <p:cNvPr id="4" name="Content Placeholder 3">
            <a:extLst>
              <a:ext uri="{FF2B5EF4-FFF2-40B4-BE49-F238E27FC236}">
                <a16:creationId xmlns:a16="http://schemas.microsoft.com/office/drawing/2014/main" id="{35C3D10B-2699-635E-43A9-365636B2DF47}"/>
              </a:ext>
            </a:extLst>
          </p:cNvPr>
          <p:cNvGraphicFramePr>
            <a:graphicFrameLocks noGrp="1"/>
          </p:cNvGraphicFramePr>
          <p:nvPr>
            <p:ph idx="1"/>
            <p:extLst>
              <p:ext uri="{D42A27DB-BD31-4B8C-83A1-F6EECF244321}">
                <p14:modId xmlns:p14="http://schemas.microsoft.com/office/powerpoint/2010/main" val="1937560964"/>
              </p:ext>
            </p:extLst>
          </p:nvPr>
        </p:nvGraphicFramePr>
        <p:xfrm>
          <a:off x="0" y="1231265"/>
          <a:ext cx="12192000" cy="4866640"/>
        </p:xfrm>
        <a:graphic>
          <a:graphicData uri="http://schemas.openxmlformats.org/drawingml/2006/table">
            <a:tbl>
              <a:tblPr firstRow="1" bandRow="1">
                <a:tableStyleId>{616DA210-FB5B-4158-B5E0-FEB733F419BA}</a:tableStyleId>
              </a:tblPr>
              <a:tblGrid>
                <a:gridCol w="3048000">
                  <a:extLst>
                    <a:ext uri="{9D8B030D-6E8A-4147-A177-3AD203B41FA5}">
                      <a16:colId xmlns:a16="http://schemas.microsoft.com/office/drawing/2014/main" val="3188190198"/>
                    </a:ext>
                  </a:extLst>
                </a:gridCol>
                <a:gridCol w="3048000">
                  <a:extLst>
                    <a:ext uri="{9D8B030D-6E8A-4147-A177-3AD203B41FA5}">
                      <a16:colId xmlns:a16="http://schemas.microsoft.com/office/drawing/2014/main" val="103734699"/>
                    </a:ext>
                  </a:extLst>
                </a:gridCol>
                <a:gridCol w="3048000">
                  <a:extLst>
                    <a:ext uri="{9D8B030D-6E8A-4147-A177-3AD203B41FA5}">
                      <a16:colId xmlns:a16="http://schemas.microsoft.com/office/drawing/2014/main" val="1538382412"/>
                    </a:ext>
                  </a:extLst>
                </a:gridCol>
                <a:gridCol w="304800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700" dirty="0"/>
                        <a:t>There is little or no evidence of effective leadership relating to</a:t>
                      </a:r>
                    </a:p>
                    <a:p>
                      <a:r>
                        <a:rPr lang="en-US" sz="1700" dirty="0"/>
                        <a:t>safety.</a:t>
                      </a:r>
                    </a:p>
                    <a:p>
                      <a:endParaRPr lang="en-US" sz="1700" dirty="0"/>
                    </a:p>
                    <a:p>
                      <a:r>
                        <a:rPr lang="en-US" sz="1700" dirty="0"/>
                        <a:t>Employees are not consistently aware of the organization's safety goals.</a:t>
                      </a:r>
                    </a:p>
                  </a:txBody>
                  <a:tcPr>
                    <a:solidFill>
                      <a:schemeClr val="bg1">
                        <a:alpha val="20000"/>
                      </a:schemeClr>
                    </a:solidFill>
                  </a:tcPr>
                </a:tc>
                <a:tc>
                  <a:txBody>
                    <a:bodyPr/>
                    <a:lstStyle/>
                    <a:p>
                      <a:r>
                        <a:rPr lang="en-US" sz="1700" dirty="0"/>
                        <a:t>There is some, but not enough evidence of leadership messaging relating to safety that inspire others within the</a:t>
                      </a:r>
                    </a:p>
                    <a:p>
                      <a:r>
                        <a:rPr lang="en-US" sz="1700" dirty="0"/>
                        <a:t>organization.</a:t>
                      </a:r>
                    </a:p>
                    <a:p>
                      <a:endParaRPr lang="en-US" sz="1700" dirty="0"/>
                    </a:p>
                    <a:p>
                      <a:r>
                        <a:rPr lang="en-US" sz="1700" dirty="0"/>
                        <a:t>There is some, but not enough evidence to show that employees understand how they contribute to achieving the organization's safety</a:t>
                      </a:r>
                    </a:p>
                    <a:p>
                      <a:r>
                        <a:rPr lang="en-US" sz="1700" dirty="0"/>
                        <a:t>goals and act accordingly.</a:t>
                      </a:r>
                    </a:p>
                  </a:txBody>
                  <a:tcPr>
                    <a:solidFill>
                      <a:schemeClr val="bg1">
                        <a:alpha val="20000"/>
                      </a:schemeClr>
                    </a:solidFill>
                  </a:tcPr>
                </a:tc>
                <a:tc>
                  <a:txBody>
                    <a:bodyPr/>
                    <a:lstStyle/>
                    <a:p>
                      <a:r>
                        <a:rPr lang="en-US" sz="1700" dirty="0"/>
                        <a:t>There is some evidence of leadership behaviors that inspire others within the organization to work to deliver against the safety vision of the organization.</a:t>
                      </a:r>
                    </a:p>
                    <a:p>
                      <a:endParaRPr lang="en-US" sz="1700" dirty="0"/>
                    </a:p>
                    <a:p>
                      <a:r>
                        <a:rPr lang="en-US" sz="1700" dirty="0"/>
                        <a:t>There is some evidence to show that employees know how they contribute to achieving the organization’s safety goals but with minor weaknesses in understanding the organization's relevant policies and vision of the senior team and acting accordingly.</a:t>
                      </a:r>
                    </a:p>
                  </a:txBody>
                  <a:tcPr>
                    <a:solidFill>
                      <a:schemeClr val="bg1">
                        <a:alpha val="20000"/>
                      </a:schemeClr>
                    </a:solidFill>
                  </a:tcPr>
                </a:tc>
                <a:tc>
                  <a:txBody>
                    <a:bodyPr/>
                    <a:lstStyle/>
                    <a:p>
                      <a:r>
                        <a:rPr lang="en-US" sz="1700" dirty="0"/>
                        <a:t>Leadership have set a vision and a clear tone for the top on safety. </a:t>
                      </a:r>
                    </a:p>
                    <a:p>
                      <a:endParaRPr lang="en-US" sz="1700" dirty="0"/>
                    </a:p>
                    <a:p>
                      <a:r>
                        <a:rPr lang="en-US" sz="1700" dirty="0"/>
                        <a:t>Leadership is visible in the</a:t>
                      </a:r>
                    </a:p>
                    <a:p>
                      <a:r>
                        <a:rPr lang="en-US" sz="1700" dirty="0"/>
                        <a:t>workplace and demonstrate their commitment to safety not just through words but via their individual actions and behaviors that clearly</a:t>
                      </a:r>
                    </a:p>
                    <a:p>
                      <a:r>
                        <a:rPr lang="en-US" sz="1700" dirty="0"/>
                        <a:t>demonstrate to the workforce that they priorities safety alongside other business objectives.</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Tree>
    <p:extLst>
      <p:ext uri="{BB962C8B-B14F-4D97-AF65-F5344CB8AC3E}">
        <p14:creationId xmlns:p14="http://schemas.microsoft.com/office/powerpoint/2010/main" val="5385946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CFACC-6207-7484-F52A-E8576A8F39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589BF5-9BE2-2905-E769-36CB48E15A0F}"/>
              </a:ext>
            </a:extLst>
          </p:cNvPr>
          <p:cNvSpPr>
            <a:spLocks noGrp="1"/>
          </p:cNvSpPr>
          <p:nvPr>
            <p:ph type="title"/>
          </p:nvPr>
        </p:nvSpPr>
        <p:spPr>
          <a:xfrm>
            <a:off x="0" y="0"/>
            <a:ext cx="12192000" cy="1325563"/>
          </a:xfrm>
        </p:spPr>
        <p:txBody>
          <a:bodyPr>
            <a:noAutofit/>
          </a:bodyPr>
          <a:lstStyle/>
          <a:p>
            <a:r>
              <a:rPr lang="en-US" sz="3600" dirty="0"/>
              <a:t>Leadership promotes a culture of continual improvement, speaking up and embedding transparent and open reporting</a:t>
            </a:r>
          </a:p>
        </p:txBody>
      </p:sp>
      <p:graphicFrame>
        <p:nvGraphicFramePr>
          <p:cNvPr id="4" name="Content Placeholder 3">
            <a:extLst>
              <a:ext uri="{FF2B5EF4-FFF2-40B4-BE49-F238E27FC236}">
                <a16:creationId xmlns:a16="http://schemas.microsoft.com/office/drawing/2014/main" id="{DC6977D3-C6BE-91DC-8CFF-B9BF5677A689}"/>
              </a:ext>
            </a:extLst>
          </p:cNvPr>
          <p:cNvGraphicFramePr>
            <a:graphicFrameLocks noGrp="1"/>
          </p:cNvGraphicFramePr>
          <p:nvPr>
            <p:ph idx="1"/>
            <p:extLst>
              <p:ext uri="{D42A27DB-BD31-4B8C-83A1-F6EECF244321}">
                <p14:modId xmlns:p14="http://schemas.microsoft.com/office/powerpoint/2010/main" val="822174491"/>
              </p:ext>
            </p:extLst>
          </p:nvPr>
        </p:nvGraphicFramePr>
        <p:xfrm>
          <a:off x="0" y="1231265"/>
          <a:ext cx="12192000" cy="5369560"/>
        </p:xfrm>
        <a:graphic>
          <a:graphicData uri="http://schemas.openxmlformats.org/drawingml/2006/table">
            <a:tbl>
              <a:tblPr firstRow="1" bandRow="1">
                <a:tableStyleId>{616DA210-FB5B-4158-B5E0-FEB733F419BA}</a:tableStyleId>
              </a:tblPr>
              <a:tblGrid>
                <a:gridCol w="3048000">
                  <a:extLst>
                    <a:ext uri="{9D8B030D-6E8A-4147-A177-3AD203B41FA5}">
                      <a16:colId xmlns:a16="http://schemas.microsoft.com/office/drawing/2014/main" val="3188190198"/>
                    </a:ext>
                  </a:extLst>
                </a:gridCol>
                <a:gridCol w="3048000">
                  <a:extLst>
                    <a:ext uri="{9D8B030D-6E8A-4147-A177-3AD203B41FA5}">
                      <a16:colId xmlns:a16="http://schemas.microsoft.com/office/drawing/2014/main" val="103734699"/>
                    </a:ext>
                  </a:extLst>
                </a:gridCol>
                <a:gridCol w="3048000">
                  <a:extLst>
                    <a:ext uri="{9D8B030D-6E8A-4147-A177-3AD203B41FA5}">
                      <a16:colId xmlns:a16="http://schemas.microsoft.com/office/drawing/2014/main" val="1538382412"/>
                    </a:ext>
                  </a:extLst>
                </a:gridCol>
                <a:gridCol w="304800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400" dirty="0"/>
                        <a:t>Leadership do no not value open and transparent reporting.</a:t>
                      </a:r>
                    </a:p>
                    <a:p>
                      <a:endParaRPr lang="en-US" sz="1400" dirty="0"/>
                    </a:p>
                    <a:p>
                      <a:r>
                        <a:rPr lang="en-US" sz="1400" dirty="0"/>
                        <a:t>There is no systematic process for open reporting and ensuring that corrective actions are completed. As such, the organization does not know if lessons are being learned from incidents and cannot demonstrate continual improvement or a learning culture.</a:t>
                      </a:r>
                    </a:p>
                  </a:txBody>
                  <a:tcPr>
                    <a:solidFill>
                      <a:schemeClr val="bg1">
                        <a:alpha val="20000"/>
                      </a:schemeClr>
                    </a:solidFill>
                  </a:tcPr>
                </a:tc>
                <a:tc>
                  <a:txBody>
                    <a:bodyPr/>
                    <a:lstStyle/>
                    <a:p>
                      <a:r>
                        <a:rPr lang="en-US" sz="1400" dirty="0"/>
                        <a:t>Leadership speaks about the importance of open and transparent reporting, but this messaging is not consistent across the organization.</a:t>
                      </a:r>
                    </a:p>
                    <a:p>
                      <a:endParaRPr lang="en-US" sz="1400" dirty="0"/>
                    </a:p>
                    <a:p>
                      <a:r>
                        <a:rPr lang="en-US" sz="1400" dirty="0"/>
                        <a:t>There is some, but not enough evidence of the use of open reporting systems leading to effective corrective action, but this is not consistent.</a:t>
                      </a:r>
                    </a:p>
                  </a:txBody>
                  <a:tcPr>
                    <a:solidFill>
                      <a:schemeClr val="bg1">
                        <a:alpha val="20000"/>
                      </a:schemeClr>
                    </a:solidFill>
                  </a:tcPr>
                </a:tc>
                <a:tc>
                  <a:txBody>
                    <a:bodyPr/>
                    <a:lstStyle/>
                    <a:p>
                      <a:r>
                        <a:rPr lang="en-US" sz="1400" dirty="0"/>
                        <a:t>Leadership consistently takes responsibility for developing and promoting an open and transparent reporting culture across the organization that supports effective safety risk management.</a:t>
                      </a:r>
                    </a:p>
                    <a:p>
                      <a:endParaRPr lang="en-US" sz="1400" dirty="0"/>
                    </a:p>
                    <a:p>
                      <a:r>
                        <a:rPr lang="en-US" sz="1400" dirty="0"/>
                        <a:t>There is some evidence of effective use of open reporting systems, with only minor weaknesses in the effectiveness of corrective actions undertaken.</a:t>
                      </a:r>
                    </a:p>
                  </a:txBody>
                  <a:tcPr>
                    <a:solidFill>
                      <a:schemeClr val="bg1">
                        <a:alpha val="20000"/>
                      </a:schemeClr>
                    </a:solidFill>
                  </a:tcPr>
                </a:tc>
                <a:tc>
                  <a:txBody>
                    <a:bodyPr/>
                    <a:lstStyle/>
                    <a:p>
                      <a:r>
                        <a:rPr lang="en-US" sz="1400" dirty="0"/>
                        <a:t>Leaders support fairness, openness, and learning by making personnel feel confident to speak up when things go wrong, rather than fearing blame.</a:t>
                      </a:r>
                    </a:p>
                    <a:p>
                      <a:endParaRPr lang="en-US" sz="1400" dirty="0"/>
                    </a:p>
                    <a:p>
                      <a:r>
                        <a:rPr lang="en-US" sz="1400" dirty="0"/>
                        <a:t>Actions and decisions are</a:t>
                      </a:r>
                    </a:p>
                    <a:p>
                      <a:r>
                        <a:rPr lang="en-US" sz="1400" dirty="0"/>
                        <a:t>understood before they are judged, and people are supported to learn from their actions.</a:t>
                      </a:r>
                    </a:p>
                    <a:p>
                      <a:endParaRPr lang="en-US" sz="1400" dirty="0"/>
                    </a:p>
                    <a:p>
                      <a:r>
                        <a:rPr lang="en-US" sz="1400" dirty="0"/>
                        <a:t>People are asked for their advice to help with designing the systems that could help change things for the better.</a:t>
                      </a:r>
                    </a:p>
                    <a:p>
                      <a:endParaRPr lang="en-US" sz="1400" dirty="0"/>
                    </a:p>
                    <a:p>
                      <a:r>
                        <a:rPr lang="en-US" sz="1400" dirty="0"/>
                        <a:t>Those responsible for managing incidents draw on human factors, investigations, skills, and expertise to fully understand how an incident happened, the lessons that can be learned and how to adapt in the future.</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Tree>
    <p:extLst>
      <p:ext uri="{BB962C8B-B14F-4D97-AF65-F5344CB8AC3E}">
        <p14:creationId xmlns:p14="http://schemas.microsoft.com/office/powerpoint/2010/main" val="18076525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674DA-344B-9875-929F-C641D08642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98050D-3C2F-5EF0-996A-573DFAE29F70}"/>
              </a:ext>
            </a:extLst>
          </p:cNvPr>
          <p:cNvSpPr>
            <a:spLocks noGrp="1"/>
          </p:cNvSpPr>
          <p:nvPr>
            <p:ph type="title"/>
          </p:nvPr>
        </p:nvSpPr>
        <p:spPr>
          <a:xfrm>
            <a:off x="0" y="0"/>
            <a:ext cx="12192000" cy="1325563"/>
          </a:xfrm>
        </p:spPr>
        <p:txBody>
          <a:bodyPr>
            <a:noAutofit/>
          </a:bodyPr>
          <a:lstStyle/>
          <a:p>
            <a:r>
              <a:rPr lang="en-US" sz="3600" dirty="0"/>
              <a:t>Leadership sets clear safety responsibilities by which the organization is measured and held to account.</a:t>
            </a:r>
          </a:p>
        </p:txBody>
      </p:sp>
      <p:graphicFrame>
        <p:nvGraphicFramePr>
          <p:cNvPr id="4" name="Content Placeholder 3">
            <a:extLst>
              <a:ext uri="{FF2B5EF4-FFF2-40B4-BE49-F238E27FC236}">
                <a16:creationId xmlns:a16="http://schemas.microsoft.com/office/drawing/2014/main" id="{DAE31711-E754-5F75-6C1E-BD893B9D6704}"/>
              </a:ext>
            </a:extLst>
          </p:cNvPr>
          <p:cNvGraphicFramePr>
            <a:graphicFrameLocks noGrp="1"/>
          </p:cNvGraphicFramePr>
          <p:nvPr>
            <p:ph idx="1"/>
            <p:extLst>
              <p:ext uri="{D42A27DB-BD31-4B8C-83A1-F6EECF244321}">
                <p14:modId xmlns:p14="http://schemas.microsoft.com/office/powerpoint/2010/main" val="2836274654"/>
              </p:ext>
            </p:extLst>
          </p:nvPr>
        </p:nvGraphicFramePr>
        <p:xfrm>
          <a:off x="148590" y="1231265"/>
          <a:ext cx="12043410" cy="4516120"/>
        </p:xfrm>
        <a:graphic>
          <a:graphicData uri="http://schemas.openxmlformats.org/drawingml/2006/table">
            <a:tbl>
              <a:tblPr firstRow="1" bandRow="1">
                <a:tableStyleId>{616DA210-FB5B-4158-B5E0-FEB733F419BA}</a:tableStyleId>
              </a:tblPr>
              <a:tblGrid>
                <a:gridCol w="2899410">
                  <a:extLst>
                    <a:ext uri="{9D8B030D-6E8A-4147-A177-3AD203B41FA5}">
                      <a16:colId xmlns:a16="http://schemas.microsoft.com/office/drawing/2014/main" val="3188190198"/>
                    </a:ext>
                  </a:extLst>
                </a:gridCol>
                <a:gridCol w="3048000">
                  <a:extLst>
                    <a:ext uri="{9D8B030D-6E8A-4147-A177-3AD203B41FA5}">
                      <a16:colId xmlns:a16="http://schemas.microsoft.com/office/drawing/2014/main" val="103734699"/>
                    </a:ext>
                  </a:extLst>
                </a:gridCol>
                <a:gridCol w="3048000">
                  <a:extLst>
                    <a:ext uri="{9D8B030D-6E8A-4147-A177-3AD203B41FA5}">
                      <a16:colId xmlns:a16="http://schemas.microsoft.com/office/drawing/2014/main" val="1538382412"/>
                    </a:ext>
                  </a:extLst>
                </a:gridCol>
                <a:gridCol w="304800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400" dirty="0"/>
                        <a:t>Some of the organization workforce do not. have defined safety roles and responsibilities.</a:t>
                      </a:r>
                    </a:p>
                    <a:p>
                      <a:endParaRPr lang="en-US" sz="1400" dirty="0"/>
                    </a:p>
                    <a:p>
                      <a:r>
                        <a:rPr lang="en-US" sz="1400" dirty="0"/>
                        <a:t>Performance on safety is not</a:t>
                      </a:r>
                    </a:p>
                    <a:p>
                      <a:r>
                        <a:rPr lang="en-US" sz="1400" dirty="0"/>
                        <a:t>considered during the performance appraisal process.</a:t>
                      </a:r>
                    </a:p>
                  </a:txBody>
                  <a:tcPr>
                    <a:solidFill>
                      <a:schemeClr val="bg1">
                        <a:alpha val="20000"/>
                      </a:schemeClr>
                    </a:solidFill>
                  </a:tcPr>
                </a:tc>
                <a:tc>
                  <a:txBody>
                    <a:bodyPr/>
                    <a:lstStyle/>
                    <a:p>
                      <a:r>
                        <a:rPr lang="en-US" sz="1400" dirty="0"/>
                        <a:t>Some of the organization workforce have defined safety roles and</a:t>
                      </a:r>
                    </a:p>
                    <a:p>
                      <a:r>
                        <a:rPr lang="en-US" sz="1400" dirty="0"/>
                        <a:t>responsibilities.</a:t>
                      </a:r>
                    </a:p>
                    <a:p>
                      <a:endParaRPr lang="en-US" sz="1400" dirty="0"/>
                    </a:p>
                    <a:p>
                      <a:r>
                        <a:rPr lang="en-US" sz="1400" dirty="0"/>
                        <a:t>Some of the organization workforce have safety objectives defined in their annual objectives, but this is not</a:t>
                      </a:r>
                    </a:p>
                    <a:p>
                      <a:r>
                        <a:rPr lang="en-US" sz="1400" dirty="0"/>
                        <a:t>done consistently.</a:t>
                      </a:r>
                    </a:p>
                    <a:p>
                      <a:endParaRPr lang="en-US" sz="1400" dirty="0"/>
                    </a:p>
                    <a:p>
                      <a:r>
                        <a:rPr lang="en-US" sz="1400" dirty="0"/>
                        <a:t>Performance on safety is considered during the performance appraisal process, but this is not done consistently.</a:t>
                      </a:r>
                    </a:p>
                  </a:txBody>
                  <a:tcPr>
                    <a:solidFill>
                      <a:schemeClr val="bg1">
                        <a:alpha val="20000"/>
                      </a:schemeClr>
                    </a:solidFill>
                  </a:tcPr>
                </a:tc>
                <a:tc>
                  <a:txBody>
                    <a:bodyPr/>
                    <a:lstStyle/>
                    <a:p>
                      <a:r>
                        <a:rPr lang="en-US" sz="1400" dirty="0"/>
                        <a:t>Most of the organization workforce, but not all, have defined safety roles</a:t>
                      </a:r>
                    </a:p>
                    <a:p>
                      <a:r>
                        <a:rPr lang="en-US" sz="1400" dirty="0"/>
                        <a:t>and responsibilities.</a:t>
                      </a:r>
                    </a:p>
                    <a:p>
                      <a:endParaRPr lang="en-US" sz="1400" dirty="0"/>
                    </a:p>
                    <a:p>
                      <a:r>
                        <a:rPr lang="en-US" sz="1400" dirty="0"/>
                        <a:t>Most, but not all, of the organization workforce have safety objectives defined in their annual objectives, and this is partially applied consistently.</a:t>
                      </a:r>
                    </a:p>
                    <a:p>
                      <a:endParaRPr lang="en-US" sz="1400" dirty="0"/>
                    </a:p>
                    <a:p>
                      <a:r>
                        <a:rPr lang="en-US" sz="1400" dirty="0"/>
                        <a:t>Performance on safety is consistently considered during the performance appraisal process.</a:t>
                      </a:r>
                    </a:p>
                    <a:p>
                      <a:endParaRPr lang="en-US" sz="1400" dirty="0"/>
                    </a:p>
                    <a:p>
                      <a:r>
                        <a:rPr lang="en-US" sz="1400" dirty="0"/>
                        <a:t>Leadership takes responsibility for ensuring required safety requirements are met in the organization's outputs</a:t>
                      </a:r>
                    </a:p>
                    <a:p>
                      <a:r>
                        <a:rPr lang="en-US" sz="1400" dirty="0"/>
                        <a:t>/ deliverables.</a:t>
                      </a:r>
                    </a:p>
                  </a:txBody>
                  <a:tcPr>
                    <a:solidFill>
                      <a:schemeClr val="bg1">
                        <a:alpha val="20000"/>
                      </a:schemeClr>
                    </a:solidFill>
                  </a:tcPr>
                </a:tc>
                <a:tc>
                  <a:txBody>
                    <a:bodyPr/>
                    <a:lstStyle/>
                    <a:p>
                      <a:r>
                        <a:rPr lang="en-US" sz="1400" dirty="0"/>
                        <a:t>Everyone in the organization has defined safety roles and responsibilities.</a:t>
                      </a:r>
                    </a:p>
                    <a:p>
                      <a:endParaRPr lang="en-US" sz="1400" dirty="0"/>
                    </a:p>
                    <a:p>
                      <a:r>
                        <a:rPr lang="en-US" sz="1400" dirty="0"/>
                        <a:t>All of the organization workforce have safety objectives defined in their annual objectives, and this is applied</a:t>
                      </a:r>
                    </a:p>
                    <a:p>
                      <a:r>
                        <a:rPr lang="en-US" sz="1400" dirty="0"/>
                        <a:t>consistently.</a:t>
                      </a:r>
                    </a:p>
                    <a:p>
                      <a:endParaRPr lang="en-US" sz="1400" dirty="0"/>
                    </a:p>
                    <a:p>
                      <a:r>
                        <a:rPr lang="en-US" sz="1400" dirty="0"/>
                        <a:t>Driving continual improvement in safety is valued, rewarded, and recognized by leadership.</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Tree>
    <p:extLst>
      <p:ext uri="{BB962C8B-B14F-4D97-AF65-F5344CB8AC3E}">
        <p14:creationId xmlns:p14="http://schemas.microsoft.com/office/powerpoint/2010/main" val="29283936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2D499-E5B7-7EE9-73EF-A2B6B7169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11135A-EAE5-A8D9-2AF7-FAD24A407AE8}"/>
              </a:ext>
            </a:extLst>
          </p:cNvPr>
          <p:cNvSpPr>
            <a:spLocks noGrp="1"/>
          </p:cNvSpPr>
          <p:nvPr>
            <p:ph type="title"/>
          </p:nvPr>
        </p:nvSpPr>
        <p:spPr>
          <a:xfrm>
            <a:off x="0" y="0"/>
            <a:ext cx="12192000" cy="1325563"/>
          </a:xfrm>
        </p:spPr>
        <p:txBody>
          <a:bodyPr>
            <a:noAutofit/>
          </a:bodyPr>
          <a:lstStyle/>
          <a:p>
            <a:r>
              <a:rPr lang="en-US" sz="3200" dirty="0"/>
              <a:t>Leadership is visible at all levels of the organization; including through direct interactions with the wider workforce and other stakeholders on matters of safety</a:t>
            </a:r>
          </a:p>
        </p:txBody>
      </p:sp>
      <p:graphicFrame>
        <p:nvGraphicFramePr>
          <p:cNvPr id="4" name="Content Placeholder 3">
            <a:extLst>
              <a:ext uri="{FF2B5EF4-FFF2-40B4-BE49-F238E27FC236}">
                <a16:creationId xmlns:a16="http://schemas.microsoft.com/office/drawing/2014/main" id="{37848B71-08DF-7C67-7101-E516F8DF61C9}"/>
              </a:ext>
            </a:extLst>
          </p:cNvPr>
          <p:cNvGraphicFramePr>
            <a:graphicFrameLocks noGrp="1"/>
          </p:cNvGraphicFramePr>
          <p:nvPr>
            <p:ph idx="1"/>
            <p:extLst>
              <p:ext uri="{D42A27DB-BD31-4B8C-83A1-F6EECF244321}">
                <p14:modId xmlns:p14="http://schemas.microsoft.com/office/powerpoint/2010/main" val="2503771706"/>
              </p:ext>
            </p:extLst>
          </p:nvPr>
        </p:nvGraphicFramePr>
        <p:xfrm>
          <a:off x="74295" y="1482725"/>
          <a:ext cx="12043410" cy="4089400"/>
        </p:xfrm>
        <a:graphic>
          <a:graphicData uri="http://schemas.openxmlformats.org/drawingml/2006/table">
            <a:tbl>
              <a:tblPr firstRow="1" bandRow="1">
                <a:tableStyleId>{616DA210-FB5B-4158-B5E0-FEB733F419BA}</a:tableStyleId>
              </a:tblPr>
              <a:tblGrid>
                <a:gridCol w="2899410">
                  <a:extLst>
                    <a:ext uri="{9D8B030D-6E8A-4147-A177-3AD203B41FA5}">
                      <a16:colId xmlns:a16="http://schemas.microsoft.com/office/drawing/2014/main" val="3188190198"/>
                    </a:ext>
                  </a:extLst>
                </a:gridCol>
                <a:gridCol w="3048000">
                  <a:extLst>
                    <a:ext uri="{9D8B030D-6E8A-4147-A177-3AD203B41FA5}">
                      <a16:colId xmlns:a16="http://schemas.microsoft.com/office/drawing/2014/main" val="103734699"/>
                    </a:ext>
                  </a:extLst>
                </a:gridCol>
                <a:gridCol w="3048000">
                  <a:extLst>
                    <a:ext uri="{9D8B030D-6E8A-4147-A177-3AD203B41FA5}">
                      <a16:colId xmlns:a16="http://schemas.microsoft.com/office/drawing/2014/main" val="1538382412"/>
                    </a:ext>
                  </a:extLst>
                </a:gridCol>
                <a:gridCol w="304800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400" dirty="0"/>
                        <a:t>Leadership shows little or no</a:t>
                      </a:r>
                    </a:p>
                    <a:p>
                      <a:r>
                        <a:rPr lang="en-US" sz="1400" dirty="0"/>
                        <a:t>consideration of safety issues</a:t>
                      </a:r>
                    </a:p>
                    <a:p>
                      <a:r>
                        <a:rPr lang="en-US" sz="1400" dirty="0"/>
                        <a:t>or effect on outputs.</a:t>
                      </a:r>
                    </a:p>
                    <a:p>
                      <a:endParaRPr lang="en-US" sz="1400" dirty="0"/>
                    </a:p>
                    <a:p>
                      <a:r>
                        <a:rPr lang="en-US" sz="1400" dirty="0"/>
                        <a:t>Throughout the organization, individuals do not believe that leadership are interested in their safety.</a:t>
                      </a:r>
                    </a:p>
                    <a:p>
                      <a:endParaRPr lang="en-US" sz="1400" dirty="0"/>
                    </a:p>
                    <a:p>
                      <a:r>
                        <a:rPr lang="en-US" sz="1400" dirty="0"/>
                        <a:t>There is little or no communication from leadership to stakeholders regarding safety performance and issues.</a:t>
                      </a:r>
                    </a:p>
                  </a:txBody>
                  <a:tcPr>
                    <a:solidFill>
                      <a:schemeClr val="bg1">
                        <a:alpha val="20000"/>
                      </a:schemeClr>
                    </a:solidFill>
                  </a:tcPr>
                </a:tc>
                <a:tc>
                  <a:txBody>
                    <a:bodyPr/>
                    <a:lstStyle/>
                    <a:p>
                      <a:r>
                        <a:rPr lang="en-US" sz="1400" dirty="0"/>
                        <a:t>Leadership considers safety risk</a:t>
                      </a:r>
                    </a:p>
                    <a:p>
                      <a:r>
                        <a:rPr lang="en-US" sz="1400" dirty="0"/>
                        <a:t>management, but not in a consistent manner or its effects on outputs. </a:t>
                      </a:r>
                    </a:p>
                    <a:p>
                      <a:endParaRPr lang="en-US" sz="1400" dirty="0"/>
                    </a:p>
                    <a:p>
                      <a:r>
                        <a:rPr lang="en-US" sz="1400" dirty="0"/>
                        <a:t>Individuals across the organization believe that leadership are interested in their safety and are taking the necessary steps to reduce risks.</a:t>
                      </a:r>
                    </a:p>
                    <a:p>
                      <a:endParaRPr lang="en-US" sz="1400" dirty="0"/>
                    </a:p>
                    <a:p>
                      <a:r>
                        <a:rPr lang="en-US" sz="1400" dirty="0"/>
                        <a:t>Leadership communicates on safety performance and issues to stakeholders but does not welcome challenge.</a:t>
                      </a:r>
                    </a:p>
                  </a:txBody>
                  <a:tcPr>
                    <a:solidFill>
                      <a:schemeClr val="bg1">
                        <a:alpha val="20000"/>
                      </a:schemeClr>
                    </a:solidFill>
                  </a:tcPr>
                </a:tc>
                <a:tc>
                  <a:txBody>
                    <a:bodyPr/>
                    <a:lstStyle/>
                    <a:p>
                      <a:r>
                        <a:rPr lang="en-US" sz="1400" dirty="0"/>
                        <a:t>Leadership shows a clear, wide-ranging understanding of</a:t>
                      </a:r>
                    </a:p>
                    <a:p>
                      <a:r>
                        <a:rPr lang="en-US" sz="1400" dirty="0"/>
                        <a:t>the organization, including safety management and effects on outputs.</a:t>
                      </a:r>
                    </a:p>
                    <a:p>
                      <a:endParaRPr lang="en-US" sz="1400" dirty="0"/>
                    </a:p>
                    <a:p>
                      <a:r>
                        <a:rPr lang="en-US" sz="1400" dirty="0"/>
                        <a:t>Individuals across the organization express confidence that safety matters are formally discussed by</a:t>
                      </a:r>
                    </a:p>
                    <a:p>
                      <a:r>
                        <a:rPr lang="en-US" sz="1400" dirty="0"/>
                        <a:t>leadership and regularly assessed to reduce risks.</a:t>
                      </a:r>
                    </a:p>
                    <a:p>
                      <a:endParaRPr lang="en-US" sz="1400" dirty="0"/>
                    </a:p>
                    <a:p>
                      <a:r>
                        <a:rPr lang="en-US" sz="1400" dirty="0"/>
                        <a:t>Leadership take action to equip</a:t>
                      </a:r>
                    </a:p>
                    <a:p>
                      <a:r>
                        <a:rPr lang="en-US" sz="1400" dirty="0"/>
                        <a:t>stakeholders with sufficient and</a:t>
                      </a:r>
                    </a:p>
                    <a:p>
                      <a:r>
                        <a:rPr lang="en-US" sz="1400" dirty="0"/>
                        <a:t>relevant information to allow them to challenge on safety issues as appropriate.</a:t>
                      </a:r>
                    </a:p>
                  </a:txBody>
                  <a:tcPr>
                    <a:solidFill>
                      <a:schemeClr val="bg1">
                        <a:alpha val="20000"/>
                      </a:schemeClr>
                    </a:solidFill>
                  </a:tcPr>
                </a:tc>
                <a:tc>
                  <a:txBody>
                    <a:bodyPr/>
                    <a:lstStyle/>
                    <a:p>
                      <a:r>
                        <a:rPr lang="en-US" sz="1400" dirty="0"/>
                        <a:t>Leadership has continuous engagement with the wider workforce and other stakeholders on safety.</a:t>
                      </a:r>
                    </a:p>
                    <a:p>
                      <a:endParaRPr lang="en-US" sz="1400" dirty="0"/>
                    </a:p>
                    <a:p>
                      <a:r>
                        <a:rPr lang="en-US" sz="1400" dirty="0"/>
                        <a:t>Leadership meet and regularly</a:t>
                      </a:r>
                    </a:p>
                    <a:p>
                      <a:r>
                        <a:rPr lang="en-US" sz="1400" dirty="0"/>
                        <a:t>review safety performance at</a:t>
                      </a:r>
                    </a:p>
                    <a:p>
                      <a:r>
                        <a:rPr lang="en-US" sz="1400" dirty="0"/>
                        <a:t>leadership meetings beyond formal safety committee meetings. This is evident to the workforce.</a:t>
                      </a:r>
                    </a:p>
                    <a:p>
                      <a:endParaRPr lang="en-US" sz="1400" dirty="0"/>
                    </a:p>
                    <a:p>
                      <a:r>
                        <a:rPr lang="en-US" sz="1400" dirty="0"/>
                        <a:t>Leadership encourages stakeholders to identify areas for improvement, leading to continual improvement in risk management through collaboration and innovation, including providing necessary resources.</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Tree>
    <p:extLst>
      <p:ext uri="{BB962C8B-B14F-4D97-AF65-F5344CB8AC3E}">
        <p14:creationId xmlns:p14="http://schemas.microsoft.com/office/powerpoint/2010/main" val="29429421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44A8E-6F3E-8F90-D2C0-84C10034CA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5C2D6D-948A-9546-2E45-E599FE49706F}"/>
              </a:ext>
            </a:extLst>
          </p:cNvPr>
          <p:cNvSpPr>
            <a:spLocks noGrp="1"/>
          </p:cNvSpPr>
          <p:nvPr>
            <p:ph type="title"/>
          </p:nvPr>
        </p:nvSpPr>
        <p:spPr>
          <a:xfrm>
            <a:off x="0" y="0"/>
            <a:ext cx="12192000" cy="1325563"/>
          </a:xfrm>
        </p:spPr>
        <p:txBody>
          <a:bodyPr>
            <a:noAutofit/>
          </a:bodyPr>
          <a:lstStyle/>
          <a:p>
            <a:r>
              <a:rPr lang="en-US" sz="3200" dirty="0"/>
              <a:t>Corporate governance holds safety as an equal partner to other strategic objectives such as capability, cost and schedule.</a:t>
            </a:r>
          </a:p>
        </p:txBody>
      </p:sp>
      <p:graphicFrame>
        <p:nvGraphicFramePr>
          <p:cNvPr id="4" name="Content Placeholder 3">
            <a:extLst>
              <a:ext uri="{FF2B5EF4-FFF2-40B4-BE49-F238E27FC236}">
                <a16:creationId xmlns:a16="http://schemas.microsoft.com/office/drawing/2014/main" id="{4E4E7804-74E3-3240-0301-E7099BA60F52}"/>
              </a:ext>
            </a:extLst>
          </p:cNvPr>
          <p:cNvGraphicFramePr>
            <a:graphicFrameLocks noGrp="1"/>
          </p:cNvGraphicFramePr>
          <p:nvPr>
            <p:ph idx="1"/>
            <p:extLst>
              <p:ext uri="{D42A27DB-BD31-4B8C-83A1-F6EECF244321}">
                <p14:modId xmlns:p14="http://schemas.microsoft.com/office/powerpoint/2010/main" val="2381122238"/>
              </p:ext>
            </p:extLst>
          </p:nvPr>
        </p:nvGraphicFramePr>
        <p:xfrm>
          <a:off x="74295" y="1482725"/>
          <a:ext cx="12043410" cy="3662680"/>
        </p:xfrm>
        <a:graphic>
          <a:graphicData uri="http://schemas.openxmlformats.org/drawingml/2006/table">
            <a:tbl>
              <a:tblPr firstRow="1" bandRow="1">
                <a:tableStyleId>{616DA210-FB5B-4158-B5E0-FEB733F419BA}</a:tableStyleId>
              </a:tblPr>
              <a:tblGrid>
                <a:gridCol w="2899410">
                  <a:extLst>
                    <a:ext uri="{9D8B030D-6E8A-4147-A177-3AD203B41FA5}">
                      <a16:colId xmlns:a16="http://schemas.microsoft.com/office/drawing/2014/main" val="3188190198"/>
                    </a:ext>
                  </a:extLst>
                </a:gridCol>
                <a:gridCol w="3048000">
                  <a:extLst>
                    <a:ext uri="{9D8B030D-6E8A-4147-A177-3AD203B41FA5}">
                      <a16:colId xmlns:a16="http://schemas.microsoft.com/office/drawing/2014/main" val="103734699"/>
                    </a:ext>
                  </a:extLst>
                </a:gridCol>
                <a:gridCol w="3048000">
                  <a:extLst>
                    <a:ext uri="{9D8B030D-6E8A-4147-A177-3AD203B41FA5}">
                      <a16:colId xmlns:a16="http://schemas.microsoft.com/office/drawing/2014/main" val="1538382412"/>
                    </a:ext>
                  </a:extLst>
                </a:gridCol>
                <a:gridCol w="304800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400" dirty="0"/>
                        <a:t>There is little or no evidence of</a:t>
                      </a:r>
                    </a:p>
                    <a:p>
                      <a:r>
                        <a:rPr lang="en-US" sz="1400" dirty="0"/>
                        <a:t>understanding, at any level, of</a:t>
                      </a:r>
                    </a:p>
                    <a:p>
                      <a:r>
                        <a:rPr lang="en-US" sz="1400" dirty="0"/>
                        <a:t>the importance of governance</a:t>
                      </a:r>
                    </a:p>
                    <a:p>
                      <a:r>
                        <a:rPr lang="en-US" sz="1400" dirty="0"/>
                        <a:t>and reviews so that risk</a:t>
                      </a:r>
                    </a:p>
                    <a:p>
                      <a:r>
                        <a:rPr lang="en-US" sz="1400" dirty="0"/>
                        <a:t>management objectives are</a:t>
                      </a:r>
                    </a:p>
                    <a:p>
                      <a:r>
                        <a:rPr lang="en-US" sz="1400" dirty="0"/>
                        <a:t>delivered.</a:t>
                      </a:r>
                    </a:p>
                    <a:p>
                      <a:endParaRPr lang="en-US" sz="1400" dirty="0"/>
                    </a:p>
                    <a:p>
                      <a:r>
                        <a:rPr lang="en-US" sz="1400" dirty="0"/>
                        <a:t>There are no governance arrangements in place to demonstrate that the SMS has</a:t>
                      </a:r>
                    </a:p>
                    <a:p>
                      <a:r>
                        <a:rPr lang="en-US" sz="1400" dirty="0"/>
                        <a:t>delivered the intended objectives, and there is no analysis of the findings of monitoring and audits by leadership.</a:t>
                      </a:r>
                    </a:p>
                  </a:txBody>
                  <a:tcPr>
                    <a:solidFill>
                      <a:schemeClr val="bg1">
                        <a:alpha val="20000"/>
                      </a:schemeClr>
                    </a:solidFill>
                  </a:tcPr>
                </a:tc>
                <a:tc>
                  <a:txBody>
                    <a:bodyPr/>
                    <a:lstStyle/>
                    <a:p>
                      <a:r>
                        <a:rPr lang="en-US" sz="1400" dirty="0"/>
                        <a:t>There is, but not enough evidence of understanding and support for the role of corporate governance in setting and reviewing safety performance, but it is inconsistent.</a:t>
                      </a:r>
                    </a:p>
                    <a:p>
                      <a:endParaRPr lang="en-US" sz="1400" dirty="0"/>
                    </a:p>
                    <a:p>
                      <a:r>
                        <a:rPr lang="en-US" sz="1400" dirty="0"/>
                        <a:t>There are governance arrangements in place, but these do not always align with the organizational risk profile and strategies. </a:t>
                      </a:r>
                    </a:p>
                    <a:p>
                      <a:endParaRPr lang="en-US" sz="1400" dirty="0"/>
                    </a:p>
                    <a:p>
                      <a:r>
                        <a:rPr lang="en-US" sz="1400" dirty="0"/>
                        <a:t>Reviews are limited to simple data such as outcomes and status of actions from previous management reviews.</a:t>
                      </a:r>
                    </a:p>
                  </a:txBody>
                  <a:tcPr>
                    <a:solidFill>
                      <a:schemeClr val="bg1">
                        <a:alpha val="20000"/>
                      </a:schemeClr>
                    </a:solidFill>
                  </a:tcPr>
                </a:tc>
                <a:tc>
                  <a:txBody>
                    <a:bodyPr/>
                    <a:lstStyle/>
                    <a:p>
                      <a:r>
                        <a:rPr lang="en-US" sz="1400" dirty="0"/>
                        <a:t>There is evidence but could be improved, that reviews result in effective changes to control safety risks.</a:t>
                      </a:r>
                    </a:p>
                    <a:p>
                      <a:endParaRPr lang="en-US" sz="1400" dirty="0"/>
                    </a:p>
                    <a:p>
                      <a:r>
                        <a:rPr lang="en-US" sz="1400" dirty="0"/>
                        <a:t>Corporate governance arrangements systematically include lessons learned from events in other</a:t>
                      </a:r>
                    </a:p>
                    <a:p>
                      <a:r>
                        <a:rPr lang="en-US" sz="1400" dirty="0"/>
                        <a:t>organizations and other industries and include measures to assess the</a:t>
                      </a:r>
                    </a:p>
                    <a:p>
                      <a:r>
                        <a:rPr lang="en-US" sz="1400" dirty="0"/>
                        <a:t>outcome of changes made.</a:t>
                      </a:r>
                    </a:p>
                    <a:p>
                      <a:endParaRPr lang="en-US" sz="1400" dirty="0"/>
                    </a:p>
                    <a:p>
                      <a:r>
                        <a:rPr lang="en-US" sz="1400" dirty="0"/>
                        <a:t>Corporate governance sometimes holds safety equally to other strategic</a:t>
                      </a:r>
                    </a:p>
                    <a:p>
                      <a:r>
                        <a:rPr lang="en-US" sz="1400" dirty="0"/>
                        <a:t>Objectives.</a:t>
                      </a:r>
                    </a:p>
                  </a:txBody>
                  <a:tcPr>
                    <a:solidFill>
                      <a:schemeClr val="bg1">
                        <a:alpha val="20000"/>
                      </a:schemeClr>
                    </a:solidFill>
                  </a:tcPr>
                </a:tc>
                <a:tc>
                  <a:txBody>
                    <a:bodyPr/>
                    <a:lstStyle/>
                    <a:p>
                      <a:r>
                        <a:rPr lang="en-US" sz="1400" dirty="0"/>
                        <a:t>Corporate governance arrangements encourage suggestions for improvement, and these routinely trigger leadership reviews.</a:t>
                      </a:r>
                    </a:p>
                    <a:p>
                      <a:endParaRPr lang="en-US" sz="1400" dirty="0"/>
                    </a:p>
                    <a:p>
                      <a:r>
                        <a:rPr lang="en-US" sz="1400" dirty="0"/>
                        <a:t>Reviews are carried out routinely and result in continual improvement of risk management. </a:t>
                      </a:r>
                    </a:p>
                    <a:p>
                      <a:endParaRPr lang="en-US" sz="1400" dirty="0"/>
                    </a:p>
                    <a:p>
                      <a:r>
                        <a:rPr lang="en-US" sz="1400" dirty="0"/>
                        <a:t>Outputs are shared widely to improve</a:t>
                      </a:r>
                    </a:p>
                    <a:p>
                      <a:r>
                        <a:rPr lang="en-US" sz="1400" dirty="0"/>
                        <a:t>processes and encourage positive behaviors.</a:t>
                      </a:r>
                    </a:p>
                    <a:p>
                      <a:endParaRPr lang="en-US" sz="1400" dirty="0"/>
                    </a:p>
                    <a:p>
                      <a:r>
                        <a:rPr lang="en-US" sz="1400" dirty="0"/>
                        <a:t>Organizations considers safety as equal to other strategic objectives.</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Tree>
    <p:extLst>
      <p:ext uri="{BB962C8B-B14F-4D97-AF65-F5344CB8AC3E}">
        <p14:creationId xmlns:p14="http://schemas.microsoft.com/office/powerpoint/2010/main" val="20995946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4B4A6-8C9A-B324-F940-8B17218367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B23C9A-6074-0367-6F7A-98224CA54871}"/>
              </a:ext>
            </a:extLst>
          </p:cNvPr>
          <p:cNvSpPr>
            <a:spLocks noGrp="1"/>
          </p:cNvSpPr>
          <p:nvPr>
            <p:ph type="title"/>
          </p:nvPr>
        </p:nvSpPr>
        <p:spPr>
          <a:xfrm>
            <a:off x="0" y="0"/>
            <a:ext cx="12192000" cy="1325563"/>
          </a:xfrm>
        </p:spPr>
        <p:txBody>
          <a:bodyPr>
            <a:noAutofit/>
          </a:bodyPr>
          <a:lstStyle/>
          <a:p>
            <a:r>
              <a:rPr lang="en-US" sz="3200" dirty="0"/>
              <a:t>A culture is in place which fosters resilient safety management, engages people and promotes effective safety behaviors.</a:t>
            </a:r>
          </a:p>
        </p:txBody>
      </p:sp>
      <p:graphicFrame>
        <p:nvGraphicFramePr>
          <p:cNvPr id="4" name="Content Placeholder 3">
            <a:extLst>
              <a:ext uri="{FF2B5EF4-FFF2-40B4-BE49-F238E27FC236}">
                <a16:creationId xmlns:a16="http://schemas.microsoft.com/office/drawing/2014/main" id="{9B6DBF8F-E173-52E3-73B9-1E5B5D20204A}"/>
              </a:ext>
            </a:extLst>
          </p:cNvPr>
          <p:cNvGraphicFramePr>
            <a:graphicFrameLocks noGrp="1"/>
          </p:cNvGraphicFramePr>
          <p:nvPr>
            <p:ph idx="1"/>
            <p:extLst>
              <p:ext uri="{D42A27DB-BD31-4B8C-83A1-F6EECF244321}">
                <p14:modId xmlns:p14="http://schemas.microsoft.com/office/powerpoint/2010/main" val="3435365546"/>
              </p:ext>
            </p:extLst>
          </p:nvPr>
        </p:nvGraphicFramePr>
        <p:xfrm>
          <a:off x="74295" y="1482725"/>
          <a:ext cx="12043410" cy="3662680"/>
        </p:xfrm>
        <a:graphic>
          <a:graphicData uri="http://schemas.openxmlformats.org/drawingml/2006/table">
            <a:tbl>
              <a:tblPr firstRow="1" bandRow="1">
                <a:tableStyleId>{616DA210-FB5B-4158-B5E0-FEB733F419BA}</a:tableStyleId>
              </a:tblPr>
              <a:tblGrid>
                <a:gridCol w="2899410">
                  <a:extLst>
                    <a:ext uri="{9D8B030D-6E8A-4147-A177-3AD203B41FA5}">
                      <a16:colId xmlns:a16="http://schemas.microsoft.com/office/drawing/2014/main" val="3188190198"/>
                    </a:ext>
                  </a:extLst>
                </a:gridCol>
                <a:gridCol w="3048000">
                  <a:extLst>
                    <a:ext uri="{9D8B030D-6E8A-4147-A177-3AD203B41FA5}">
                      <a16:colId xmlns:a16="http://schemas.microsoft.com/office/drawing/2014/main" val="103734699"/>
                    </a:ext>
                  </a:extLst>
                </a:gridCol>
                <a:gridCol w="3048000">
                  <a:extLst>
                    <a:ext uri="{9D8B030D-6E8A-4147-A177-3AD203B41FA5}">
                      <a16:colId xmlns:a16="http://schemas.microsoft.com/office/drawing/2014/main" val="1538382412"/>
                    </a:ext>
                  </a:extLst>
                </a:gridCol>
                <a:gridCol w="304800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400" dirty="0"/>
                        <a:t>There is little or no evidence to</a:t>
                      </a:r>
                    </a:p>
                    <a:p>
                      <a:r>
                        <a:rPr lang="en-US" sz="1400" dirty="0"/>
                        <a:t>demonstrate that senior leadership are truly interested in safety. </a:t>
                      </a:r>
                    </a:p>
                    <a:p>
                      <a:endParaRPr lang="en-US" sz="1400" dirty="0"/>
                    </a:p>
                    <a:p>
                      <a:r>
                        <a:rPr lang="en-US" sz="1400" dirty="0"/>
                        <a:t>Rather, it appears to be viewed as a ‘tick box’ requirement which hinders rather than enables delivery of organizational priorities.</a:t>
                      </a:r>
                    </a:p>
                    <a:p>
                      <a:endParaRPr lang="en-US" sz="1400" dirty="0"/>
                    </a:p>
                    <a:p>
                      <a:r>
                        <a:rPr lang="en-US" sz="1400" dirty="0"/>
                        <a:t>There is little or no evidence that the SMS is seen as important or has been communicated outside of the team of safety specialists.</a:t>
                      </a:r>
                    </a:p>
                  </a:txBody>
                  <a:tcPr>
                    <a:solidFill>
                      <a:schemeClr val="bg1">
                        <a:alpha val="20000"/>
                      </a:schemeClr>
                    </a:solidFill>
                  </a:tcPr>
                </a:tc>
                <a:tc>
                  <a:txBody>
                    <a:bodyPr/>
                    <a:lstStyle/>
                    <a:p>
                      <a:r>
                        <a:rPr lang="en-US" sz="1400" dirty="0"/>
                        <a:t>Leadership gathers anecdotal evidence about the wider organization's culture and behavior towards safety risk and considers this when designing and implementing policy.</a:t>
                      </a:r>
                    </a:p>
                    <a:p>
                      <a:endParaRPr lang="en-US" sz="1400" dirty="0"/>
                    </a:p>
                    <a:p>
                      <a:r>
                        <a:rPr lang="en-US" sz="1400" dirty="0"/>
                        <a:t>There is some, but not enough evidence of effective safety behaviors among the workforce, with limited participation in safety</a:t>
                      </a:r>
                    </a:p>
                    <a:p>
                      <a:r>
                        <a:rPr lang="en-US" sz="1400" dirty="0"/>
                        <a:t>management activities.</a:t>
                      </a:r>
                    </a:p>
                  </a:txBody>
                  <a:tcPr>
                    <a:solidFill>
                      <a:schemeClr val="bg1">
                        <a:alpha val="20000"/>
                      </a:schemeClr>
                    </a:solidFill>
                  </a:tcPr>
                </a:tc>
                <a:tc>
                  <a:txBody>
                    <a:bodyPr/>
                    <a:lstStyle/>
                    <a:p>
                      <a:r>
                        <a:rPr lang="en-US" sz="1400" dirty="0"/>
                        <a:t>Safety culture and behavior</a:t>
                      </a:r>
                    </a:p>
                    <a:p>
                      <a:r>
                        <a:rPr lang="en-US" sz="1400" dirty="0"/>
                        <a:t>surveys are issued and</a:t>
                      </a:r>
                    </a:p>
                    <a:p>
                      <a:r>
                        <a:rPr lang="en-US" sz="1400" dirty="0"/>
                        <a:t>completed on an ad-hoc basis;</a:t>
                      </a:r>
                    </a:p>
                    <a:p>
                      <a:r>
                        <a:rPr lang="en-US" sz="1400" dirty="0"/>
                        <a:t>results are reviewed by the</a:t>
                      </a:r>
                    </a:p>
                    <a:p>
                      <a:r>
                        <a:rPr lang="en-US" sz="1400" dirty="0"/>
                        <a:t>team commissioning and</a:t>
                      </a:r>
                    </a:p>
                    <a:p>
                      <a:r>
                        <a:rPr lang="en-US" sz="1400" dirty="0"/>
                        <a:t>organizing the survey(s); and</a:t>
                      </a:r>
                    </a:p>
                    <a:p>
                      <a:r>
                        <a:rPr lang="en-US" sz="1400" dirty="0"/>
                        <a:t>corrective actions are proposed</a:t>
                      </a:r>
                    </a:p>
                    <a:p>
                      <a:r>
                        <a:rPr lang="en-US" sz="1400" dirty="0"/>
                        <a:t>to leadership.</a:t>
                      </a:r>
                    </a:p>
                    <a:p>
                      <a:endParaRPr lang="en-US" sz="1400" dirty="0"/>
                    </a:p>
                    <a:p>
                      <a:r>
                        <a:rPr lang="en-US" sz="1400" dirty="0"/>
                        <a:t>There is some but could be</a:t>
                      </a:r>
                    </a:p>
                    <a:p>
                      <a:r>
                        <a:rPr lang="en-US" sz="1400" dirty="0"/>
                        <a:t>improved evidence of effective</a:t>
                      </a:r>
                    </a:p>
                    <a:p>
                      <a:r>
                        <a:rPr lang="en-US" sz="1400" dirty="0"/>
                        <a:t>safety behaviors and</a:t>
                      </a:r>
                    </a:p>
                    <a:p>
                      <a:r>
                        <a:rPr lang="en-US" sz="1400" dirty="0"/>
                        <a:t>engagement in safety</a:t>
                      </a:r>
                    </a:p>
                    <a:p>
                      <a:r>
                        <a:rPr lang="en-US" sz="1400" dirty="0"/>
                        <a:t>management.</a:t>
                      </a:r>
                    </a:p>
                  </a:txBody>
                  <a:tcPr>
                    <a:solidFill>
                      <a:schemeClr val="bg1">
                        <a:alpha val="20000"/>
                      </a:schemeClr>
                    </a:solidFill>
                  </a:tcPr>
                </a:tc>
                <a:tc>
                  <a:txBody>
                    <a:bodyPr/>
                    <a:lstStyle/>
                    <a:p>
                      <a:r>
                        <a:rPr lang="en-US" sz="1400" dirty="0"/>
                        <a:t>Safety culture and behavior surveys are completed and responded to on a regular basis. </a:t>
                      </a:r>
                    </a:p>
                    <a:p>
                      <a:endParaRPr lang="en-US" sz="1400" dirty="0"/>
                    </a:p>
                    <a:p>
                      <a:r>
                        <a:rPr lang="en-US" sz="1400" dirty="0"/>
                        <a:t>The outcomes are reviewed by leadership of appropriate seniority.</a:t>
                      </a:r>
                    </a:p>
                    <a:p>
                      <a:endParaRPr lang="en-US" sz="1400" dirty="0"/>
                    </a:p>
                    <a:p>
                      <a:r>
                        <a:rPr lang="en-US" sz="1400" dirty="0"/>
                        <a:t>Corrective actions are identified, implemented, and their impact is monitored.</a:t>
                      </a:r>
                    </a:p>
                    <a:p>
                      <a:endParaRPr lang="en-US" sz="1400" dirty="0"/>
                    </a:p>
                    <a:p>
                      <a:r>
                        <a:rPr lang="en-US" sz="1400" dirty="0"/>
                        <a:t>There is robust evidence of widespread effective safety behaviors and active engagement in safety management.</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Tree>
    <p:extLst>
      <p:ext uri="{BB962C8B-B14F-4D97-AF65-F5344CB8AC3E}">
        <p14:creationId xmlns:p14="http://schemas.microsoft.com/office/powerpoint/2010/main" val="3001937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5E86E-708E-E4C9-D413-F9D3E8C131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76B701-F7EB-8C70-36B6-96CA89178397}"/>
              </a:ext>
            </a:extLst>
          </p:cNvPr>
          <p:cNvSpPr>
            <a:spLocks noGrp="1"/>
          </p:cNvSpPr>
          <p:nvPr>
            <p:ph type="title"/>
          </p:nvPr>
        </p:nvSpPr>
        <p:spPr>
          <a:xfrm>
            <a:off x="0" y="18255"/>
            <a:ext cx="12192000" cy="907575"/>
          </a:xfrm>
        </p:spPr>
        <p:txBody>
          <a:bodyPr>
            <a:normAutofit fontScale="90000"/>
          </a:bodyPr>
          <a:lstStyle/>
          <a:p>
            <a:r>
              <a:rPr lang="en-US" b="1" dirty="0">
                <a:latin typeface="Calibri" panose="020F0502020204030204" pitchFamily="34" charset="0"/>
                <a:cs typeface="Calibri" panose="020F0502020204030204" pitchFamily="34" charset="0"/>
              </a:rPr>
              <a:t>Promoting a consistent approach to safety management</a:t>
            </a:r>
          </a:p>
        </p:txBody>
      </p:sp>
      <p:sp>
        <p:nvSpPr>
          <p:cNvPr id="3" name="Content Placeholder 2">
            <a:extLst>
              <a:ext uri="{FF2B5EF4-FFF2-40B4-BE49-F238E27FC236}">
                <a16:creationId xmlns:a16="http://schemas.microsoft.com/office/drawing/2014/main" id="{60AA3769-DE86-16F1-ABF9-547AD2D74610}"/>
              </a:ext>
            </a:extLst>
          </p:cNvPr>
          <p:cNvSpPr>
            <a:spLocks noGrp="1"/>
          </p:cNvSpPr>
          <p:nvPr>
            <p:ph idx="1"/>
          </p:nvPr>
        </p:nvSpPr>
        <p:spPr>
          <a:xfrm>
            <a:off x="297180" y="1120140"/>
            <a:ext cx="11498580" cy="5737860"/>
          </a:xfrm>
        </p:spPr>
        <p:txBody>
          <a:bodyPr>
            <a:normAutofit/>
          </a:bodyPr>
          <a:lstStyle/>
          <a:p>
            <a:pPr marL="0" indent="0">
              <a:buNone/>
            </a:pPr>
            <a:r>
              <a:rPr lang="en-US" sz="3600" dirty="0">
                <a:latin typeface="Calibri" panose="020F0502020204030204" pitchFamily="34" charset="0"/>
                <a:cs typeface="Calibri" panose="020F0502020204030204" pitchFamily="34" charset="0"/>
              </a:rPr>
              <a:t>Leadership MUST demonstrate a commitment to the safety of the men and women who do the dirty and dangerous work within their organization by setting a clear tone from the top, promoting the vision for safety and by:</a:t>
            </a:r>
          </a:p>
          <a:p>
            <a:pPr marL="0" indent="0">
              <a:buNone/>
            </a:pPr>
            <a:endParaRPr lang="en-US" sz="3200" dirty="0">
              <a:latin typeface="Calibri" panose="020F0502020204030204" pitchFamily="34" charset="0"/>
              <a:cs typeface="Calibri" panose="020F0502020204030204" pitchFamily="34" charset="0"/>
            </a:endParaRPr>
          </a:p>
          <a:p>
            <a:pPr marL="514350" indent="-514350">
              <a:buFont typeface="+mj-lt"/>
              <a:buAutoNum type="arabicPeriod"/>
            </a:pPr>
            <a:r>
              <a:rPr lang="en-US" sz="3200" dirty="0">
                <a:latin typeface="Calibri" panose="020F0502020204030204" pitchFamily="34" charset="0"/>
                <a:cs typeface="Calibri" panose="020F0502020204030204" pitchFamily="34" charset="0"/>
              </a:rPr>
              <a:t>taking </a:t>
            </a:r>
            <a:r>
              <a:rPr lang="en-US" sz="3200" b="1" dirty="0">
                <a:latin typeface="Calibri" panose="020F0502020204030204" pitchFamily="34" charset="0"/>
                <a:cs typeface="Calibri" panose="020F0502020204030204" pitchFamily="34" charset="0"/>
              </a:rPr>
              <a:t>overall responsibility and accountability </a:t>
            </a:r>
            <a:r>
              <a:rPr lang="en-US" sz="3200" dirty="0">
                <a:latin typeface="Calibri" panose="020F0502020204030204" pitchFamily="34" charset="0"/>
                <a:cs typeface="Calibri" panose="020F0502020204030204" pitchFamily="34" charset="0"/>
              </a:rPr>
              <a:t>for the </a:t>
            </a:r>
            <a:r>
              <a:rPr lang="en-US" sz="3200" b="1" dirty="0">
                <a:latin typeface="Calibri" panose="020F0502020204030204" pitchFamily="34" charset="0"/>
                <a:cs typeface="Calibri" panose="020F0502020204030204" pitchFamily="34" charset="0"/>
              </a:rPr>
              <a:t>PREVENTION</a:t>
            </a:r>
            <a:r>
              <a:rPr lang="en-US" sz="3200" dirty="0">
                <a:latin typeface="Calibri" panose="020F0502020204030204" pitchFamily="34" charset="0"/>
                <a:cs typeface="Calibri" panose="020F0502020204030204" pitchFamily="34" charset="0"/>
              </a:rPr>
              <a:t> of work-related injury and ill health, as well as, </a:t>
            </a:r>
          </a:p>
          <a:p>
            <a:pPr marL="514350" indent="-514350">
              <a:buFont typeface="+mj-lt"/>
              <a:buAutoNum type="arabicPeriod"/>
            </a:pPr>
            <a:r>
              <a:rPr lang="en-US" sz="3200" dirty="0">
                <a:latin typeface="Calibri" panose="020F0502020204030204" pitchFamily="34" charset="0"/>
                <a:cs typeface="Calibri" panose="020F0502020204030204" pitchFamily="34" charset="0"/>
              </a:rPr>
              <a:t>the provision of safe and healthy workplaces and activities</a:t>
            </a:r>
          </a:p>
        </p:txBody>
      </p:sp>
    </p:spTree>
    <p:extLst>
      <p:ext uri="{BB962C8B-B14F-4D97-AF65-F5344CB8AC3E}">
        <p14:creationId xmlns:p14="http://schemas.microsoft.com/office/powerpoint/2010/main" val="2734776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61424-E325-6BCF-EE79-AF7AEC3009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CBEDB7-E53F-70B1-79E7-A4B99E2B282E}"/>
              </a:ext>
            </a:extLst>
          </p:cNvPr>
          <p:cNvSpPr>
            <a:spLocks noGrp="1"/>
          </p:cNvSpPr>
          <p:nvPr>
            <p:ph type="title"/>
          </p:nvPr>
        </p:nvSpPr>
        <p:spPr>
          <a:xfrm>
            <a:off x="0" y="18255"/>
            <a:ext cx="12192000" cy="907575"/>
          </a:xfrm>
        </p:spPr>
        <p:txBody>
          <a:bodyPr>
            <a:normAutofit fontScale="90000"/>
          </a:bodyPr>
          <a:lstStyle/>
          <a:p>
            <a:r>
              <a:rPr lang="en-US" b="1" dirty="0">
                <a:latin typeface="Calibri" panose="020F0502020204030204" pitchFamily="34" charset="0"/>
                <a:cs typeface="Calibri" panose="020F0502020204030204" pitchFamily="34" charset="0"/>
              </a:rPr>
              <a:t>Promoting a consistent approach to safety management</a:t>
            </a:r>
          </a:p>
        </p:txBody>
      </p:sp>
      <p:sp>
        <p:nvSpPr>
          <p:cNvPr id="3" name="Content Placeholder 2">
            <a:extLst>
              <a:ext uri="{FF2B5EF4-FFF2-40B4-BE49-F238E27FC236}">
                <a16:creationId xmlns:a16="http://schemas.microsoft.com/office/drawing/2014/main" id="{86C1B69A-3A7B-D1EA-788B-5F34C035827D}"/>
              </a:ext>
            </a:extLst>
          </p:cNvPr>
          <p:cNvSpPr>
            <a:spLocks noGrp="1"/>
          </p:cNvSpPr>
          <p:nvPr>
            <p:ph idx="1"/>
          </p:nvPr>
        </p:nvSpPr>
        <p:spPr>
          <a:xfrm>
            <a:off x="297180" y="1120140"/>
            <a:ext cx="11498580" cy="5737860"/>
          </a:xfrm>
        </p:spPr>
        <p:txBody>
          <a:bodyPr>
            <a:normAutofit/>
          </a:bodyPr>
          <a:lstStyle/>
          <a:p>
            <a:pPr marL="0" indent="0">
              <a:buNone/>
            </a:pPr>
            <a:r>
              <a:rPr lang="en-US" sz="3600" dirty="0">
                <a:latin typeface="Calibri" panose="020F0502020204030204" pitchFamily="34" charset="0"/>
                <a:cs typeface="Calibri" panose="020F0502020204030204" pitchFamily="34" charset="0"/>
              </a:rPr>
              <a:t>Leadership MUST demonstrate a commitment to the safety of the men and women who do the dirty and dangerous work within their organization by setting a clear tone from the top, promoting the vision for safety and by:</a:t>
            </a:r>
          </a:p>
          <a:p>
            <a:pPr marL="0" indent="0">
              <a:buNone/>
            </a:pPr>
            <a:endParaRPr lang="en-US" sz="3200" dirty="0">
              <a:latin typeface="Calibri" panose="020F0502020204030204" pitchFamily="34" charset="0"/>
              <a:cs typeface="Calibri" panose="020F0502020204030204" pitchFamily="34" charset="0"/>
            </a:endParaRPr>
          </a:p>
          <a:p>
            <a:pPr marL="514350" indent="-514350">
              <a:buFont typeface="+mj-lt"/>
              <a:buAutoNum type="arabicPeriod" startAt="2"/>
            </a:pPr>
            <a:r>
              <a:rPr lang="en-US" sz="3600" dirty="0">
                <a:latin typeface="Calibri" panose="020F0502020204030204" pitchFamily="34" charset="0"/>
                <a:cs typeface="Calibri" panose="020F0502020204030204" pitchFamily="34" charset="0"/>
              </a:rPr>
              <a:t>Making sure that they</a:t>
            </a:r>
            <a:r>
              <a:rPr lang="en-US" sz="3600" b="1" dirty="0">
                <a:latin typeface="Calibri" panose="020F0502020204030204" pitchFamily="34" charset="0"/>
                <a:cs typeface="Calibri" panose="020F0502020204030204" pitchFamily="34" charset="0"/>
              </a:rPr>
              <a:t> </a:t>
            </a:r>
          </a:p>
          <a:p>
            <a:pPr marL="971550" lvl="1" indent="-514350">
              <a:buFont typeface="+mj-lt"/>
              <a:buAutoNum type="arabicPeriod"/>
            </a:pPr>
            <a:r>
              <a:rPr lang="en-US" sz="3200" b="1" dirty="0">
                <a:latin typeface="Calibri" panose="020F0502020204030204" pitchFamily="34" charset="0"/>
                <a:cs typeface="Calibri" panose="020F0502020204030204" pitchFamily="34" charset="0"/>
              </a:rPr>
              <a:t>are visible across their organization </a:t>
            </a:r>
            <a:r>
              <a:rPr lang="en-US" sz="3200" dirty="0">
                <a:latin typeface="Calibri" panose="020F0502020204030204" pitchFamily="34" charset="0"/>
                <a:cs typeface="Calibri" panose="020F0502020204030204" pitchFamily="34" charset="0"/>
              </a:rPr>
              <a:t>and </a:t>
            </a:r>
          </a:p>
          <a:p>
            <a:pPr marL="971550" lvl="1" indent="-514350">
              <a:buFont typeface="+mj-lt"/>
              <a:buAutoNum type="arabicPeriod"/>
            </a:pPr>
            <a:r>
              <a:rPr lang="en-US" sz="3200" dirty="0">
                <a:latin typeface="Calibri" panose="020F0502020204030204" pitchFamily="34" charset="0"/>
                <a:cs typeface="Calibri" panose="020F0502020204030204" pitchFamily="34" charset="0"/>
              </a:rPr>
              <a:t>by </a:t>
            </a:r>
            <a:r>
              <a:rPr lang="en-US" sz="3200" b="1" dirty="0">
                <a:latin typeface="Calibri" panose="020F0502020204030204" pitchFamily="34" charset="0"/>
                <a:cs typeface="Calibri" panose="020F0502020204030204" pitchFamily="34" charset="0"/>
              </a:rPr>
              <a:t>prioritizing safety alongside other strategic objectives</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2422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7DFCB-949C-05D0-8BFB-FDB1B55CE5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61DBFE-E025-B33A-C05E-04A4F716D13D}"/>
              </a:ext>
            </a:extLst>
          </p:cNvPr>
          <p:cNvSpPr>
            <a:spLocks noGrp="1"/>
          </p:cNvSpPr>
          <p:nvPr>
            <p:ph type="title"/>
          </p:nvPr>
        </p:nvSpPr>
        <p:spPr>
          <a:xfrm>
            <a:off x="0" y="18255"/>
            <a:ext cx="12192000" cy="907575"/>
          </a:xfrm>
        </p:spPr>
        <p:txBody>
          <a:bodyPr>
            <a:normAutofit fontScale="90000"/>
          </a:bodyPr>
          <a:lstStyle/>
          <a:p>
            <a:r>
              <a:rPr lang="en-US" b="1" dirty="0">
                <a:latin typeface="Calibri" panose="020F0502020204030204" pitchFamily="34" charset="0"/>
                <a:cs typeface="Calibri" panose="020F0502020204030204" pitchFamily="34" charset="0"/>
              </a:rPr>
              <a:t>Promoting a consistent approach to safety management</a:t>
            </a:r>
          </a:p>
        </p:txBody>
      </p:sp>
      <p:sp>
        <p:nvSpPr>
          <p:cNvPr id="3" name="Content Placeholder 2">
            <a:extLst>
              <a:ext uri="{FF2B5EF4-FFF2-40B4-BE49-F238E27FC236}">
                <a16:creationId xmlns:a16="http://schemas.microsoft.com/office/drawing/2014/main" id="{32FC0317-321C-A58A-47CB-16287175A54D}"/>
              </a:ext>
            </a:extLst>
          </p:cNvPr>
          <p:cNvSpPr>
            <a:spLocks noGrp="1"/>
          </p:cNvSpPr>
          <p:nvPr>
            <p:ph idx="1"/>
          </p:nvPr>
        </p:nvSpPr>
        <p:spPr>
          <a:xfrm>
            <a:off x="297180" y="1120140"/>
            <a:ext cx="11498580" cy="5737860"/>
          </a:xfrm>
        </p:spPr>
        <p:txBody>
          <a:bodyPr>
            <a:normAutofit/>
          </a:bodyPr>
          <a:lstStyle/>
          <a:p>
            <a:pPr marL="0" indent="0">
              <a:buNone/>
            </a:pPr>
            <a:r>
              <a:rPr lang="en-US" sz="3600" dirty="0">
                <a:latin typeface="Calibri" panose="020F0502020204030204" pitchFamily="34" charset="0"/>
                <a:cs typeface="Calibri" panose="020F0502020204030204" pitchFamily="34" charset="0"/>
              </a:rPr>
              <a:t>Leadership MUST demonstrate a commitment to the safety of the men and women who do the dirty and dangerous work within their organization by setting a clear tone from the top, promoting the vision for safety and by:</a:t>
            </a:r>
          </a:p>
          <a:p>
            <a:pPr marL="0" indent="0">
              <a:buNone/>
            </a:pPr>
            <a:endParaRPr lang="en-US" sz="3200" dirty="0">
              <a:latin typeface="Calibri" panose="020F0502020204030204" pitchFamily="34" charset="0"/>
              <a:cs typeface="Calibri" panose="020F0502020204030204" pitchFamily="34" charset="0"/>
            </a:endParaRPr>
          </a:p>
          <a:p>
            <a:pPr marL="514350" indent="-514350">
              <a:buFont typeface="+mj-lt"/>
              <a:buAutoNum type="arabicPeriod" startAt="3"/>
            </a:pPr>
            <a:r>
              <a:rPr lang="en-US" sz="3200" dirty="0">
                <a:latin typeface="Calibri" panose="020F0502020204030204" pitchFamily="34" charset="0"/>
                <a:cs typeface="Calibri" panose="020F0502020204030204" pitchFamily="34" charset="0"/>
              </a:rPr>
              <a:t>Communicating the importance of effective safety management and of conforming to the organization's SMS requirements using a range of communication methods</a:t>
            </a:r>
          </a:p>
        </p:txBody>
      </p:sp>
    </p:spTree>
    <p:extLst>
      <p:ext uri="{BB962C8B-B14F-4D97-AF65-F5344CB8AC3E}">
        <p14:creationId xmlns:p14="http://schemas.microsoft.com/office/powerpoint/2010/main" val="3938646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B5D7C-9532-C4D0-C668-06BE6E892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E83197-44A2-EF9A-4A02-9B769625AC07}"/>
              </a:ext>
            </a:extLst>
          </p:cNvPr>
          <p:cNvSpPr>
            <a:spLocks noGrp="1"/>
          </p:cNvSpPr>
          <p:nvPr>
            <p:ph type="title"/>
          </p:nvPr>
        </p:nvSpPr>
        <p:spPr>
          <a:xfrm>
            <a:off x="0" y="18255"/>
            <a:ext cx="12192000" cy="907575"/>
          </a:xfrm>
        </p:spPr>
        <p:txBody>
          <a:bodyPr>
            <a:normAutofit fontScale="90000"/>
          </a:bodyPr>
          <a:lstStyle/>
          <a:p>
            <a:r>
              <a:rPr lang="en-US" b="1" dirty="0">
                <a:latin typeface="Calibri" panose="020F0502020204030204" pitchFamily="34" charset="0"/>
                <a:cs typeface="Calibri" panose="020F0502020204030204" pitchFamily="34" charset="0"/>
              </a:rPr>
              <a:t>Promoting a consistent approach to safety management</a:t>
            </a:r>
          </a:p>
        </p:txBody>
      </p:sp>
      <p:sp>
        <p:nvSpPr>
          <p:cNvPr id="3" name="Content Placeholder 2">
            <a:extLst>
              <a:ext uri="{FF2B5EF4-FFF2-40B4-BE49-F238E27FC236}">
                <a16:creationId xmlns:a16="http://schemas.microsoft.com/office/drawing/2014/main" id="{5BECA38A-8D67-F144-DA6B-9EAE23E28CC8}"/>
              </a:ext>
            </a:extLst>
          </p:cNvPr>
          <p:cNvSpPr>
            <a:spLocks noGrp="1"/>
          </p:cNvSpPr>
          <p:nvPr>
            <p:ph idx="1"/>
          </p:nvPr>
        </p:nvSpPr>
        <p:spPr>
          <a:xfrm>
            <a:off x="297180" y="1120140"/>
            <a:ext cx="11498580" cy="5737860"/>
          </a:xfrm>
        </p:spPr>
        <p:txBody>
          <a:bodyPr>
            <a:normAutofit/>
          </a:bodyPr>
          <a:lstStyle/>
          <a:p>
            <a:pPr marL="0" indent="0">
              <a:buNone/>
            </a:pPr>
            <a:r>
              <a:rPr lang="en-US" sz="3200" dirty="0">
                <a:latin typeface="Calibri" panose="020F0502020204030204" pitchFamily="34" charset="0"/>
                <a:cs typeface="Calibri" panose="020F0502020204030204" pitchFamily="34" charset="0"/>
              </a:rPr>
              <a:t>Leadership MUST demonstrate a commitment to the safety of the men and women who do the dirty and dangerous work within their organization by setting a clear tone from the top, promoting the vision for safety and by:</a:t>
            </a:r>
          </a:p>
          <a:p>
            <a:pPr marL="0" indent="0">
              <a:buNone/>
            </a:pPr>
            <a:endParaRPr lang="en-US" sz="3200" dirty="0">
              <a:latin typeface="Calibri" panose="020F0502020204030204" pitchFamily="34" charset="0"/>
              <a:cs typeface="Calibri" panose="020F0502020204030204" pitchFamily="34" charset="0"/>
            </a:endParaRPr>
          </a:p>
          <a:p>
            <a:pPr marL="514350" indent="-514350">
              <a:buFont typeface="+mj-lt"/>
              <a:buAutoNum type="arabicPeriod" startAt="4"/>
            </a:pPr>
            <a:r>
              <a:rPr lang="en-US" sz="3200" b="1" dirty="0">
                <a:latin typeface="Calibri" panose="020F0502020204030204" pitchFamily="34" charset="0"/>
                <a:cs typeface="Calibri" panose="020F0502020204030204" pitchFamily="34" charset="0"/>
              </a:rPr>
              <a:t>Regularly</a:t>
            </a:r>
            <a:r>
              <a:rPr lang="en-US" sz="3200" dirty="0">
                <a:latin typeface="Calibri" panose="020F0502020204030204" pitchFamily="34" charset="0"/>
                <a:cs typeface="Calibri" panose="020F0502020204030204" pitchFamily="34" charset="0"/>
              </a:rPr>
              <a:t> reviewing safety performance at leadership meetings and bidding for the necessary finance and resources to maintain a safe workplace</a:t>
            </a:r>
          </a:p>
        </p:txBody>
      </p:sp>
    </p:spTree>
    <p:extLst>
      <p:ext uri="{BB962C8B-B14F-4D97-AF65-F5344CB8AC3E}">
        <p14:creationId xmlns:p14="http://schemas.microsoft.com/office/powerpoint/2010/main" val="967086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52EC4-98A8-190A-2CA2-B4494F91CB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B244BD-02F3-8555-333C-10F24AC66052}"/>
              </a:ext>
            </a:extLst>
          </p:cNvPr>
          <p:cNvSpPr>
            <a:spLocks noGrp="1"/>
          </p:cNvSpPr>
          <p:nvPr>
            <p:ph type="title"/>
          </p:nvPr>
        </p:nvSpPr>
        <p:spPr>
          <a:xfrm>
            <a:off x="0" y="18255"/>
            <a:ext cx="12192000" cy="907575"/>
          </a:xfrm>
        </p:spPr>
        <p:txBody>
          <a:bodyPr>
            <a:normAutofit fontScale="90000"/>
          </a:bodyPr>
          <a:lstStyle/>
          <a:p>
            <a:r>
              <a:rPr lang="en-US" b="1" dirty="0">
                <a:latin typeface="Calibri" panose="020F0502020204030204" pitchFamily="34" charset="0"/>
                <a:cs typeface="Calibri" panose="020F0502020204030204" pitchFamily="34" charset="0"/>
              </a:rPr>
              <a:t>Promoting a consistent approach to safety management</a:t>
            </a:r>
          </a:p>
        </p:txBody>
      </p:sp>
      <p:sp>
        <p:nvSpPr>
          <p:cNvPr id="3" name="Content Placeholder 2">
            <a:extLst>
              <a:ext uri="{FF2B5EF4-FFF2-40B4-BE49-F238E27FC236}">
                <a16:creationId xmlns:a16="http://schemas.microsoft.com/office/drawing/2014/main" id="{BFF66114-568F-2B78-77DE-5ECF35FEF614}"/>
              </a:ext>
            </a:extLst>
          </p:cNvPr>
          <p:cNvSpPr>
            <a:spLocks noGrp="1"/>
          </p:cNvSpPr>
          <p:nvPr>
            <p:ph idx="1"/>
          </p:nvPr>
        </p:nvSpPr>
        <p:spPr>
          <a:xfrm>
            <a:off x="297180" y="1120140"/>
            <a:ext cx="11498580" cy="5737860"/>
          </a:xfrm>
        </p:spPr>
        <p:txBody>
          <a:bodyPr>
            <a:normAutofit/>
          </a:bodyPr>
          <a:lstStyle/>
          <a:p>
            <a:pPr marL="0" indent="0">
              <a:buNone/>
            </a:pPr>
            <a:r>
              <a:rPr lang="en-US" sz="3600" dirty="0">
                <a:latin typeface="Calibri" panose="020F0502020204030204" pitchFamily="34" charset="0"/>
                <a:cs typeface="Calibri" panose="020F0502020204030204" pitchFamily="34" charset="0"/>
              </a:rPr>
              <a:t>Leadership MUST demonstrate a commitment to the safety of the men and women who do the dirty and dangerous work within their organization by setting a clear tone from the top, promoting the vision for safety and by:</a:t>
            </a:r>
          </a:p>
          <a:p>
            <a:pPr marL="0" indent="0">
              <a:buNone/>
            </a:pPr>
            <a:endParaRPr lang="en-US" sz="3600" dirty="0">
              <a:latin typeface="Calibri" panose="020F0502020204030204" pitchFamily="34" charset="0"/>
              <a:cs typeface="Calibri" panose="020F0502020204030204" pitchFamily="34" charset="0"/>
            </a:endParaRPr>
          </a:p>
          <a:p>
            <a:pPr marL="514350" indent="-514350">
              <a:buFont typeface="+mj-lt"/>
              <a:buAutoNum type="arabicPeriod" startAt="5"/>
            </a:pPr>
            <a:r>
              <a:rPr lang="en-US" sz="3200" dirty="0">
                <a:latin typeface="Calibri" panose="020F0502020204030204" pitchFamily="34" charset="0"/>
                <a:cs typeface="Calibri" panose="020F0502020204030204" pitchFamily="34" charset="0"/>
              </a:rPr>
              <a:t>Developing, leading and promoting a culture in the organization which supports the intended outcomes of the organization's SMS</a:t>
            </a:r>
          </a:p>
        </p:txBody>
      </p:sp>
    </p:spTree>
    <p:extLst>
      <p:ext uri="{BB962C8B-B14F-4D97-AF65-F5344CB8AC3E}">
        <p14:creationId xmlns:p14="http://schemas.microsoft.com/office/powerpoint/2010/main" val="2705984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8AF88-265F-ADA6-A2FC-2527324F98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582FC8-FF2B-D4F6-E441-E41EBC307B58}"/>
              </a:ext>
            </a:extLst>
          </p:cNvPr>
          <p:cNvSpPr>
            <a:spLocks noGrp="1"/>
          </p:cNvSpPr>
          <p:nvPr>
            <p:ph type="title"/>
          </p:nvPr>
        </p:nvSpPr>
        <p:spPr>
          <a:xfrm>
            <a:off x="0" y="18255"/>
            <a:ext cx="12192000" cy="907575"/>
          </a:xfrm>
        </p:spPr>
        <p:txBody>
          <a:bodyPr>
            <a:normAutofit fontScale="90000"/>
          </a:bodyPr>
          <a:lstStyle/>
          <a:p>
            <a:r>
              <a:rPr lang="en-US" b="1" dirty="0">
                <a:latin typeface="Calibri" panose="020F0502020204030204" pitchFamily="34" charset="0"/>
                <a:cs typeface="Calibri" panose="020F0502020204030204" pitchFamily="34" charset="0"/>
              </a:rPr>
              <a:t>Promoting a consistent approach to safety management</a:t>
            </a:r>
          </a:p>
        </p:txBody>
      </p:sp>
      <p:sp>
        <p:nvSpPr>
          <p:cNvPr id="3" name="Content Placeholder 2">
            <a:extLst>
              <a:ext uri="{FF2B5EF4-FFF2-40B4-BE49-F238E27FC236}">
                <a16:creationId xmlns:a16="http://schemas.microsoft.com/office/drawing/2014/main" id="{026F4916-DDC8-4644-4CB0-ED86FA9A96BC}"/>
              </a:ext>
            </a:extLst>
          </p:cNvPr>
          <p:cNvSpPr>
            <a:spLocks noGrp="1"/>
          </p:cNvSpPr>
          <p:nvPr>
            <p:ph idx="1"/>
          </p:nvPr>
        </p:nvSpPr>
        <p:spPr>
          <a:xfrm>
            <a:off x="297180" y="1120140"/>
            <a:ext cx="11498580" cy="5737860"/>
          </a:xfrm>
        </p:spPr>
        <p:txBody>
          <a:bodyPr>
            <a:normAutofit/>
          </a:bodyPr>
          <a:lstStyle/>
          <a:p>
            <a:pPr marL="0" indent="0">
              <a:buNone/>
            </a:pPr>
            <a:r>
              <a:rPr lang="en-US" sz="3600" dirty="0">
                <a:latin typeface="Calibri" panose="020F0502020204030204" pitchFamily="34" charset="0"/>
                <a:cs typeface="Calibri" panose="020F0502020204030204" pitchFamily="34" charset="0"/>
              </a:rPr>
              <a:t>Leadership MUST demonstrate a commitment to the safety of the men and women who do the dirty and dangerous work within their organization by setting a clear tone from the top, promoting the vision for safety and by:</a:t>
            </a:r>
          </a:p>
          <a:p>
            <a:pPr marL="0" indent="0">
              <a:buNone/>
            </a:pPr>
            <a:endParaRPr lang="en-US" sz="3200" dirty="0">
              <a:latin typeface="Calibri" panose="020F0502020204030204" pitchFamily="34" charset="0"/>
              <a:cs typeface="Calibri" panose="020F0502020204030204" pitchFamily="34" charset="0"/>
            </a:endParaRPr>
          </a:p>
          <a:p>
            <a:pPr marL="514350" indent="-514350">
              <a:buFont typeface="+mj-lt"/>
              <a:buAutoNum type="arabicPeriod" startAt="6"/>
            </a:pPr>
            <a:r>
              <a:rPr lang="en-US" sz="3200" dirty="0">
                <a:latin typeface="Calibri" panose="020F0502020204030204" pitchFamily="34" charset="0"/>
                <a:cs typeface="Calibri" panose="020F0502020204030204" pitchFamily="34" charset="0"/>
              </a:rPr>
              <a:t>Ensuring the organization establishes and implements processes for continuous engagement via consultation, training and participation of the workforce and other stakeholders</a:t>
            </a:r>
          </a:p>
        </p:txBody>
      </p:sp>
    </p:spTree>
    <p:extLst>
      <p:ext uri="{BB962C8B-B14F-4D97-AF65-F5344CB8AC3E}">
        <p14:creationId xmlns:p14="http://schemas.microsoft.com/office/powerpoint/2010/main" val="36025050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5DAE83E-4EB0-B340-A14E-C6DE1A4DC44D}">
  <we:reference id="wa200005566" version="3.0.0.2" store="en-US" storeType="OMEX"/>
  <we:alternateReferences>
    <we:reference id="wa200005566" version="3.0.0.2" store="wa200005566"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179</TotalTime>
  <Words>3539</Words>
  <Application>Microsoft Macintosh PowerPoint</Application>
  <PresentationFormat>Widescreen</PresentationFormat>
  <Paragraphs>366</Paragraphs>
  <Slides>39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Aptos</vt:lpstr>
      <vt:lpstr>Aptos Display</vt:lpstr>
      <vt:lpstr>Arial</vt:lpstr>
      <vt:lpstr>Calibri</vt:lpstr>
      <vt:lpstr>Office Theme</vt:lpstr>
      <vt:lpstr>Safety Leadership  and Culture</vt:lpstr>
      <vt:lpstr>Purpose and Expectations</vt:lpstr>
      <vt:lpstr>Promoting a consistent approach to safety management</vt:lpstr>
      <vt:lpstr>Promoting a consistent approach to safety management</vt:lpstr>
      <vt:lpstr>Promoting a consistent approach to safety management</vt:lpstr>
      <vt:lpstr>Promoting a consistent approach to safety management</vt:lpstr>
      <vt:lpstr>Promoting a consistent approach to safety management</vt:lpstr>
      <vt:lpstr>Promoting a consistent approach to safety management</vt:lpstr>
      <vt:lpstr>Promoting a consistent approach to safety management</vt:lpstr>
      <vt:lpstr>Promoting a consistent approach to safety management</vt:lpstr>
      <vt:lpstr>Promoting a consistent approach to safety management</vt:lpstr>
      <vt:lpstr>Promoting a consistent approach to safety management</vt:lpstr>
      <vt:lpstr>Plan, Do, Check, Act approach</vt:lpstr>
      <vt:lpstr>Safety Culture</vt:lpstr>
      <vt:lpstr>Safety Culture</vt:lpstr>
      <vt:lpstr>Safety Culture</vt:lpstr>
      <vt:lpstr>Safety Culture</vt:lpstr>
      <vt:lpstr>Safety Culture</vt:lpstr>
      <vt:lpstr>Safety Culture</vt:lpstr>
      <vt:lpstr>Safety Culture</vt:lpstr>
      <vt:lpstr>Safety Culture</vt:lpstr>
      <vt:lpstr>Safety Culture</vt:lpstr>
      <vt:lpstr>Safety Culture</vt:lpstr>
      <vt:lpstr>Safety Culture</vt:lpstr>
      <vt:lpstr>Safety Culture</vt:lpstr>
      <vt:lpstr>Safety Culture</vt:lpstr>
      <vt:lpstr>Safety Culture</vt:lpstr>
      <vt:lpstr>Using the Parker-Hudson Ladder in the context of culture</vt:lpstr>
      <vt:lpstr>Using the Parker-Hudson Ladder in the context of culture</vt:lpstr>
      <vt:lpstr>Using the Parker-Hudson Ladder in the context of culture</vt:lpstr>
      <vt:lpstr>Using the Parker-Hudson Ladder in the context of culture</vt:lpstr>
      <vt:lpstr>Using the Parker-Hudson Ladder in the context of culture</vt:lpstr>
      <vt:lpstr>PowerPoint Presentation</vt:lpstr>
      <vt:lpstr>Leadership sets the “tone from the top” and actively demonstrate their commitment to safety</vt:lpstr>
      <vt:lpstr>Leadership promotes a culture of continual improvement, speaking up and embedding transparent and open reporting</vt:lpstr>
      <vt:lpstr>Leadership sets clear safety responsibilities by which the organization is measured and held to account.</vt:lpstr>
      <vt:lpstr>Leadership is visible at all levels of the organization; including through direct interactions with the wider workforce and other stakeholders on matters of safety</vt:lpstr>
      <vt:lpstr>Corporate governance holds safety as an equal partner to other strategic objectives such as capability, cost and schedule.</vt:lpstr>
      <vt:lpstr>A culture is in place which fosters resilient safety management, engages people and promotes effective safety behaviors.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Bryan Haywood</dc:creator>
  <cp:lastModifiedBy>Bryan Haywood</cp:lastModifiedBy>
  <cp:revision>22</cp:revision>
  <dcterms:created xsi:type="dcterms:W3CDTF">2024-11-04T21:36:11Z</dcterms:created>
  <dcterms:modified xsi:type="dcterms:W3CDTF">2024-11-09T23:02:51Z</dcterms:modified>
</cp:coreProperties>
</file>