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95"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 id="356" r:id="rId63"/>
    <p:sldId id="357" r:id="rId64"/>
    <p:sldId id="358" r:id="rId65"/>
    <p:sldId id="359" r:id="rId66"/>
    <p:sldId id="361" r:id="rId67"/>
    <p:sldId id="360" r:id="rId68"/>
    <p:sldId id="362" r:id="rId69"/>
    <p:sldId id="363" r:id="rId70"/>
    <p:sldId id="364" r:id="rId71"/>
    <p:sldId id="365"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00FA00"/>
    <a:srgbClr val="0432FF"/>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30"/>
    <p:restoredTop sz="94601"/>
  </p:normalViewPr>
  <p:slideViewPr>
    <p:cSldViewPr snapToGrid="0">
      <p:cViewPr varScale="1">
        <p:scale>
          <a:sx n="123" d="100"/>
          <a:sy n="123" d="100"/>
        </p:scale>
        <p:origin x="1072"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92C942-B8A9-2C4F-9BC0-81F5AF9B8B05}" type="doc">
      <dgm:prSet loTypeId="urn:microsoft.com/office/officeart/2005/8/layout/cycle6" loCatId="process" qsTypeId="urn:microsoft.com/office/officeart/2005/8/quickstyle/simple1" qsCatId="simple" csTypeId="urn:microsoft.com/office/officeart/2005/8/colors/colorful1" csCatId="colorful" phldr="1"/>
      <dgm:spPr/>
    </dgm:pt>
    <dgm:pt modelId="{4B756C6A-DE28-0645-8598-744DCA7A9570}">
      <dgm:prSet phldrT="[Text]" custT="1"/>
      <dgm:spPr/>
      <dgm:t>
        <a:bodyPr/>
        <a:lstStyle/>
        <a:p>
          <a:r>
            <a:rPr lang="en-US" sz="1600" b="1" dirty="0"/>
            <a:t>1. Leadership and Management Commitment</a:t>
          </a:r>
        </a:p>
      </dgm:t>
    </dgm:pt>
    <dgm:pt modelId="{38AE05FA-E0BB-6B40-81C9-139A03366703}" type="parTrans" cxnId="{9C956646-A6D5-0A4B-B1B4-C63713D47471}">
      <dgm:prSet/>
      <dgm:spPr/>
      <dgm:t>
        <a:bodyPr/>
        <a:lstStyle/>
        <a:p>
          <a:endParaRPr lang="en-US" b="1"/>
        </a:p>
      </dgm:t>
    </dgm:pt>
    <dgm:pt modelId="{BD52CDDA-C456-FA40-A97B-83B1CED7319A}" type="sibTrans" cxnId="{9C956646-A6D5-0A4B-B1B4-C63713D47471}">
      <dgm:prSet/>
      <dgm:spPr/>
      <dgm:t>
        <a:bodyPr/>
        <a:lstStyle/>
        <a:p>
          <a:endParaRPr lang="en-US" b="1"/>
        </a:p>
      </dgm:t>
    </dgm:pt>
    <dgm:pt modelId="{98894F99-7362-8D40-8B90-60C7AF61CA9B}">
      <dgm:prSet phldrT="[Text]" custT="1"/>
      <dgm:spPr/>
      <dgm:t>
        <a:bodyPr/>
        <a:lstStyle/>
        <a:p>
          <a:r>
            <a:rPr lang="en-US" sz="1600" b="1" dirty="0"/>
            <a:t>2. Resourcing</a:t>
          </a:r>
          <a:endParaRPr lang="en-US" sz="1200" b="1" dirty="0"/>
        </a:p>
      </dgm:t>
    </dgm:pt>
    <dgm:pt modelId="{10E9E054-C8ED-0F44-AF70-AC4460E1B801}" type="parTrans" cxnId="{25FAE7E6-1980-594E-A5DF-41AFB6D4A410}">
      <dgm:prSet/>
      <dgm:spPr/>
      <dgm:t>
        <a:bodyPr/>
        <a:lstStyle/>
        <a:p>
          <a:endParaRPr lang="en-US" b="1"/>
        </a:p>
      </dgm:t>
    </dgm:pt>
    <dgm:pt modelId="{4316F1EB-B0C3-C14A-84B1-621E68C592D6}" type="sibTrans" cxnId="{25FAE7E6-1980-594E-A5DF-41AFB6D4A410}">
      <dgm:prSet/>
      <dgm:spPr/>
      <dgm:t>
        <a:bodyPr/>
        <a:lstStyle/>
        <a:p>
          <a:endParaRPr lang="en-US" b="1"/>
        </a:p>
      </dgm:t>
    </dgm:pt>
    <dgm:pt modelId="{A0EC44CB-43B8-B74E-9C02-F26F1C806720}">
      <dgm:prSet phldrT="[Text]" custT="1"/>
      <dgm:spPr/>
      <dgm:t>
        <a:bodyPr/>
        <a:lstStyle/>
        <a:p>
          <a:r>
            <a:rPr lang="en-US" sz="1600" b="1" dirty="0"/>
            <a:t>3. Just Culture, Reporting and Learning</a:t>
          </a:r>
        </a:p>
      </dgm:t>
    </dgm:pt>
    <dgm:pt modelId="{CB5517F9-C05F-9046-A9EE-0AFF319518E5}" type="parTrans" cxnId="{D1FA7554-47C2-4D43-93F9-0CD273C57491}">
      <dgm:prSet/>
      <dgm:spPr/>
      <dgm:t>
        <a:bodyPr/>
        <a:lstStyle/>
        <a:p>
          <a:endParaRPr lang="en-US" b="1"/>
        </a:p>
      </dgm:t>
    </dgm:pt>
    <dgm:pt modelId="{EC38EB0D-F4B9-0B4F-A8A0-A9803BA0B766}" type="sibTrans" cxnId="{D1FA7554-47C2-4D43-93F9-0CD273C57491}">
      <dgm:prSet/>
      <dgm:spPr/>
      <dgm:t>
        <a:bodyPr/>
        <a:lstStyle/>
        <a:p>
          <a:endParaRPr lang="en-US" b="1"/>
        </a:p>
      </dgm:t>
    </dgm:pt>
    <dgm:pt modelId="{EFFA2C81-4ED9-6D4A-AA51-F868436150D1}">
      <dgm:prSet phldrT="[Text]" custT="1"/>
      <dgm:spPr/>
      <dgm:t>
        <a:bodyPr/>
        <a:lstStyle/>
        <a:p>
          <a:r>
            <a:rPr lang="en-US" sz="1600" b="1" dirty="0"/>
            <a:t>4. Risk Awareness and Management</a:t>
          </a:r>
        </a:p>
      </dgm:t>
    </dgm:pt>
    <dgm:pt modelId="{DE2A67EE-B296-2C4E-9FE2-2B51C0A8C3FC}" type="parTrans" cxnId="{656AF8E0-BA82-7D4B-ADE4-423618A42E75}">
      <dgm:prSet/>
      <dgm:spPr/>
      <dgm:t>
        <a:bodyPr/>
        <a:lstStyle/>
        <a:p>
          <a:endParaRPr lang="en-US" b="1"/>
        </a:p>
      </dgm:t>
    </dgm:pt>
    <dgm:pt modelId="{210AE5BC-ABAB-DC4A-A211-BE750AAA130D}" type="sibTrans" cxnId="{656AF8E0-BA82-7D4B-ADE4-423618A42E75}">
      <dgm:prSet/>
      <dgm:spPr/>
      <dgm:t>
        <a:bodyPr/>
        <a:lstStyle/>
        <a:p>
          <a:endParaRPr lang="en-US" b="1"/>
        </a:p>
      </dgm:t>
    </dgm:pt>
    <dgm:pt modelId="{10F39E92-F8FC-434C-A2A1-6014B8D5F733}">
      <dgm:prSet phldrT="[Text]" custT="1"/>
      <dgm:spPr/>
      <dgm:t>
        <a:bodyPr/>
        <a:lstStyle/>
        <a:p>
          <a:r>
            <a:rPr lang="en-US" sz="1600" b="1" dirty="0"/>
            <a:t>5. Teamwork</a:t>
          </a:r>
        </a:p>
      </dgm:t>
    </dgm:pt>
    <dgm:pt modelId="{29F9690F-8E14-D44F-8E5D-716388F7AA3F}" type="parTrans" cxnId="{0088982A-95DC-0C49-B711-D91A561DDA0D}">
      <dgm:prSet/>
      <dgm:spPr/>
      <dgm:t>
        <a:bodyPr/>
        <a:lstStyle/>
        <a:p>
          <a:endParaRPr lang="en-US" b="1"/>
        </a:p>
      </dgm:t>
    </dgm:pt>
    <dgm:pt modelId="{32B805E0-68E0-B24B-9809-7FF089567F5B}" type="sibTrans" cxnId="{0088982A-95DC-0C49-B711-D91A561DDA0D}">
      <dgm:prSet/>
      <dgm:spPr/>
      <dgm:t>
        <a:bodyPr/>
        <a:lstStyle/>
        <a:p>
          <a:endParaRPr lang="en-US" b="1"/>
        </a:p>
      </dgm:t>
    </dgm:pt>
    <dgm:pt modelId="{502E54DF-E08D-D340-AF4A-72E44A8EC482}">
      <dgm:prSet phldrT="[Text]" custT="1"/>
      <dgm:spPr/>
      <dgm:t>
        <a:bodyPr/>
        <a:lstStyle/>
        <a:p>
          <a:r>
            <a:rPr lang="en-US" sz="1400" b="1" dirty="0"/>
            <a:t>6. Communication</a:t>
          </a:r>
        </a:p>
      </dgm:t>
    </dgm:pt>
    <dgm:pt modelId="{BE25CD79-567C-C440-B352-CE7E409D486C}" type="parTrans" cxnId="{EF716D70-E9E6-444A-8623-B1880EE0F77F}">
      <dgm:prSet/>
      <dgm:spPr/>
      <dgm:t>
        <a:bodyPr/>
        <a:lstStyle/>
        <a:p>
          <a:endParaRPr lang="en-US" b="1"/>
        </a:p>
      </dgm:t>
    </dgm:pt>
    <dgm:pt modelId="{3399AD9D-2F32-EE4D-83EA-2C5D2C48C549}" type="sibTrans" cxnId="{EF716D70-E9E6-444A-8623-B1880EE0F77F}">
      <dgm:prSet/>
      <dgm:spPr/>
      <dgm:t>
        <a:bodyPr/>
        <a:lstStyle/>
        <a:p>
          <a:endParaRPr lang="en-US" b="1"/>
        </a:p>
      </dgm:t>
    </dgm:pt>
    <dgm:pt modelId="{0F836B9F-B182-B347-9E34-3D8D405E4723}">
      <dgm:prSet phldrT="[Text]" custT="1"/>
      <dgm:spPr/>
      <dgm:t>
        <a:bodyPr/>
        <a:lstStyle/>
        <a:p>
          <a:r>
            <a:rPr lang="en-US" sz="1600" b="1" dirty="0"/>
            <a:t>7. Responsibility</a:t>
          </a:r>
        </a:p>
      </dgm:t>
    </dgm:pt>
    <dgm:pt modelId="{BEAE5BA8-38F3-8A40-BA14-B2CE60A73D16}" type="parTrans" cxnId="{3E585605-689D-F240-BB08-7416245BE189}">
      <dgm:prSet/>
      <dgm:spPr/>
      <dgm:t>
        <a:bodyPr/>
        <a:lstStyle/>
        <a:p>
          <a:endParaRPr lang="en-US" b="1"/>
        </a:p>
      </dgm:t>
    </dgm:pt>
    <dgm:pt modelId="{CFA06447-2A0D-4C47-86B3-8826ABAA8F62}" type="sibTrans" cxnId="{3E585605-689D-F240-BB08-7416245BE189}">
      <dgm:prSet/>
      <dgm:spPr/>
      <dgm:t>
        <a:bodyPr/>
        <a:lstStyle/>
        <a:p>
          <a:endParaRPr lang="en-US" b="1"/>
        </a:p>
      </dgm:t>
    </dgm:pt>
    <dgm:pt modelId="{0F9CF829-5E4A-AF47-8700-6AB31D69BA90}">
      <dgm:prSet phldrT="[Text]" custT="1"/>
      <dgm:spPr/>
      <dgm:t>
        <a:bodyPr/>
        <a:lstStyle/>
        <a:p>
          <a:r>
            <a:rPr lang="en-US" sz="1600" b="1" dirty="0"/>
            <a:t>8. Involvement</a:t>
          </a:r>
        </a:p>
      </dgm:t>
    </dgm:pt>
    <dgm:pt modelId="{B738324F-14C4-E54F-A2B2-F1AEB03D12E2}" type="parTrans" cxnId="{CF918769-7B14-0540-9F32-04809FCDF559}">
      <dgm:prSet/>
      <dgm:spPr/>
      <dgm:t>
        <a:bodyPr/>
        <a:lstStyle/>
        <a:p>
          <a:endParaRPr lang="en-US" b="1"/>
        </a:p>
      </dgm:t>
    </dgm:pt>
    <dgm:pt modelId="{7C88CE28-927B-7C45-A4F4-DC7ED95C0BA4}" type="sibTrans" cxnId="{CF918769-7B14-0540-9F32-04809FCDF559}">
      <dgm:prSet/>
      <dgm:spPr/>
      <dgm:t>
        <a:bodyPr/>
        <a:lstStyle/>
        <a:p>
          <a:endParaRPr lang="en-US" b="1"/>
        </a:p>
      </dgm:t>
    </dgm:pt>
    <dgm:pt modelId="{C2AE299D-F605-0E44-9BDD-CE3CD34AC9DD}" type="pres">
      <dgm:prSet presAssocID="{E592C942-B8A9-2C4F-9BC0-81F5AF9B8B05}" presName="cycle" presStyleCnt="0">
        <dgm:presLayoutVars>
          <dgm:dir/>
          <dgm:resizeHandles val="exact"/>
        </dgm:presLayoutVars>
      </dgm:prSet>
      <dgm:spPr/>
    </dgm:pt>
    <dgm:pt modelId="{DF33422C-111F-FB4D-85DB-E24DD64C2999}" type="pres">
      <dgm:prSet presAssocID="{4B756C6A-DE28-0645-8598-744DCA7A9570}" presName="node" presStyleLbl="node1" presStyleIdx="0" presStyleCnt="8" custScaleX="207169">
        <dgm:presLayoutVars>
          <dgm:bulletEnabled val="1"/>
        </dgm:presLayoutVars>
      </dgm:prSet>
      <dgm:spPr/>
    </dgm:pt>
    <dgm:pt modelId="{4356B8CC-FFDF-5E4D-A986-EFEBBB90F00D}" type="pres">
      <dgm:prSet presAssocID="{4B756C6A-DE28-0645-8598-744DCA7A9570}" presName="spNode" presStyleCnt="0"/>
      <dgm:spPr/>
    </dgm:pt>
    <dgm:pt modelId="{6B932273-8E38-9D48-BA6F-733F49517D54}" type="pres">
      <dgm:prSet presAssocID="{BD52CDDA-C456-FA40-A97B-83B1CED7319A}" presName="sibTrans" presStyleLbl="sibTrans1D1" presStyleIdx="0" presStyleCnt="8"/>
      <dgm:spPr/>
    </dgm:pt>
    <dgm:pt modelId="{5CD9B463-B2F1-C749-8859-CAC64A83BE5A}" type="pres">
      <dgm:prSet presAssocID="{98894F99-7362-8D40-8B90-60C7AF61CA9B}" presName="node" presStyleLbl="node1" presStyleIdx="1" presStyleCnt="8" custScaleX="207170" custRadScaleRad="101038" custRadScaleInc="76673">
        <dgm:presLayoutVars>
          <dgm:bulletEnabled val="1"/>
        </dgm:presLayoutVars>
      </dgm:prSet>
      <dgm:spPr/>
    </dgm:pt>
    <dgm:pt modelId="{3E4D1DDB-2F27-1243-8166-B57CDF2A3703}" type="pres">
      <dgm:prSet presAssocID="{98894F99-7362-8D40-8B90-60C7AF61CA9B}" presName="spNode" presStyleCnt="0"/>
      <dgm:spPr/>
    </dgm:pt>
    <dgm:pt modelId="{E6C8046A-6B0D-3245-8547-F996C868D7D1}" type="pres">
      <dgm:prSet presAssocID="{4316F1EB-B0C3-C14A-84B1-621E68C592D6}" presName="sibTrans" presStyleLbl="sibTrans1D1" presStyleIdx="1" presStyleCnt="8"/>
      <dgm:spPr/>
    </dgm:pt>
    <dgm:pt modelId="{ACAA67AE-2667-A34F-95D3-2F3674879EFF}" type="pres">
      <dgm:prSet presAssocID="{A0EC44CB-43B8-B74E-9C02-F26F1C806720}" presName="node" presStyleLbl="node1" presStyleIdx="2" presStyleCnt="8" custScaleX="207169">
        <dgm:presLayoutVars>
          <dgm:bulletEnabled val="1"/>
        </dgm:presLayoutVars>
      </dgm:prSet>
      <dgm:spPr/>
    </dgm:pt>
    <dgm:pt modelId="{1ADFD687-EB43-F446-BAFB-24444AE36242}" type="pres">
      <dgm:prSet presAssocID="{A0EC44CB-43B8-B74E-9C02-F26F1C806720}" presName="spNode" presStyleCnt="0"/>
      <dgm:spPr/>
    </dgm:pt>
    <dgm:pt modelId="{01A43223-535B-6B47-A986-05E7D8D15BCE}" type="pres">
      <dgm:prSet presAssocID="{EC38EB0D-F4B9-0B4F-A8A0-A9803BA0B766}" presName="sibTrans" presStyleLbl="sibTrans1D1" presStyleIdx="2" presStyleCnt="8"/>
      <dgm:spPr/>
    </dgm:pt>
    <dgm:pt modelId="{B3230683-E111-694D-8D54-5971EF460544}" type="pres">
      <dgm:prSet presAssocID="{EFFA2C81-4ED9-6D4A-AA51-F868436150D1}" presName="node" presStyleLbl="node1" presStyleIdx="3" presStyleCnt="8" custScaleX="207169" custRadScaleRad="106400" custRadScaleInc="-87307">
        <dgm:presLayoutVars>
          <dgm:bulletEnabled val="1"/>
        </dgm:presLayoutVars>
      </dgm:prSet>
      <dgm:spPr/>
    </dgm:pt>
    <dgm:pt modelId="{696A5DDD-8283-4F42-B7E6-26BFAB839457}" type="pres">
      <dgm:prSet presAssocID="{EFFA2C81-4ED9-6D4A-AA51-F868436150D1}" presName="spNode" presStyleCnt="0"/>
      <dgm:spPr/>
    </dgm:pt>
    <dgm:pt modelId="{36D97731-E2F2-E04C-8DD3-977135B8C981}" type="pres">
      <dgm:prSet presAssocID="{210AE5BC-ABAB-DC4A-A211-BE750AAA130D}" presName="sibTrans" presStyleLbl="sibTrans1D1" presStyleIdx="3" presStyleCnt="8"/>
      <dgm:spPr/>
    </dgm:pt>
    <dgm:pt modelId="{97BE3B10-FA6F-DC4F-9A92-EC08F5CB1A91}" type="pres">
      <dgm:prSet presAssocID="{10F39E92-F8FC-434C-A2A1-6014B8D5F733}" presName="node" presStyleLbl="node1" presStyleIdx="4" presStyleCnt="8" custScaleX="207169">
        <dgm:presLayoutVars>
          <dgm:bulletEnabled val="1"/>
        </dgm:presLayoutVars>
      </dgm:prSet>
      <dgm:spPr/>
    </dgm:pt>
    <dgm:pt modelId="{951D05AB-6C01-A94A-AE23-671CCA6D7B44}" type="pres">
      <dgm:prSet presAssocID="{10F39E92-F8FC-434C-A2A1-6014B8D5F733}" presName="spNode" presStyleCnt="0"/>
      <dgm:spPr/>
    </dgm:pt>
    <dgm:pt modelId="{66AC0CD7-FF7F-1B4F-9F0C-AD38DC6D16FB}" type="pres">
      <dgm:prSet presAssocID="{32B805E0-68E0-B24B-9809-7FF089567F5B}" presName="sibTrans" presStyleLbl="sibTrans1D1" presStyleIdx="4" presStyleCnt="8"/>
      <dgm:spPr/>
    </dgm:pt>
    <dgm:pt modelId="{D431A51E-2970-BA4F-BD49-EF9552E16A99}" type="pres">
      <dgm:prSet presAssocID="{502E54DF-E08D-D340-AF4A-72E44A8EC482}" presName="node" presStyleLbl="node1" presStyleIdx="5" presStyleCnt="8" custScaleX="207170" custRadScaleRad="103639" custRadScaleInc="80938">
        <dgm:presLayoutVars>
          <dgm:bulletEnabled val="1"/>
        </dgm:presLayoutVars>
      </dgm:prSet>
      <dgm:spPr/>
    </dgm:pt>
    <dgm:pt modelId="{D878230B-D7DB-AF43-87DD-700582A8AA61}" type="pres">
      <dgm:prSet presAssocID="{502E54DF-E08D-D340-AF4A-72E44A8EC482}" presName="spNode" presStyleCnt="0"/>
      <dgm:spPr/>
    </dgm:pt>
    <dgm:pt modelId="{714906CB-260F-E64C-955D-47EEF297C550}" type="pres">
      <dgm:prSet presAssocID="{3399AD9D-2F32-EE4D-83EA-2C5D2C48C549}" presName="sibTrans" presStyleLbl="sibTrans1D1" presStyleIdx="5" presStyleCnt="8"/>
      <dgm:spPr/>
    </dgm:pt>
    <dgm:pt modelId="{D5BC3165-5171-3E4E-B107-58CCE8EB4818}" type="pres">
      <dgm:prSet presAssocID="{0F836B9F-B182-B347-9E34-3D8D405E4723}" presName="node" presStyleLbl="node1" presStyleIdx="6" presStyleCnt="8" custScaleX="207169">
        <dgm:presLayoutVars>
          <dgm:bulletEnabled val="1"/>
        </dgm:presLayoutVars>
      </dgm:prSet>
      <dgm:spPr/>
    </dgm:pt>
    <dgm:pt modelId="{15AD092B-24E3-C147-A4D4-8C3A0D366189}" type="pres">
      <dgm:prSet presAssocID="{0F836B9F-B182-B347-9E34-3D8D405E4723}" presName="spNode" presStyleCnt="0"/>
      <dgm:spPr/>
    </dgm:pt>
    <dgm:pt modelId="{6C3BBCE4-283B-F24B-990F-545762E4F707}" type="pres">
      <dgm:prSet presAssocID="{CFA06447-2A0D-4C47-86B3-8826ABAA8F62}" presName="sibTrans" presStyleLbl="sibTrans1D1" presStyleIdx="6" presStyleCnt="8"/>
      <dgm:spPr/>
    </dgm:pt>
    <dgm:pt modelId="{FA88026F-4605-D04D-B266-8AC1B148F386}" type="pres">
      <dgm:prSet presAssocID="{0F9CF829-5E4A-AF47-8700-6AB31D69BA90}" presName="node" presStyleLbl="node1" presStyleIdx="7" presStyleCnt="8" custScaleX="207169" custRadScaleRad="100783" custRadScaleInc="-71767">
        <dgm:presLayoutVars>
          <dgm:bulletEnabled val="1"/>
        </dgm:presLayoutVars>
      </dgm:prSet>
      <dgm:spPr/>
    </dgm:pt>
    <dgm:pt modelId="{FFA9AEF6-23B7-E845-BE8B-A9622BCA4E55}" type="pres">
      <dgm:prSet presAssocID="{0F9CF829-5E4A-AF47-8700-6AB31D69BA90}" presName="spNode" presStyleCnt="0"/>
      <dgm:spPr/>
    </dgm:pt>
    <dgm:pt modelId="{E1A88B40-061A-E94A-8AF9-053B0938484C}" type="pres">
      <dgm:prSet presAssocID="{7C88CE28-927B-7C45-A4F4-DC7ED95C0BA4}" presName="sibTrans" presStyleLbl="sibTrans1D1" presStyleIdx="7" presStyleCnt="8"/>
      <dgm:spPr/>
    </dgm:pt>
  </dgm:ptLst>
  <dgm:cxnLst>
    <dgm:cxn modelId="{B7428001-A982-4140-AB83-1EA2BCE062D8}" type="presOf" srcId="{E592C942-B8A9-2C4F-9BC0-81F5AF9B8B05}" destId="{C2AE299D-F605-0E44-9BDD-CE3CD34AC9DD}" srcOrd="0" destOrd="0" presId="urn:microsoft.com/office/officeart/2005/8/layout/cycle6"/>
    <dgm:cxn modelId="{3E585605-689D-F240-BB08-7416245BE189}" srcId="{E592C942-B8A9-2C4F-9BC0-81F5AF9B8B05}" destId="{0F836B9F-B182-B347-9E34-3D8D405E4723}" srcOrd="6" destOrd="0" parTransId="{BEAE5BA8-38F3-8A40-BA14-B2CE60A73D16}" sibTransId="{CFA06447-2A0D-4C47-86B3-8826ABAA8F62}"/>
    <dgm:cxn modelId="{C3198B0E-BB4E-1046-97B0-5C545C7390EF}" type="presOf" srcId="{A0EC44CB-43B8-B74E-9C02-F26F1C806720}" destId="{ACAA67AE-2667-A34F-95D3-2F3674879EFF}" srcOrd="0" destOrd="0" presId="urn:microsoft.com/office/officeart/2005/8/layout/cycle6"/>
    <dgm:cxn modelId="{0088982A-95DC-0C49-B711-D91A561DDA0D}" srcId="{E592C942-B8A9-2C4F-9BC0-81F5AF9B8B05}" destId="{10F39E92-F8FC-434C-A2A1-6014B8D5F733}" srcOrd="4" destOrd="0" parTransId="{29F9690F-8E14-D44F-8E5D-716388F7AA3F}" sibTransId="{32B805E0-68E0-B24B-9809-7FF089567F5B}"/>
    <dgm:cxn modelId="{6493022C-7073-8048-848D-433421FC99D7}" type="presOf" srcId="{10F39E92-F8FC-434C-A2A1-6014B8D5F733}" destId="{97BE3B10-FA6F-DC4F-9A92-EC08F5CB1A91}" srcOrd="0" destOrd="0" presId="urn:microsoft.com/office/officeart/2005/8/layout/cycle6"/>
    <dgm:cxn modelId="{9C956646-A6D5-0A4B-B1B4-C63713D47471}" srcId="{E592C942-B8A9-2C4F-9BC0-81F5AF9B8B05}" destId="{4B756C6A-DE28-0645-8598-744DCA7A9570}" srcOrd="0" destOrd="0" parTransId="{38AE05FA-E0BB-6B40-81C9-139A03366703}" sibTransId="{BD52CDDA-C456-FA40-A97B-83B1CED7319A}"/>
    <dgm:cxn modelId="{D1FA7554-47C2-4D43-93F9-0CD273C57491}" srcId="{E592C942-B8A9-2C4F-9BC0-81F5AF9B8B05}" destId="{A0EC44CB-43B8-B74E-9C02-F26F1C806720}" srcOrd="2" destOrd="0" parTransId="{CB5517F9-C05F-9046-A9EE-0AFF319518E5}" sibTransId="{EC38EB0D-F4B9-0B4F-A8A0-A9803BA0B766}"/>
    <dgm:cxn modelId="{CF918769-7B14-0540-9F32-04809FCDF559}" srcId="{E592C942-B8A9-2C4F-9BC0-81F5AF9B8B05}" destId="{0F9CF829-5E4A-AF47-8700-6AB31D69BA90}" srcOrd="7" destOrd="0" parTransId="{B738324F-14C4-E54F-A2B2-F1AEB03D12E2}" sibTransId="{7C88CE28-927B-7C45-A4F4-DC7ED95C0BA4}"/>
    <dgm:cxn modelId="{EF716D70-E9E6-444A-8623-B1880EE0F77F}" srcId="{E592C942-B8A9-2C4F-9BC0-81F5AF9B8B05}" destId="{502E54DF-E08D-D340-AF4A-72E44A8EC482}" srcOrd="5" destOrd="0" parTransId="{BE25CD79-567C-C440-B352-CE7E409D486C}" sibTransId="{3399AD9D-2F32-EE4D-83EA-2C5D2C48C549}"/>
    <dgm:cxn modelId="{501A6079-737B-DD4B-B3CE-94EC25264188}" type="presOf" srcId="{EC38EB0D-F4B9-0B4F-A8A0-A9803BA0B766}" destId="{01A43223-535B-6B47-A986-05E7D8D15BCE}" srcOrd="0" destOrd="0" presId="urn:microsoft.com/office/officeart/2005/8/layout/cycle6"/>
    <dgm:cxn modelId="{9032EB7C-444C-A840-92BE-1EBB46836D78}" type="presOf" srcId="{0F9CF829-5E4A-AF47-8700-6AB31D69BA90}" destId="{FA88026F-4605-D04D-B266-8AC1B148F386}" srcOrd="0" destOrd="0" presId="urn:microsoft.com/office/officeart/2005/8/layout/cycle6"/>
    <dgm:cxn modelId="{44D01381-B0CC-1A43-8CBA-5FFDAFF81464}" type="presOf" srcId="{EFFA2C81-4ED9-6D4A-AA51-F868436150D1}" destId="{B3230683-E111-694D-8D54-5971EF460544}" srcOrd="0" destOrd="0" presId="urn:microsoft.com/office/officeart/2005/8/layout/cycle6"/>
    <dgm:cxn modelId="{AABA5891-2B6B-2441-917F-25D9EFC5B401}" type="presOf" srcId="{4316F1EB-B0C3-C14A-84B1-621E68C592D6}" destId="{E6C8046A-6B0D-3245-8547-F996C868D7D1}" srcOrd="0" destOrd="0" presId="urn:microsoft.com/office/officeart/2005/8/layout/cycle6"/>
    <dgm:cxn modelId="{8ED0D992-97C8-4A4F-8B99-D757E42A1E72}" type="presOf" srcId="{4B756C6A-DE28-0645-8598-744DCA7A9570}" destId="{DF33422C-111F-FB4D-85DB-E24DD64C2999}" srcOrd="0" destOrd="0" presId="urn:microsoft.com/office/officeart/2005/8/layout/cycle6"/>
    <dgm:cxn modelId="{068FB694-E0B5-0C4D-83D3-8CA7DD255F4D}" type="presOf" srcId="{0F836B9F-B182-B347-9E34-3D8D405E4723}" destId="{D5BC3165-5171-3E4E-B107-58CCE8EB4818}" srcOrd="0" destOrd="0" presId="urn:microsoft.com/office/officeart/2005/8/layout/cycle6"/>
    <dgm:cxn modelId="{914EA79E-5511-FA4F-9A6F-4676A95A253F}" type="presOf" srcId="{CFA06447-2A0D-4C47-86B3-8826ABAA8F62}" destId="{6C3BBCE4-283B-F24B-990F-545762E4F707}" srcOrd="0" destOrd="0" presId="urn:microsoft.com/office/officeart/2005/8/layout/cycle6"/>
    <dgm:cxn modelId="{538A51B2-8257-2F4B-B92C-F553465D0480}" type="presOf" srcId="{32B805E0-68E0-B24B-9809-7FF089567F5B}" destId="{66AC0CD7-FF7F-1B4F-9F0C-AD38DC6D16FB}" srcOrd="0" destOrd="0" presId="urn:microsoft.com/office/officeart/2005/8/layout/cycle6"/>
    <dgm:cxn modelId="{0068AEBF-2C03-204F-83FA-3DEA88A39BFD}" type="presOf" srcId="{BD52CDDA-C456-FA40-A97B-83B1CED7319A}" destId="{6B932273-8E38-9D48-BA6F-733F49517D54}" srcOrd="0" destOrd="0" presId="urn:microsoft.com/office/officeart/2005/8/layout/cycle6"/>
    <dgm:cxn modelId="{0022D3BF-2F44-CB4E-8065-A82346A6919D}" type="presOf" srcId="{3399AD9D-2F32-EE4D-83EA-2C5D2C48C549}" destId="{714906CB-260F-E64C-955D-47EEF297C550}" srcOrd="0" destOrd="0" presId="urn:microsoft.com/office/officeart/2005/8/layout/cycle6"/>
    <dgm:cxn modelId="{12DBFCC0-7988-4947-9F30-B99C23C6A0CC}" type="presOf" srcId="{7C88CE28-927B-7C45-A4F4-DC7ED95C0BA4}" destId="{E1A88B40-061A-E94A-8AF9-053B0938484C}" srcOrd="0" destOrd="0" presId="urn:microsoft.com/office/officeart/2005/8/layout/cycle6"/>
    <dgm:cxn modelId="{376D72D4-670B-6D4E-8C82-C12E38388196}" type="presOf" srcId="{98894F99-7362-8D40-8B90-60C7AF61CA9B}" destId="{5CD9B463-B2F1-C749-8859-CAC64A83BE5A}" srcOrd="0" destOrd="0" presId="urn:microsoft.com/office/officeart/2005/8/layout/cycle6"/>
    <dgm:cxn modelId="{656AF8E0-BA82-7D4B-ADE4-423618A42E75}" srcId="{E592C942-B8A9-2C4F-9BC0-81F5AF9B8B05}" destId="{EFFA2C81-4ED9-6D4A-AA51-F868436150D1}" srcOrd="3" destOrd="0" parTransId="{DE2A67EE-B296-2C4E-9FE2-2B51C0A8C3FC}" sibTransId="{210AE5BC-ABAB-DC4A-A211-BE750AAA130D}"/>
    <dgm:cxn modelId="{B9BEA5E2-D79E-BF44-B5E8-61832881F9D7}" type="presOf" srcId="{502E54DF-E08D-D340-AF4A-72E44A8EC482}" destId="{D431A51E-2970-BA4F-BD49-EF9552E16A99}" srcOrd="0" destOrd="0" presId="urn:microsoft.com/office/officeart/2005/8/layout/cycle6"/>
    <dgm:cxn modelId="{25FAE7E6-1980-594E-A5DF-41AFB6D4A410}" srcId="{E592C942-B8A9-2C4F-9BC0-81F5AF9B8B05}" destId="{98894F99-7362-8D40-8B90-60C7AF61CA9B}" srcOrd="1" destOrd="0" parTransId="{10E9E054-C8ED-0F44-AF70-AC4460E1B801}" sibTransId="{4316F1EB-B0C3-C14A-84B1-621E68C592D6}"/>
    <dgm:cxn modelId="{69C5F4EE-97B6-FA46-A596-8824AE117BFF}" type="presOf" srcId="{210AE5BC-ABAB-DC4A-A211-BE750AAA130D}" destId="{36D97731-E2F2-E04C-8DD3-977135B8C981}" srcOrd="0" destOrd="0" presId="urn:microsoft.com/office/officeart/2005/8/layout/cycle6"/>
    <dgm:cxn modelId="{E39D740B-BCA3-DC4D-9F99-C478B42D6745}" type="presParOf" srcId="{C2AE299D-F605-0E44-9BDD-CE3CD34AC9DD}" destId="{DF33422C-111F-FB4D-85DB-E24DD64C2999}" srcOrd="0" destOrd="0" presId="urn:microsoft.com/office/officeart/2005/8/layout/cycle6"/>
    <dgm:cxn modelId="{B793558C-9D2B-F143-9891-643563056DF8}" type="presParOf" srcId="{C2AE299D-F605-0E44-9BDD-CE3CD34AC9DD}" destId="{4356B8CC-FFDF-5E4D-A986-EFEBBB90F00D}" srcOrd="1" destOrd="0" presId="urn:microsoft.com/office/officeart/2005/8/layout/cycle6"/>
    <dgm:cxn modelId="{1844D243-8F40-0845-87C3-D744E8C41343}" type="presParOf" srcId="{C2AE299D-F605-0E44-9BDD-CE3CD34AC9DD}" destId="{6B932273-8E38-9D48-BA6F-733F49517D54}" srcOrd="2" destOrd="0" presId="urn:microsoft.com/office/officeart/2005/8/layout/cycle6"/>
    <dgm:cxn modelId="{50FD7AFD-3FF0-B741-AD20-CA385933264B}" type="presParOf" srcId="{C2AE299D-F605-0E44-9BDD-CE3CD34AC9DD}" destId="{5CD9B463-B2F1-C749-8859-CAC64A83BE5A}" srcOrd="3" destOrd="0" presId="urn:microsoft.com/office/officeart/2005/8/layout/cycle6"/>
    <dgm:cxn modelId="{09CB6161-BB8A-984F-85E1-2D1824D8EAD3}" type="presParOf" srcId="{C2AE299D-F605-0E44-9BDD-CE3CD34AC9DD}" destId="{3E4D1DDB-2F27-1243-8166-B57CDF2A3703}" srcOrd="4" destOrd="0" presId="urn:microsoft.com/office/officeart/2005/8/layout/cycle6"/>
    <dgm:cxn modelId="{0C00CF2F-AF9B-3149-AE62-8736566FADAF}" type="presParOf" srcId="{C2AE299D-F605-0E44-9BDD-CE3CD34AC9DD}" destId="{E6C8046A-6B0D-3245-8547-F996C868D7D1}" srcOrd="5" destOrd="0" presId="urn:microsoft.com/office/officeart/2005/8/layout/cycle6"/>
    <dgm:cxn modelId="{FACB1276-2BF3-584B-937E-FD75BD1DCE39}" type="presParOf" srcId="{C2AE299D-F605-0E44-9BDD-CE3CD34AC9DD}" destId="{ACAA67AE-2667-A34F-95D3-2F3674879EFF}" srcOrd="6" destOrd="0" presId="urn:microsoft.com/office/officeart/2005/8/layout/cycle6"/>
    <dgm:cxn modelId="{F2DD8641-EE4A-0548-9708-0BA739D84748}" type="presParOf" srcId="{C2AE299D-F605-0E44-9BDD-CE3CD34AC9DD}" destId="{1ADFD687-EB43-F446-BAFB-24444AE36242}" srcOrd="7" destOrd="0" presId="urn:microsoft.com/office/officeart/2005/8/layout/cycle6"/>
    <dgm:cxn modelId="{F34B607C-673D-1C42-A718-648B7E068BA0}" type="presParOf" srcId="{C2AE299D-F605-0E44-9BDD-CE3CD34AC9DD}" destId="{01A43223-535B-6B47-A986-05E7D8D15BCE}" srcOrd="8" destOrd="0" presId="urn:microsoft.com/office/officeart/2005/8/layout/cycle6"/>
    <dgm:cxn modelId="{7ADB2D05-25EA-314A-8C5A-874D04CF2B7B}" type="presParOf" srcId="{C2AE299D-F605-0E44-9BDD-CE3CD34AC9DD}" destId="{B3230683-E111-694D-8D54-5971EF460544}" srcOrd="9" destOrd="0" presId="urn:microsoft.com/office/officeart/2005/8/layout/cycle6"/>
    <dgm:cxn modelId="{F336E9C7-5239-5943-9B31-B3264FC23E08}" type="presParOf" srcId="{C2AE299D-F605-0E44-9BDD-CE3CD34AC9DD}" destId="{696A5DDD-8283-4F42-B7E6-26BFAB839457}" srcOrd="10" destOrd="0" presId="urn:microsoft.com/office/officeart/2005/8/layout/cycle6"/>
    <dgm:cxn modelId="{D073EBBC-D953-3244-BD25-642C47AECE35}" type="presParOf" srcId="{C2AE299D-F605-0E44-9BDD-CE3CD34AC9DD}" destId="{36D97731-E2F2-E04C-8DD3-977135B8C981}" srcOrd="11" destOrd="0" presId="urn:microsoft.com/office/officeart/2005/8/layout/cycle6"/>
    <dgm:cxn modelId="{C783CF0B-E6E1-F449-9900-3C7BB0DDFBDF}" type="presParOf" srcId="{C2AE299D-F605-0E44-9BDD-CE3CD34AC9DD}" destId="{97BE3B10-FA6F-DC4F-9A92-EC08F5CB1A91}" srcOrd="12" destOrd="0" presId="urn:microsoft.com/office/officeart/2005/8/layout/cycle6"/>
    <dgm:cxn modelId="{83F59188-54B6-8745-BD4F-C3DFBFC74901}" type="presParOf" srcId="{C2AE299D-F605-0E44-9BDD-CE3CD34AC9DD}" destId="{951D05AB-6C01-A94A-AE23-671CCA6D7B44}" srcOrd="13" destOrd="0" presId="urn:microsoft.com/office/officeart/2005/8/layout/cycle6"/>
    <dgm:cxn modelId="{2E0F3885-4EF8-A04E-B978-2F70FE56EA7F}" type="presParOf" srcId="{C2AE299D-F605-0E44-9BDD-CE3CD34AC9DD}" destId="{66AC0CD7-FF7F-1B4F-9F0C-AD38DC6D16FB}" srcOrd="14" destOrd="0" presId="urn:microsoft.com/office/officeart/2005/8/layout/cycle6"/>
    <dgm:cxn modelId="{EE005746-FE25-FC4A-A8AD-4CCAB0897336}" type="presParOf" srcId="{C2AE299D-F605-0E44-9BDD-CE3CD34AC9DD}" destId="{D431A51E-2970-BA4F-BD49-EF9552E16A99}" srcOrd="15" destOrd="0" presId="urn:microsoft.com/office/officeart/2005/8/layout/cycle6"/>
    <dgm:cxn modelId="{AAE6FE4A-B830-F242-8689-B51A80D2CA3A}" type="presParOf" srcId="{C2AE299D-F605-0E44-9BDD-CE3CD34AC9DD}" destId="{D878230B-D7DB-AF43-87DD-700582A8AA61}" srcOrd="16" destOrd="0" presId="urn:microsoft.com/office/officeart/2005/8/layout/cycle6"/>
    <dgm:cxn modelId="{45F97372-9994-0C44-BF33-E99F13FEC206}" type="presParOf" srcId="{C2AE299D-F605-0E44-9BDD-CE3CD34AC9DD}" destId="{714906CB-260F-E64C-955D-47EEF297C550}" srcOrd="17" destOrd="0" presId="urn:microsoft.com/office/officeart/2005/8/layout/cycle6"/>
    <dgm:cxn modelId="{1B0F3BD6-DEBC-714B-8A0A-D7B6B3F56251}" type="presParOf" srcId="{C2AE299D-F605-0E44-9BDD-CE3CD34AC9DD}" destId="{D5BC3165-5171-3E4E-B107-58CCE8EB4818}" srcOrd="18" destOrd="0" presId="urn:microsoft.com/office/officeart/2005/8/layout/cycle6"/>
    <dgm:cxn modelId="{F3CD82BB-A78E-4E48-A2D2-4202E2A31AB7}" type="presParOf" srcId="{C2AE299D-F605-0E44-9BDD-CE3CD34AC9DD}" destId="{15AD092B-24E3-C147-A4D4-8C3A0D366189}" srcOrd="19" destOrd="0" presId="urn:microsoft.com/office/officeart/2005/8/layout/cycle6"/>
    <dgm:cxn modelId="{DACA9531-6B3B-C045-ABAB-32A7A779A508}" type="presParOf" srcId="{C2AE299D-F605-0E44-9BDD-CE3CD34AC9DD}" destId="{6C3BBCE4-283B-F24B-990F-545762E4F707}" srcOrd="20" destOrd="0" presId="urn:microsoft.com/office/officeart/2005/8/layout/cycle6"/>
    <dgm:cxn modelId="{C8B43903-6765-F740-8AF9-A662725C9198}" type="presParOf" srcId="{C2AE299D-F605-0E44-9BDD-CE3CD34AC9DD}" destId="{FA88026F-4605-D04D-B266-8AC1B148F386}" srcOrd="21" destOrd="0" presId="urn:microsoft.com/office/officeart/2005/8/layout/cycle6"/>
    <dgm:cxn modelId="{C464CD75-82B5-374D-BB22-483D28375FA1}" type="presParOf" srcId="{C2AE299D-F605-0E44-9BDD-CE3CD34AC9DD}" destId="{FFA9AEF6-23B7-E845-BE8B-A9622BCA4E55}" srcOrd="22" destOrd="0" presId="urn:microsoft.com/office/officeart/2005/8/layout/cycle6"/>
    <dgm:cxn modelId="{9E40897A-6CD3-704F-8B85-DD0B17BA8565}" type="presParOf" srcId="{C2AE299D-F605-0E44-9BDD-CE3CD34AC9DD}" destId="{E1A88B40-061A-E94A-8AF9-053B0938484C}"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422C-111F-FB4D-85DB-E24DD64C2999}">
      <dsp:nvSpPr>
        <dsp:cNvPr id="0" name=""/>
        <dsp:cNvSpPr/>
      </dsp:nvSpPr>
      <dsp:spPr>
        <a:xfrm>
          <a:off x="4845349" y="5164"/>
          <a:ext cx="2423241" cy="7603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1. Leadership and Management Commitment</a:t>
          </a:r>
        </a:p>
      </dsp:txBody>
      <dsp:txXfrm>
        <a:off x="4882464" y="42279"/>
        <a:ext cx="2349011" cy="686070"/>
      </dsp:txXfrm>
    </dsp:sp>
    <dsp:sp modelId="{6B932273-8E38-9D48-BA6F-733F49517D54}">
      <dsp:nvSpPr>
        <dsp:cNvPr id="0" name=""/>
        <dsp:cNvSpPr/>
      </dsp:nvSpPr>
      <dsp:spPr>
        <a:xfrm>
          <a:off x="3496737" y="423304"/>
          <a:ext cx="5273331" cy="5273331"/>
        </a:xfrm>
        <a:custGeom>
          <a:avLst/>
          <a:gdLst/>
          <a:ahLst/>
          <a:cxnLst/>
          <a:rect l="0" t="0" r="0" b="0"/>
          <a:pathLst>
            <a:path>
              <a:moveTo>
                <a:pt x="3779602" y="260596"/>
              </a:moveTo>
              <a:arcTo wR="2636665" hR="2636665" stAng="17741309" swAng="1102800"/>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CD9B463-B2F1-C749-8859-CAC64A83BE5A}">
      <dsp:nvSpPr>
        <dsp:cNvPr id="0" name=""/>
        <dsp:cNvSpPr/>
      </dsp:nvSpPr>
      <dsp:spPr>
        <a:xfrm>
          <a:off x="7066868" y="1171487"/>
          <a:ext cx="2423253" cy="7603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2. Resourcing</a:t>
          </a:r>
          <a:endParaRPr lang="en-US" sz="1200" b="1" kern="1200" dirty="0"/>
        </a:p>
      </dsp:txBody>
      <dsp:txXfrm>
        <a:off x="7103983" y="1208602"/>
        <a:ext cx="2349023" cy="686070"/>
      </dsp:txXfrm>
    </dsp:sp>
    <dsp:sp modelId="{E6C8046A-6B0D-3245-8547-F996C868D7D1}">
      <dsp:nvSpPr>
        <dsp:cNvPr id="0" name=""/>
        <dsp:cNvSpPr/>
      </dsp:nvSpPr>
      <dsp:spPr>
        <a:xfrm>
          <a:off x="3407787" y="286301"/>
          <a:ext cx="5273331" cy="5273331"/>
        </a:xfrm>
        <a:custGeom>
          <a:avLst/>
          <a:gdLst/>
          <a:ahLst/>
          <a:cxnLst/>
          <a:rect l="0" t="0" r="0" b="0"/>
          <a:pathLst>
            <a:path>
              <a:moveTo>
                <a:pt x="5082679" y="1652275"/>
              </a:moveTo>
              <a:arcTo wR="2636665" hR="2636665" stAng="20284670" swAng="938534"/>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AA67AE-2667-A34F-95D3-2F3674879EFF}">
      <dsp:nvSpPr>
        <dsp:cNvPr id="0" name=""/>
        <dsp:cNvSpPr/>
      </dsp:nvSpPr>
      <dsp:spPr>
        <a:xfrm>
          <a:off x="7482015" y="2641830"/>
          <a:ext cx="2423241" cy="7603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3. Just Culture, Reporting and Learning</a:t>
          </a:r>
        </a:p>
      </dsp:txBody>
      <dsp:txXfrm>
        <a:off x="7519130" y="2678945"/>
        <a:ext cx="2349011" cy="686070"/>
      </dsp:txXfrm>
    </dsp:sp>
    <dsp:sp modelId="{01A43223-535B-6B47-A986-05E7D8D15BCE}">
      <dsp:nvSpPr>
        <dsp:cNvPr id="0" name=""/>
        <dsp:cNvSpPr/>
      </dsp:nvSpPr>
      <dsp:spPr>
        <a:xfrm>
          <a:off x="3405104" y="1020350"/>
          <a:ext cx="5273331" cy="5273331"/>
        </a:xfrm>
        <a:custGeom>
          <a:avLst/>
          <a:gdLst/>
          <a:ahLst/>
          <a:cxnLst/>
          <a:rect l="0" t="0" r="0" b="0"/>
          <a:pathLst>
            <a:path>
              <a:moveTo>
                <a:pt x="5261672" y="2388976"/>
              </a:moveTo>
              <a:arcTo wR="2636665" hR="2636665" stAng="21276580" swAng="926725"/>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3230683-E111-694D-8D54-5971EF460544}">
      <dsp:nvSpPr>
        <dsp:cNvPr id="0" name=""/>
        <dsp:cNvSpPr/>
      </dsp:nvSpPr>
      <dsp:spPr>
        <a:xfrm>
          <a:off x="7226963" y="4124481"/>
          <a:ext cx="2423241" cy="7603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4. Risk Awareness and Management</a:t>
          </a:r>
        </a:p>
      </dsp:txBody>
      <dsp:txXfrm>
        <a:off x="7264078" y="4161596"/>
        <a:ext cx="2349011" cy="686070"/>
      </dsp:txXfrm>
    </dsp:sp>
    <dsp:sp modelId="{36D97731-E2F2-E04C-8DD3-977135B8C981}">
      <dsp:nvSpPr>
        <dsp:cNvPr id="0" name=""/>
        <dsp:cNvSpPr/>
      </dsp:nvSpPr>
      <dsp:spPr>
        <a:xfrm>
          <a:off x="3844202" y="210857"/>
          <a:ext cx="5273331" cy="5273331"/>
        </a:xfrm>
        <a:custGeom>
          <a:avLst/>
          <a:gdLst/>
          <a:ahLst/>
          <a:cxnLst/>
          <a:rect l="0" t="0" r="0" b="0"/>
          <a:pathLst>
            <a:path>
              <a:moveTo>
                <a:pt x="4302664" y="4680304"/>
              </a:moveTo>
              <a:arcTo wR="2636665" hR="2636665" stAng="3048760" swAng="1295129"/>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7BE3B10-FA6F-DC4F-9A92-EC08F5CB1A91}">
      <dsp:nvSpPr>
        <dsp:cNvPr id="0" name=""/>
        <dsp:cNvSpPr/>
      </dsp:nvSpPr>
      <dsp:spPr>
        <a:xfrm>
          <a:off x="4845349" y="5278496"/>
          <a:ext cx="2423241" cy="76030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5. Teamwork</a:t>
          </a:r>
        </a:p>
      </dsp:txBody>
      <dsp:txXfrm>
        <a:off x="4882464" y="5315611"/>
        <a:ext cx="2349011" cy="686070"/>
      </dsp:txXfrm>
    </dsp:sp>
    <dsp:sp modelId="{66AC0CD7-FF7F-1B4F-9F0C-AD38DC6D16FB}">
      <dsp:nvSpPr>
        <dsp:cNvPr id="0" name=""/>
        <dsp:cNvSpPr/>
      </dsp:nvSpPr>
      <dsp:spPr>
        <a:xfrm>
          <a:off x="3163717" y="269480"/>
          <a:ext cx="5273331" cy="5273331"/>
        </a:xfrm>
        <a:custGeom>
          <a:avLst/>
          <a:gdLst/>
          <a:ahLst/>
          <a:cxnLst/>
          <a:rect l="0" t="0" r="0" b="0"/>
          <a:pathLst>
            <a:path>
              <a:moveTo>
                <a:pt x="1673045" y="5090936"/>
              </a:moveTo>
              <a:arcTo wR="2636665" hR="2636665" stAng="6686188" swAng="1184120"/>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31A51E-2970-BA4F-BD49-EF9552E16A99}">
      <dsp:nvSpPr>
        <dsp:cNvPr id="0" name=""/>
        <dsp:cNvSpPr/>
      </dsp:nvSpPr>
      <dsp:spPr>
        <a:xfrm>
          <a:off x="2549932" y="4124486"/>
          <a:ext cx="2423253" cy="7603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6. Communication</a:t>
          </a:r>
        </a:p>
      </dsp:txBody>
      <dsp:txXfrm>
        <a:off x="2587047" y="4161601"/>
        <a:ext cx="2349023" cy="686070"/>
      </dsp:txXfrm>
    </dsp:sp>
    <dsp:sp modelId="{714906CB-260F-E64C-955D-47EEF297C550}">
      <dsp:nvSpPr>
        <dsp:cNvPr id="0" name=""/>
        <dsp:cNvSpPr/>
      </dsp:nvSpPr>
      <dsp:spPr>
        <a:xfrm>
          <a:off x="3447707" y="737780"/>
          <a:ext cx="5273331" cy="5273331"/>
        </a:xfrm>
        <a:custGeom>
          <a:avLst/>
          <a:gdLst/>
          <a:ahLst/>
          <a:cxnLst/>
          <a:rect l="0" t="0" r="0" b="0"/>
          <a:pathLst>
            <a:path>
              <a:moveTo>
                <a:pt x="106862" y="3379699"/>
              </a:moveTo>
              <a:arcTo wR="2636665" hR="2636665" stAng="9817911" swAng="936468"/>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BC3165-5171-3E4E-B107-58CCE8EB4818}">
      <dsp:nvSpPr>
        <dsp:cNvPr id="0" name=""/>
        <dsp:cNvSpPr/>
      </dsp:nvSpPr>
      <dsp:spPr>
        <a:xfrm>
          <a:off x="2208683" y="2641830"/>
          <a:ext cx="2423241" cy="7603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7. Responsibility</a:t>
          </a:r>
        </a:p>
      </dsp:txBody>
      <dsp:txXfrm>
        <a:off x="2245798" y="2678945"/>
        <a:ext cx="2349011" cy="686070"/>
      </dsp:txXfrm>
    </dsp:sp>
    <dsp:sp modelId="{6C3BBCE4-283B-F24B-990F-545762E4F707}">
      <dsp:nvSpPr>
        <dsp:cNvPr id="0" name=""/>
        <dsp:cNvSpPr/>
      </dsp:nvSpPr>
      <dsp:spPr>
        <a:xfrm>
          <a:off x="3429766" y="313467"/>
          <a:ext cx="5273331" cy="5273331"/>
        </a:xfrm>
        <a:custGeom>
          <a:avLst/>
          <a:gdLst/>
          <a:ahLst/>
          <a:cxnLst/>
          <a:rect l="0" t="0" r="0" b="0"/>
          <a:pathLst>
            <a:path>
              <a:moveTo>
                <a:pt x="18987" y="2320809"/>
              </a:moveTo>
              <a:arcTo wR="2636665" hR="2636665" stAng="11212812" swAng="975345"/>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88026F-4605-D04D-B266-8AC1B148F386}">
      <dsp:nvSpPr>
        <dsp:cNvPr id="0" name=""/>
        <dsp:cNvSpPr/>
      </dsp:nvSpPr>
      <dsp:spPr>
        <a:xfrm>
          <a:off x="2648450" y="1146859"/>
          <a:ext cx="2423241" cy="7603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8. Involvement</a:t>
          </a:r>
        </a:p>
      </dsp:txBody>
      <dsp:txXfrm>
        <a:off x="2685565" y="1183974"/>
        <a:ext cx="2349011" cy="686070"/>
      </dsp:txXfrm>
    </dsp:sp>
    <dsp:sp modelId="{E1A88B40-061A-E94A-8AF9-053B0938484C}">
      <dsp:nvSpPr>
        <dsp:cNvPr id="0" name=""/>
        <dsp:cNvSpPr/>
      </dsp:nvSpPr>
      <dsp:spPr>
        <a:xfrm>
          <a:off x="3359932" y="415576"/>
          <a:ext cx="5273331" cy="5273331"/>
        </a:xfrm>
        <a:custGeom>
          <a:avLst/>
          <a:gdLst/>
          <a:ahLst/>
          <a:cxnLst/>
          <a:rect l="0" t="0" r="0" b="0"/>
          <a:pathLst>
            <a:path>
              <a:moveTo>
                <a:pt x="820078" y="725641"/>
              </a:moveTo>
              <a:arcTo wR="2636665" hR="2636665" stAng="13587075" swAng="1048920"/>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2738-CC63-CD4E-E10E-D32AAECD7A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5B39A2-B0E9-85E7-CBA9-98AD79B34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57FC0B-3CDF-B919-589A-1119250FC45A}"/>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5" name="Footer Placeholder 4">
            <a:extLst>
              <a:ext uri="{FF2B5EF4-FFF2-40B4-BE49-F238E27FC236}">
                <a16:creationId xmlns:a16="http://schemas.microsoft.com/office/drawing/2014/main" id="{728E8834-AF0A-B177-CE7D-689CCE487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2A0D23-FF54-EE06-7F06-4188CB36672B}"/>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822662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579AA-80E3-6EC2-A919-329166FF3A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3910D8-B1F1-5D5A-DB1E-5B56F6A8DB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06340-DAF4-1725-A942-1490A3A35757}"/>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5" name="Footer Placeholder 4">
            <a:extLst>
              <a:ext uri="{FF2B5EF4-FFF2-40B4-BE49-F238E27FC236}">
                <a16:creationId xmlns:a16="http://schemas.microsoft.com/office/drawing/2014/main" id="{A4FDFE4E-C351-44DD-04A6-04FE34497E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D9E47-7662-FFB8-60EE-E4DD9744D36A}"/>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7000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7DD44D-A407-6825-BB57-B2DB7105BE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6E514D-F6F0-89BF-8613-E0F75DE06B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13E31E-C1E6-E7D5-2377-C13199A1EB3A}"/>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5" name="Footer Placeholder 4">
            <a:extLst>
              <a:ext uri="{FF2B5EF4-FFF2-40B4-BE49-F238E27FC236}">
                <a16:creationId xmlns:a16="http://schemas.microsoft.com/office/drawing/2014/main" id="{64969679-6A63-069E-DD27-C09CE61F91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0D304C-C63B-0301-79DD-08BC25D0F4A6}"/>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758337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C3F00-349D-267D-DDAB-6282650EFE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0B8D8A-2F5B-8EDC-54D0-EF6ED29C35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8D18B-AA08-F135-B9E8-B40BDA1DCF2B}"/>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5" name="Footer Placeholder 4">
            <a:extLst>
              <a:ext uri="{FF2B5EF4-FFF2-40B4-BE49-F238E27FC236}">
                <a16:creationId xmlns:a16="http://schemas.microsoft.com/office/drawing/2014/main" id="{A1E14259-F782-C354-206D-A98D5B1F5E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86A16-5FCE-0D68-794A-A9AD0BE4A359}"/>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994880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CBA67-7CCB-7B06-6445-D3A2B48BAE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65E122-0FCD-8100-A605-9256B34043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2B95B5-1169-15CE-D1CE-C443D3DE9280}"/>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5" name="Footer Placeholder 4">
            <a:extLst>
              <a:ext uri="{FF2B5EF4-FFF2-40B4-BE49-F238E27FC236}">
                <a16:creationId xmlns:a16="http://schemas.microsoft.com/office/drawing/2014/main" id="{6A8A552A-119F-3A5A-DC0A-052F89B3B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F801E5-56CD-D88F-CBD2-455527BD65B4}"/>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27603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4F42-2721-37C3-82C0-C41CB81FB4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ED2819-A4FD-D629-D921-4CBFCEC41B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CE4ECC-E8CD-309B-2946-6E593F8455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034E13-C407-5A5E-EE4B-E060DAD50A2B}"/>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6" name="Footer Placeholder 5">
            <a:extLst>
              <a:ext uri="{FF2B5EF4-FFF2-40B4-BE49-F238E27FC236}">
                <a16:creationId xmlns:a16="http://schemas.microsoft.com/office/drawing/2014/main" id="{C7FEBA6F-80DA-A68D-44F4-36D93FC056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9FBEF3-3139-5663-8FDE-C02B1B7B2786}"/>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800485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41A70-BDEF-774B-8DD1-EAFB1CD94B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A9C9DA-7D5A-0CB6-C51C-F30BB66D71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866C0C-6F32-68FF-20D1-FB6CE0C470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B64628-5471-8D78-D376-723EA12959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FF007B-F799-A7E4-5A14-E2A4322FFF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401555-34AC-3FD3-EF6F-86902E65FF75}"/>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8" name="Footer Placeholder 7">
            <a:extLst>
              <a:ext uri="{FF2B5EF4-FFF2-40B4-BE49-F238E27FC236}">
                <a16:creationId xmlns:a16="http://schemas.microsoft.com/office/drawing/2014/main" id="{CB0775A1-A2CD-4F49-C3A5-32D0030137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72FB7B-0F29-91E3-0B6E-0D1070F12886}"/>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4011409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BFC79-3596-2907-EBBE-8B7214BD3D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08B154-0485-F729-BAAA-CF698A1D1D6A}"/>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4" name="Footer Placeholder 3">
            <a:extLst>
              <a:ext uri="{FF2B5EF4-FFF2-40B4-BE49-F238E27FC236}">
                <a16:creationId xmlns:a16="http://schemas.microsoft.com/office/drawing/2014/main" id="{789E6E1D-A6CD-F286-29CE-3E7D4E9AB6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9BE877-410B-61D6-1100-9A7E563BE099}"/>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343094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F1E8B7-49AA-B2B5-47E9-065AB500944C}"/>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3" name="Footer Placeholder 2">
            <a:extLst>
              <a:ext uri="{FF2B5EF4-FFF2-40B4-BE49-F238E27FC236}">
                <a16:creationId xmlns:a16="http://schemas.microsoft.com/office/drawing/2014/main" id="{82F9C931-5DA4-C22B-F894-AFB1D30EDD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AE9BF8-5270-2616-B44D-68251B83CDFE}"/>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990232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473F0-EAFC-855C-5AE8-8EC30AC05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1411D4-5CC4-5995-8117-8A6331209A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23BA34-A00A-EF97-530E-6A342E93B0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1EC82-4B78-004B-60DB-9460EC0701C8}"/>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6" name="Footer Placeholder 5">
            <a:extLst>
              <a:ext uri="{FF2B5EF4-FFF2-40B4-BE49-F238E27FC236}">
                <a16:creationId xmlns:a16="http://schemas.microsoft.com/office/drawing/2014/main" id="{D6628C81-9AD3-7770-F23B-69416ABC3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E331A9-4842-4C62-C985-F4EC7B5A8510}"/>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70996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8B78D-2BEA-00F6-3EBC-7EBEB97BA2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B85EB9-32FA-DE3E-4A51-6E2DC2193E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FE7EC-6A1D-9A03-EFDD-EC5412AF6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08955C-6176-2FD6-E8DD-4B0B37259560}"/>
              </a:ext>
            </a:extLst>
          </p:cNvPr>
          <p:cNvSpPr>
            <a:spLocks noGrp="1"/>
          </p:cNvSpPr>
          <p:nvPr>
            <p:ph type="dt" sz="half" idx="10"/>
          </p:nvPr>
        </p:nvSpPr>
        <p:spPr/>
        <p:txBody>
          <a:bodyPr/>
          <a:lstStyle/>
          <a:p>
            <a:fld id="{35EC714F-5F98-4E46-B0D8-D3FE46F51C7D}" type="datetimeFigureOut">
              <a:rPr lang="en-US" smtClean="0"/>
              <a:t>3/6/25</a:t>
            </a:fld>
            <a:endParaRPr lang="en-US"/>
          </a:p>
        </p:txBody>
      </p:sp>
      <p:sp>
        <p:nvSpPr>
          <p:cNvPr id="6" name="Footer Placeholder 5">
            <a:extLst>
              <a:ext uri="{FF2B5EF4-FFF2-40B4-BE49-F238E27FC236}">
                <a16:creationId xmlns:a16="http://schemas.microsoft.com/office/drawing/2014/main" id="{2D87E902-036F-B186-CB2F-7A21A92149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8B9C20-5F64-E6CF-03DD-8585E4072820}"/>
              </a:ext>
            </a:extLst>
          </p:cNvPr>
          <p:cNvSpPr>
            <a:spLocks noGrp="1"/>
          </p:cNvSpPr>
          <p:nvPr>
            <p:ph type="sldNum" sz="quarter" idx="12"/>
          </p:nvPr>
        </p:nvSpPr>
        <p:spPr/>
        <p:txBody>
          <a:bodyPr/>
          <a:lstStyle/>
          <a:p>
            <a:fld id="{9DB085BF-0FEA-2742-8B64-5046D8D7978B}" type="slidenum">
              <a:rPr lang="en-US" smtClean="0"/>
              <a:t>‹#›</a:t>
            </a:fld>
            <a:endParaRPr lang="en-US"/>
          </a:p>
        </p:txBody>
      </p:sp>
    </p:spTree>
    <p:extLst>
      <p:ext uri="{BB962C8B-B14F-4D97-AF65-F5344CB8AC3E}">
        <p14:creationId xmlns:p14="http://schemas.microsoft.com/office/powerpoint/2010/main" val="1333491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5E9B90-9409-2D36-1CB9-57F98B346C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9146EE-FBD4-806E-777E-3DC5BF1D88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E5374-D203-F76A-D129-97D4346CD0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EC714F-5F98-4E46-B0D8-D3FE46F51C7D}" type="datetimeFigureOut">
              <a:rPr lang="en-US" smtClean="0"/>
              <a:t>3/6/25</a:t>
            </a:fld>
            <a:endParaRPr lang="en-US"/>
          </a:p>
        </p:txBody>
      </p:sp>
      <p:sp>
        <p:nvSpPr>
          <p:cNvPr id="5" name="Footer Placeholder 4">
            <a:extLst>
              <a:ext uri="{FF2B5EF4-FFF2-40B4-BE49-F238E27FC236}">
                <a16:creationId xmlns:a16="http://schemas.microsoft.com/office/drawing/2014/main" id="{A3A91244-5078-6284-7AD1-591F9D392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E3588D0-224F-C31F-BBC7-CC1410828C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B085BF-0FEA-2742-8B64-5046D8D7978B}" type="slidenum">
              <a:rPr lang="en-US" smtClean="0"/>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B4A8764F-3CE9-BA68-C7F4-46070A919A7D}"/>
              </a:ext>
            </a:extLst>
          </p:cNvPr>
          <p:cNvPicPr>
            <a:picLocks noChangeAspect="1"/>
          </p:cNvPicPr>
          <p:nvPr userDrawn="1"/>
        </p:nvPicPr>
        <p:blipFill>
          <a:blip r:embed="rId13"/>
          <a:stretch>
            <a:fillRect/>
          </a:stretch>
        </p:blipFill>
        <p:spPr>
          <a:xfrm>
            <a:off x="10366744" y="5928928"/>
            <a:ext cx="1825256" cy="929072"/>
          </a:xfrm>
          <a:prstGeom prst="rect">
            <a:avLst/>
          </a:prstGeom>
        </p:spPr>
      </p:pic>
    </p:spTree>
    <p:extLst>
      <p:ext uri="{BB962C8B-B14F-4D97-AF65-F5344CB8AC3E}">
        <p14:creationId xmlns:p14="http://schemas.microsoft.com/office/powerpoint/2010/main" val="1946404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7A317-612A-3555-83B0-02EFAD90A3BA}"/>
              </a:ext>
            </a:extLst>
          </p:cNvPr>
          <p:cNvSpPr>
            <a:spLocks noGrp="1"/>
          </p:cNvSpPr>
          <p:nvPr>
            <p:ph type="ctrTitle"/>
          </p:nvPr>
        </p:nvSpPr>
        <p:spPr/>
        <p:txBody>
          <a:bodyPr>
            <a:normAutofit/>
          </a:bodyPr>
          <a:lstStyle/>
          <a:p>
            <a:r>
              <a:rPr lang="en-US" sz="8000" b="1" dirty="0">
                <a:latin typeface="Calibri" panose="020F0502020204030204" pitchFamily="34" charset="0"/>
                <a:cs typeface="Calibri" panose="020F0502020204030204" pitchFamily="34" charset="0"/>
              </a:rPr>
              <a:t>A Culture of Safety</a:t>
            </a:r>
          </a:p>
        </p:txBody>
      </p:sp>
      <p:sp>
        <p:nvSpPr>
          <p:cNvPr id="3" name="Subtitle 2">
            <a:extLst>
              <a:ext uri="{FF2B5EF4-FFF2-40B4-BE49-F238E27FC236}">
                <a16:creationId xmlns:a16="http://schemas.microsoft.com/office/drawing/2014/main" id="{CDF5B3F2-8659-07CA-FF06-8AE56739EF65}"/>
              </a:ext>
            </a:extLst>
          </p:cNvPr>
          <p:cNvSpPr>
            <a:spLocks noGrp="1"/>
          </p:cNvSpPr>
          <p:nvPr>
            <p:ph type="subTitle" idx="1"/>
          </p:nvPr>
        </p:nvSpPr>
        <p:spPr/>
        <p:txBody>
          <a:bodyPr>
            <a:normAutofit/>
          </a:bodyPr>
          <a:lstStyle/>
          <a:p>
            <a:r>
              <a:rPr lang="en-US" sz="3600" b="1" i="1" dirty="0"/>
              <a:t>The endless journey</a:t>
            </a:r>
          </a:p>
          <a:p>
            <a:r>
              <a:rPr lang="en-US" sz="3600" b="1" i="1" dirty="0"/>
              <a:t>2024 Edition</a:t>
            </a:r>
          </a:p>
        </p:txBody>
      </p:sp>
    </p:spTree>
    <p:extLst>
      <p:ext uri="{BB962C8B-B14F-4D97-AF65-F5344CB8AC3E}">
        <p14:creationId xmlns:p14="http://schemas.microsoft.com/office/powerpoint/2010/main" val="144841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D8D01-9536-34B0-DE5C-FF17DE45CCE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36FA564-829E-BD01-AED4-8821AE30067B}"/>
              </a:ext>
            </a:extLst>
          </p:cNvPr>
          <p:cNvSpPr>
            <a:spLocks noGrp="1"/>
          </p:cNvSpPr>
          <p:nvPr>
            <p:ph idx="1"/>
          </p:nvPr>
        </p:nvSpPr>
        <p:spPr>
          <a:xfrm>
            <a:off x="0" y="927462"/>
            <a:ext cx="12192000" cy="5912281"/>
          </a:xfrm>
        </p:spPr>
        <p:txBody>
          <a:bodyPr>
            <a:normAutofit fontScale="92500" lnSpcReduction="20000"/>
          </a:bodyPr>
          <a:lstStyle/>
          <a:p>
            <a:pPr marL="0" indent="0">
              <a:lnSpc>
                <a:spcPct val="120000"/>
              </a:lnSpc>
              <a:spcBef>
                <a:spcPts val="0"/>
              </a:spcBef>
              <a:buNone/>
            </a:pPr>
            <a:endParaRPr lang="en-US" sz="900" dirty="0">
              <a:latin typeface="Calibri" panose="020F0502020204030204" pitchFamily="34" charset="0"/>
              <a:cs typeface="Calibri" panose="020F0502020204030204" pitchFamily="34" charset="0"/>
            </a:endParaRPr>
          </a:p>
          <a:p>
            <a:pPr>
              <a:lnSpc>
                <a:spcPct val="120000"/>
              </a:lnSpc>
              <a:spcBef>
                <a:spcPts val="0"/>
              </a:spcBef>
            </a:pPr>
            <a:r>
              <a:rPr lang="en-US" sz="4500" b="1" dirty="0">
                <a:latin typeface="Calibri" panose="020F0502020204030204" pitchFamily="34" charset="0"/>
                <a:cs typeface="Calibri" panose="020F0502020204030204" pitchFamily="34" charset="0"/>
              </a:rPr>
              <a:t>Trust</a:t>
            </a:r>
          </a:p>
          <a:p>
            <a:pPr marL="0" indent="0">
              <a:lnSpc>
                <a:spcPct val="120000"/>
              </a:lnSpc>
              <a:spcBef>
                <a:spcPts val="0"/>
              </a:spcBef>
              <a:buNone/>
            </a:pPr>
            <a:endParaRPr lang="en-US" sz="900" dirty="0">
              <a:latin typeface="Calibri" panose="020F0502020204030204" pitchFamily="34" charset="0"/>
              <a:cs typeface="Calibri" panose="020F0502020204030204" pitchFamily="34" charset="0"/>
            </a:endParaRPr>
          </a:p>
          <a:p>
            <a:pPr lvl="1">
              <a:lnSpc>
                <a:spcPct val="120000"/>
              </a:lnSpc>
              <a:spcBef>
                <a:spcPts val="0"/>
              </a:spcBef>
            </a:pPr>
            <a:r>
              <a:rPr lang="en-US" sz="4200" dirty="0">
                <a:latin typeface="Calibri" panose="020F0502020204030204" pitchFamily="34" charset="0"/>
                <a:cs typeface="Calibri" panose="020F0502020204030204" pitchFamily="34" charset="0"/>
              </a:rPr>
              <a:t>How much do we TRUST leaders and management about safety?</a:t>
            </a:r>
          </a:p>
          <a:p>
            <a:pPr marL="457200" lvl="1" indent="0">
              <a:lnSpc>
                <a:spcPct val="120000"/>
              </a:lnSpc>
              <a:spcBef>
                <a:spcPts val="0"/>
              </a:spcBef>
              <a:buNone/>
            </a:pPr>
            <a:endParaRPr lang="en-US" sz="500" dirty="0">
              <a:latin typeface="Calibri" panose="020F0502020204030204" pitchFamily="34" charset="0"/>
              <a:cs typeface="Calibri" panose="020F0502020204030204" pitchFamily="34" charset="0"/>
            </a:endParaRPr>
          </a:p>
          <a:p>
            <a:pPr lvl="2">
              <a:lnSpc>
                <a:spcPct val="120000"/>
              </a:lnSpc>
              <a:spcBef>
                <a:spcPts val="0"/>
              </a:spcBef>
            </a:pPr>
            <a:r>
              <a:rPr lang="en-US" sz="3800" dirty="0">
                <a:latin typeface="Calibri" panose="020F0502020204030204" pitchFamily="34" charset="0"/>
                <a:cs typeface="Calibri" panose="020F0502020204030204" pitchFamily="34" charset="0"/>
              </a:rPr>
              <a:t>Trust is an important ingredient of the “glue” that binds a culture of safety.</a:t>
            </a:r>
          </a:p>
          <a:p>
            <a:pPr lvl="2">
              <a:lnSpc>
                <a:spcPct val="120000"/>
              </a:lnSpc>
              <a:spcBef>
                <a:spcPts val="0"/>
              </a:spcBef>
            </a:pPr>
            <a:r>
              <a:rPr lang="en-US" sz="3800" dirty="0">
                <a:latin typeface="Calibri" panose="020F0502020204030204" pitchFamily="34" charset="0"/>
                <a:cs typeface="Calibri" panose="020F0502020204030204" pitchFamily="34" charset="0"/>
              </a:rPr>
              <a:t>Trust in the leadership and management is influenced by several factors, such as: 1) Consistency, 2) Credibility, and 3) Communication</a:t>
            </a:r>
          </a:p>
          <a:p>
            <a:pPr marL="457200" lvl="1" indent="0">
              <a:lnSpc>
                <a:spcPct val="120000"/>
              </a:lnSpc>
              <a:spcBef>
                <a:spcPts val="0"/>
              </a:spcBef>
              <a:buNone/>
            </a:pPr>
            <a:endParaRPr lang="en-US" sz="500" dirty="0">
              <a:latin typeface="Calibri" panose="020F0502020204030204" pitchFamily="34" charset="0"/>
              <a:cs typeface="Calibri" panose="020F0502020204030204" pitchFamily="34" charset="0"/>
            </a:endParaRPr>
          </a:p>
          <a:p>
            <a:pPr lvl="1">
              <a:lnSpc>
                <a:spcPct val="120000"/>
              </a:lnSpc>
              <a:spcBef>
                <a:spcPts val="0"/>
              </a:spcBef>
            </a:pPr>
            <a:r>
              <a:rPr lang="en-US" sz="4200" dirty="0">
                <a:latin typeface="Calibri" panose="020F0502020204030204" pitchFamily="34" charset="0"/>
                <a:cs typeface="Calibri" panose="020F0502020204030204" pitchFamily="34" charset="0"/>
              </a:rPr>
              <a:t>How can trust be nurtured?</a:t>
            </a:r>
          </a:p>
        </p:txBody>
      </p:sp>
      <p:sp>
        <p:nvSpPr>
          <p:cNvPr id="6" name="Title 1">
            <a:extLst>
              <a:ext uri="{FF2B5EF4-FFF2-40B4-BE49-F238E27FC236}">
                <a16:creationId xmlns:a16="http://schemas.microsoft.com/office/drawing/2014/main" id="{0022A46D-9B80-CE70-30F0-E0616B664348}"/>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2369352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E704-CC58-C173-D133-52694EAA9D6C}"/>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9A59757-4A62-45E7-283F-D9B05487CB21}"/>
              </a:ext>
            </a:extLst>
          </p:cNvPr>
          <p:cNvSpPr>
            <a:spLocks noGrp="1"/>
          </p:cNvSpPr>
          <p:nvPr>
            <p:ph idx="1"/>
          </p:nvPr>
        </p:nvSpPr>
        <p:spPr>
          <a:xfrm>
            <a:off x="0" y="937850"/>
            <a:ext cx="12192000" cy="5912281"/>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Responding to Concerns</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do managers and leaders respond to safety concerns?</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The level of support that staff receive from a manager and the action taken, will affect their willingness to raise concerns and speak up in the future.</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front-line workers feel more supported when they report safety concerns?</a:t>
            </a:r>
          </a:p>
        </p:txBody>
      </p:sp>
      <p:sp>
        <p:nvSpPr>
          <p:cNvPr id="6" name="Title 1">
            <a:extLst>
              <a:ext uri="{FF2B5EF4-FFF2-40B4-BE49-F238E27FC236}">
                <a16:creationId xmlns:a16="http://schemas.microsoft.com/office/drawing/2014/main" id="{AE85D798-6537-E898-AC8A-AD943D67A0A0}"/>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3206043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C3D24-2775-5F81-F225-D8F95DBB2E8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702505D-B43A-025C-E24C-DEE542445B6C}"/>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Credibility</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managers and/or leaders </a:t>
            </a:r>
            <a:r>
              <a:rPr lang="en-US" sz="3600" b="1" u="sng" dirty="0">
                <a:latin typeface="Calibri" panose="020F0502020204030204" pitchFamily="34" charset="0"/>
                <a:cs typeface="Calibri" panose="020F0502020204030204" pitchFamily="34" charset="0"/>
              </a:rPr>
              <a:t>demonstrate</a:t>
            </a:r>
            <a:r>
              <a:rPr lang="en-US" sz="3600" dirty="0">
                <a:latin typeface="Calibri" panose="020F0502020204030204" pitchFamily="34" charset="0"/>
                <a:cs typeface="Calibri" panose="020F0502020204030204" pitchFamily="34" charset="0"/>
              </a:rPr>
              <a:t> commitment to safety in what they say and do?</a:t>
            </a:r>
          </a:p>
          <a:p>
            <a:pPr marL="457200" lvl="1"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Words and actions MUST be consistent to maintain </a:t>
            </a:r>
            <a:r>
              <a:rPr lang="en-US" sz="3200" b="1" dirty="0">
                <a:latin typeface="Calibri" panose="020F0502020204030204" pitchFamily="34" charset="0"/>
                <a:cs typeface="Calibri" panose="020F0502020204030204" pitchFamily="34" charset="0"/>
              </a:rPr>
              <a:t>TRUST</a:t>
            </a:r>
            <a:r>
              <a:rPr lang="en-US" sz="3200" dirty="0">
                <a:latin typeface="Calibri" panose="020F0502020204030204" pitchFamily="34" charset="0"/>
                <a:cs typeface="Calibri" panose="020F0502020204030204" pitchFamily="34" charset="0"/>
              </a:rPr>
              <a:t> and </a:t>
            </a:r>
            <a:r>
              <a:rPr lang="en-US" sz="3200" b="1" dirty="0">
                <a:latin typeface="Calibri" panose="020F0502020204030204" pitchFamily="34" charset="0"/>
                <a:cs typeface="Calibri" panose="020F0502020204030204" pitchFamily="34" charset="0"/>
              </a:rPr>
              <a:t>CREDIBILITY</a:t>
            </a:r>
            <a:r>
              <a:rPr lang="en-US" sz="3200" dirty="0">
                <a:latin typeface="Calibri" panose="020F0502020204030204" pitchFamily="34" charset="0"/>
                <a:cs typeface="Calibri" panose="020F0502020204030204" pitchFamily="34" charset="0"/>
              </a:rPr>
              <a:t>.</a:t>
            </a:r>
          </a:p>
          <a:p>
            <a:pPr marL="914400" lvl="2"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managers and/or leaders ensure that they are perceived as credible?</a:t>
            </a:r>
            <a:endParaRPr lang="en-US" sz="3200" dirty="0">
              <a:latin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66C86F68-8A57-377F-4F90-94605E4DB342}"/>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709928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38BDB-54F3-2E55-FCC6-515863CC3CD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2BE1853-A00C-A0A3-A5A9-154846B7959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Encourage Safety</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managers and leaders encourage staff to use the safety processes available?</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Processes such as safety checks, assessment, investigation, audits and surveys are essential for safety, but can be seen as a hindrance to everyday work.</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we be sure that concerns that safety processes can be a hindrance are taken seriously by managers?</a:t>
            </a:r>
          </a:p>
        </p:txBody>
      </p:sp>
      <p:sp>
        <p:nvSpPr>
          <p:cNvPr id="6" name="Title 1">
            <a:extLst>
              <a:ext uri="{FF2B5EF4-FFF2-40B4-BE49-F238E27FC236}">
                <a16:creationId xmlns:a16="http://schemas.microsoft.com/office/drawing/2014/main" id="{30A01334-5E9F-0A11-AC05-512F512B6C2F}"/>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257508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04A92-394B-572A-9022-6C8C20D16020}"/>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F3FF85-1D4F-5218-A6C6-8A87F8465C71}"/>
              </a:ext>
            </a:extLst>
          </p:cNvPr>
          <p:cNvSpPr>
            <a:spLocks noGrp="1"/>
          </p:cNvSpPr>
          <p:nvPr>
            <p:ph idx="1"/>
          </p:nvPr>
        </p:nvSpPr>
        <p:spPr>
          <a:xfrm>
            <a:off x="0" y="927462"/>
            <a:ext cx="12192000" cy="5912281"/>
          </a:xfrm>
        </p:spPr>
        <p:txBody>
          <a:bodyPr>
            <a:normAutofit/>
          </a:bodyPr>
          <a:lstStyle/>
          <a:p>
            <a:pPr>
              <a:lnSpc>
                <a:spcPct val="100000"/>
              </a:lnSpc>
              <a:spcBef>
                <a:spcPts val="0"/>
              </a:spcBef>
            </a:pPr>
            <a:r>
              <a:rPr lang="en-US" sz="3800" b="1" dirty="0">
                <a:latin typeface="Calibri" panose="020F0502020204030204" pitchFamily="34" charset="0"/>
                <a:cs typeface="Calibri" panose="020F0502020204030204" pitchFamily="34" charset="0"/>
              </a:rPr>
              <a:t>Front-line Safety First?</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Are safety issues raised by front-line staff given appropriate urgency within the organization or practice?</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Issues that they raise need to be treated with an urgency.</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we ensure that issues raised get the attention they deserve?</a:t>
            </a:r>
            <a:endParaRPr lang="en-US" sz="3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D5D0C10-CA10-2A28-10EB-4F7A87CE0A51}"/>
              </a:ext>
            </a:extLst>
          </p:cNvPr>
          <p:cNvSpPr txBox="1"/>
          <p:nvPr/>
        </p:nvSpPr>
        <p:spPr>
          <a:xfrm>
            <a:off x="3711286" y="5393776"/>
            <a:ext cx="4769428" cy="954107"/>
          </a:xfrm>
          <a:prstGeom prst="rect">
            <a:avLst/>
          </a:prstGeom>
          <a:noFill/>
        </p:spPr>
        <p:txBody>
          <a:bodyPr wrap="square" rtlCol="0">
            <a:spAutoFit/>
          </a:bodyPr>
          <a:lstStyle/>
          <a:p>
            <a:pPr algn="ctr"/>
            <a:r>
              <a:rPr lang="en-US" sz="2800" b="1" i="1" dirty="0">
                <a:solidFill>
                  <a:srgbClr val="FF0000"/>
                </a:solidFill>
                <a:latin typeface="Calibri" panose="020F0502020204030204" pitchFamily="34" charset="0"/>
                <a:cs typeface="Calibri" panose="020F0502020204030204" pitchFamily="34" charset="0"/>
              </a:rPr>
              <a:t>Safety must become a VALUE </a:t>
            </a:r>
          </a:p>
          <a:p>
            <a:pPr algn="ctr"/>
            <a:r>
              <a:rPr lang="en-US" sz="2800" b="1" i="1" dirty="0">
                <a:solidFill>
                  <a:srgbClr val="FF0000"/>
                </a:solidFill>
                <a:latin typeface="Calibri" panose="020F0502020204030204" pitchFamily="34" charset="0"/>
                <a:cs typeface="Calibri" panose="020F0502020204030204" pitchFamily="34" charset="0"/>
              </a:rPr>
              <a:t>rather than being a PRIORITY</a:t>
            </a:r>
          </a:p>
        </p:txBody>
      </p:sp>
      <p:sp>
        <p:nvSpPr>
          <p:cNvPr id="7" name="Title 1">
            <a:extLst>
              <a:ext uri="{FF2B5EF4-FFF2-40B4-BE49-F238E27FC236}">
                <a16:creationId xmlns:a16="http://schemas.microsoft.com/office/drawing/2014/main" id="{B4A820CC-D297-931C-102A-DB81AEE3CC6B}"/>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41156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D1C0-13BF-A9FA-D55F-45253C29F7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8A4C8D-407F-F4A4-E6D5-3359CBD7B6C5}"/>
              </a:ext>
            </a:extLst>
          </p:cNvPr>
          <p:cNvSpPr>
            <a:spLocks noGrp="1"/>
          </p:cNvSpPr>
          <p:nvPr>
            <p:ph type="title"/>
          </p:nvPr>
        </p:nvSpPr>
        <p:spPr>
          <a:xfrm>
            <a:off x="0" y="18256"/>
            <a:ext cx="12192000" cy="909206"/>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F5A79AD-6B98-6EDF-2D9B-858FD1E1EC20}"/>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Get Help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sufficient professional safety support?</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Oftentimes professional safety leadership is needed to properly integrate safety in the activities of the organization. </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we have the professional support that we need?</a:t>
            </a:r>
          </a:p>
        </p:txBody>
      </p:sp>
    </p:spTree>
    <p:extLst>
      <p:ext uri="{BB962C8B-B14F-4D97-AF65-F5344CB8AC3E}">
        <p14:creationId xmlns:p14="http://schemas.microsoft.com/office/powerpoint/2010/main" val="947108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0BDEB-FC77-76A0-47D4-80AA6040E3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E16EB5-093C-BDE2-1BC7-2B472403F874}"/>
              </a:ext>
            </a:extLst>
          </p:cNvPr>
          <p:cNvSpPr>
            <a:spLocks noGrp="1"/>
          </p:cNvSpPr>
          <p:nvPr>
            <p:ph type="title"/>
          </p:nvPr>
        </p:nvSpPr>
        <p:spPr>
          <a:xfrm>
            <a:off x="0" y="18256"/>
            <a:ext cx="12192000" cy="909206"/>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039E30F-0A9B-8D59-A85A-9DCAA72ADBBA}"/>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Upskill</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we have the training needed to help the organization understand the safety processes or procedures relevant to the risks within the organization?</a:t>
            </a:r>
          </a:p>
          <a:p>
            <a:pPr marL="457200" lvl="1"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Is training available to help with safety activities such as safety assessment and incident investigation, to suit a variety of roles?</a:t>
            </a:r>
          </a:p>
          <a:p>
            <a:pPr marL="914400" lvl="2"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we make sure we have the skills within the organization we need?</a:t>
            </a:r>
          </a:p>
        </p:txBody>
      </p:sp>
    </p:spTree>
    <p:extLst>
      <p:ext uri="{BB962C8B-B14F-4D97-AF65-F5344CB8AC3E}">
        <p14:creationId xmlns:p14="http://schemas.microsoft.com/office/powerpoint/2010/main" val="930046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8330C-5091-1559-34FF-D94D17922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DDB24-9AE2-C72E-B002-2402EBE3414B}"/>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10E5539A-5336-4370-677A-C0FAA09C9D98}"/>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Too Little, Too Much?</a:t>
            </a:r>
          </a:p>
          <a:p>
            <a:pPr marL="0" indent="0">
              <a:lnSpc>
                <a:spcPct val="100000"/>
              </a:lnSpc>
              <a:spcBef>
                <a:spcPts val="0"/>
              </a:spcBef>
              <a:buNone/>
            </a:pPr>
            <a:endParaRPr lang="en-US" sz="9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there enough focus on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Can there be too much?</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we may not realize that safety is slipping off the agenda. Other times, people may get tired of too many safety messages, or feel that there is too much focus on one aspect of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give safety the attention it needs?</a:t>
            </a:r>
          </a:p>
        </p:txBody>
      </p:sp>
      <p:sp>
        <p:nvSpPr>
          <p:cNvPr id="3" name="TextBox 2">
            <a:extLst>
              <a:ext uri="{FF2B5EF4-FFF2-40B4-BE49-F238E27FC236}">
                <a16:creationId xmlns:a16="http://schemas.microsoft.com/office/drawing/2014/main" id="{FA04F7D1-188A-D1DC-DE6E-79422870E14A}"/>
              </a:ext>
            </a:extLst>
          </p:cNvPr>
          <p:cNvSpPr txBox="1"/>
          <p:nvPr/>
        </p:nvSpPr>
        <p:spPr>
          <a:xfrm>
            <a:off x="9226731" y="0"/>
            <a:ext cx="2965269" cy="1384995"/>
          </a:xfrm>
          <a:prstGeom prst="rect">
            <a:avLst/>
          </a:prstGeom>
          <a:noFill/>
        </p:spPr>
        <p:txBody>
          <a:bodyPr wrap="square" rtlCol="0">
            <a:spAutoFit/>
          </a:bodyPr>
          <a:lstStyle/>
          <a:p>
            <a:pPr algn="ctr"/>
            <a:r>
              <a:rPr lang="en-US" sz="2800" b="1" dirty="0">
                <a:solidFill>
                  <a:srgbClr val="0432FF"/>
                </a:solidFill>
                <a:latin typeface="Calibri" panose="020F0502020204030204" pitchFamily="34" charset="0"/>
                <a:cs typeface="Calibri" panose="020F0502020204030204" pitchFamily="34" charset="0"/>
              </a:rPr>
              <a:t>RISK-BASED APPROACH is CRITICAL!</a:t>
            </a:r>
          </a:p>
        </p:txBody>
      </p:sp>
    </p:spTree>
    <p:extLst>
      <p:ext uri="{BB962C8B-B14F-4D97-AF65-F5344CB8AC3E}">
        <p14:creationId xmlns:p14="http://schemas.microsoft.com/office/powerpoint/2010/main" val="522739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B274C-3E78-101B-6F17-701805C2F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EF7E8-3D11-D93F-7A38-9BA5E2E96682}"/>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6AD9319-D446-2E81-3362-D419F9F98E2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Do the Right Things Right</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the safety processes we use adequate?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Which processes are working well, and which are not?</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600" dirty="0">
                <a:effectLst/>
                <a:latin typeface="Calibri" panose="020F0502020204030204" pitchFamily="34" charset="0"/>
                <a:cs typeface="Calibri" panose="020F0502020204030204" pitchFamily="34" charset="0"/>
              </a:rPr>
              <a:t>Safety processes and procedures must be appropriate for the level of risk involved in the change or activity.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safety as </a:t>
            </a:r>
            <a:r>
              <a:rPr lang="en-US" sz="3600" b="1" i="1" u="sng" dirty="0">
                <a:effectLst/>
                <a:latin typeface="Calibri" panose="020F0502020204030204" pitchFamily="34" charset="0"/>
                <a:cs typeface="Calibri" panose="020F0502020204030204" pitchFamily="34" charset="0"/>
              </a:rPr>
              <a:t>practical</a:t>
            </a:r>
            <a:r>
              <a:rPr lang="en-US" sz="3600" dirty="0">
                <a:effectLst/>
                <a:latin typeface="Calibri" panose="020F0502020204030204" pitchFamily="34" charset="0"/>
                <a:cs typeface="Calibri" panose="020F0502020204030204" pitchFamily="34" charset="0"/>
              </a:rPr>
              <a:t> as possible?</a:t>
            </a:r>
          </a:p>
        </p:txBody>
      </p:sp>
      <p:sp>
        <p:nvSpPr>
          <p:cNvPr id="4" name="TextBox 3">
            <a:extLst>
              <a:ext uri="{FF2B5EF4-FFF2-40B4-BE49-F238E27FC236}">
                <a16:creationId xmlns:a16="http://schemas.microsoft.com/office/drawing/2014/main" id="{DAF24DF5-A223-1DC0-C069-A6D451E743AF}"/>
              </a:ext>
            </a:extLst>
          </p:cNvPr>
          <p:cNvSpPr txBox="1"/>
          <p:nvPr/>
        </p:nvSpPr>
        <p:spPr>
          <a:xfrm>
            <a:off x="9226731" y="18256"/>
            <a:ext cx="2965269" cy="1384995"/>
          </a:xfrm>
          <a:prstGeom prst="rect">
            <a:avLst/>
          </a:prstGeom>
          <a:noFill/>
        </p:spPr>
        <p:txBody>
          <a:bodyPr wrap="square" rtlCol="0">
            <a:spAutoFit/>
          </a:bodyPr>
          <a:lstStyle/>
          <a:p>
            <a:pPr algn="ctr"/>
            <a:r>
              <a:rPr lang="en-US" sz="2800" b="1" dirty="0">
                <a:solidFill>
                  <a:srgbClr val="0432FF"/>
                </a:solidFill>
                <a:latin typeface="Calibri" panose="020F0502020204030204" pitchFamily="34" charset="0"/>
                <a:cs typeface="Calibri" panose="020F0502020204030204" pitchFamily="34" charset="0"/>
              </a:rPr>
              <a:t>RISK-BASED APPROACH is CRITICAL!</a:t>
            </a:r>
          </a:p>
        </p:txBody>
      </p:sp>
    </p:spTree>
    <p:extLst>
      <p:ext uri="{BB962C8B-B14F-4D97-AF65-F5344CB8AC3E}">
        <p14:creationId xmlns:p14="http://schemas.microsoft.com/office/powerpoint/2010/main" val="566212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B6437-5C5E-3000-5C96-C54FBB059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FC2AA-A637-96AB-10AF-422D07A0777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CF1E07AD-DF07-3888-636C-0F0828322594}"/>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Train for Change</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adequate training provided when new systems and procedures are introduced?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Training for changes in systems or procedures need to be of adequate quality and duration, and at the right time.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be better prepared for future changes?</a:t>
            </a:r>
          </a:p>
        </p:txBody>
      </p:sp>
      <p:sp>
        <p:nvSpPr>
          <p:cNvPr id="4" name="TextBox 3">
            <a:extLst>
              <a:ext uri="{FF2B5EF4-FFF2-40B4-BE49-F238E27FC236}">
                <a16:creationId xmlns:a16="http://schemas.microsoft.com/office/drawing/2014/main" id="{A560822E-C600-9F06-D957-5CFD71DFEBBB}"/>
              </a:ext>
            </a:extLst>
          </p:cNvPr>
          <p:cNvSpPr txBox="1"/>
          <p:nvPr/>
        </p:nvSpPr>
        <p:spPr>
          <a:xfrm>
            <a:off x="1466849" y="5453484"/>
            <a:ext cx="9258301" cy="954107"/>
          </a:xfrm>
          <a:prstGeom prst="rect">
            <a:avLst/>
          </a:prstGeom>
          <a:noFill/>
        </p:spPr>
        <p:txBody>
          <a:bodyPr wrap="square" rtlCol="0">
            <a:spAutoFit/>
          </a:bodyPr>
          <a:lstStyle/>
          <a:p>
            <a:pPr algn="ctr"/>
            <a:r>
              <a:rPr lang="en-US" sz="2800" b="1" dirty="0">
                <a:solidFill>
                  <a:srgbClr val="FF40FF"/>
                </a:solidFill>
                <a:latin typeface="Calibri" panose="020F0502020204030204" pitchFamily="34" charset="0"/>
                <a:cs typeface="Calibri" panose="020F0502020204030204" pitchFamily="34" charset="0"/>
              </a:rPr>
              <a:t>The ONLY thing that is CONSISTENT in today’s workplace is CHANGE</a:t>
            </a:r>
          </a:p>
        </p:txBody>
      </p:sp>
    </p:spTree>
    <p:extLst>
      <p:ext uri="{BB962C8B-B14F-4D97-AF65-F5344CB8AC3E}">
        <p14:creationId xmlns:p14="http://schemas.microsoft.com/office/powerpoint/2010/main" val="25506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55C01-85A4-1772-A582-D6A36A8D49BE}"/>
              </a:ext>
            </a:extLst>
          </p:cNvPr>
          <p:cNvSpPr>
            <a:spLocks noGrp="1"/>
          </p:cNvSpPr>
          <p:nvPr>
            <p:ph type="title"/>
          </p:nvPr>
        </p:nvSpPr>
        <p:spPr>
          <a:xfrm>
            <a:off x="0" y="18256"/>
            <a:ext cx="12192000" cy="1020836"/>
          </a:xfrm>
        </p:spPr>
        <p:txBody>
          <a:bodyPr>
            <a:normAutofit/>
          </a:bodyPr>
          <a:lstStyle/>
          <a:p>
            <a:r>
              <a:rPr lang="en-US" sz="4800" b="1" dirty="0">
                <a:latin typeface="Calibri" panose="020F0502020204030204" pitchFamily="34" charset="0"/>
                <a:cs typeface="Calibri" panose="020F0502020204030204" pitchFamily="34" charset="0"/>
              </a:rPr>
              <a:t>Words that mean everything in Safety</a:t>
            </a:r>
          </a:p>
        </p:txBody>
      </p:sp>
      <p:sp>
        <p:nvSpPr>
          <p:cNvPr id="3" name="Content Placeholder 2">
            <a:extLst>
              <a:ext uri="{FF2B5EF4-FFF2-40B4-BE49-F238E27FC236}">
                <a16:creationId xmlns:a16="http://schemas.microsoft.com/office/drawing/2014/main" id="{664C9EF7-F670-FAC9-73B7-17B5DAD1F82A}"/>
              </a:ext>
            </a:extLst>
          </p:cNvPr>
          <p:cNvSpPr>
            <a:spLocks noGrp="1"/>
          </p:cNvSpPr>
          <p:nvPr>
            <p:ph idx="1"/>
          </p:nvPr>
        </p:nvSpPr>
        <p:spPr>
          <a:xfrm>
            <a:off x="838200" y="1527465"/>
            <a:ext cx="10515600" cy="4788876"/>
          </a:xfrm>
        </p:spPr>
        <p:txBody>
          <a:bodyPr>
            <a:normAutofit/>
          </a:bodyPr>
          <a:lstStyle/>
          <a:p>
            <a:pPr marL="0" indent="0" algn="ctr">
              <a:buNone/>
            </a:pPr>
            <a:r>
              <a:rPr lang="en-US" sz="8000" b="1" dirty="0">
                <a:latin typeface="Calibri" panose="020F0502020204030204" pitchFamily="34" charset="0"/>
                <a:cs typeface="Calibri" panose="020F0502020204030204" pitchFamily="34" charset="0"/>
              </a:rPr>
              <a:t>TRUST</a:t>
            </a:r>
          </a:p>
          <a:p>
            <a:pPr marL="0" indent="0" algn="ctr">
              <a:buNone/>
            </a:pPr>
            <a:endParaRPr lang="en-US" sz="1600" b="1" dirty="0">
              <a:latin typeface="Calibri" panose="020F0502020204030204" pitchFamily="34" charset="0"/>
              <a:cs typeface="Calibri" panose="020F0502020204030204" pitchFamily="34" charset="0"/>
            </a:endParaRPr>
          </a:p>
          <a:p>
            <a:pPr marL="0" indent="0" algn="ctr">
              <a:buNone/>
            </a:pPr>
            <a:r>
              <a:rPr lang="en-US" sz="6000" b="1" dirty="0">
                <a:latin typeface="Calibri" panose="020F0502020204030204" pitchFamily="34" charset="0"/>
                <a:cs typeface="Calibri" panose="020F0502020204030204" pitchFamily="34" charset="0"/>
              </a:rPr>
              <a:t>&amp; </a:t>
            </a:r>
          </a:p>
          <a:p>
            <a:pPr marL="0" indent="0" algn="ctr">
              <a:buNone/>
            </a:pPr>
            <a:endParaRPr lang="en-US" sz="1600" b="1" dirty="0">
              <a:latin typeface="Calibri" panose="020F0502020204030204" pitchFamily="34" charset="0"/>
              <a:cs typeface="Calibri" panose="020F0502020204030204" pitchFamily="34" charset="0"/>
            </a:endParaRPr>
          </a:p>
          <a:p>
            <a:pPr marL="0" indent="0" algn="ctr">
              <a:buNone/>
            </a:pPr>
            <a:r>
              <a:rPr lang="en-US" sz="8000" b="1" dirty="0">
                <a:latin typeface="Calibri" panose="020F0502020204030204" pitchFamily="34" charset="0"/>
                <a:cs typeface="Calibri" panose="020F0502020204030204" pitchFamily="34" charset="0"/>
              </a:rPr>
              <a:t>CREDIBILITY</a:t>
            </a:r>
          </a:p>
        </p:txBody>
      </p:sp>
    </p:spTree>
    <p:extLst>
      <p:ext uri="{BB962C8B-B14F-4D97-AF65-F5344CB8AC3E}">
        <p14:creationId xmlns:p14="http://schemas.microsoft.com/office/powerpoint/2010/main" val="926905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5D378-61E1-47CF-2691-149E3A194D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89A95-50D7-5A90-8687-404C1D9B5A5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11C7276-D630-76E4-FD10-0B7B17A11CAC}"/>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Safety in Numbers</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the right number of staff to deliver a safe service?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Having the right number of people to deliver a safe service – either in total numbers or in terms of organization of rosters – is vital for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get it right?</a:t>
            </a:r>
          </a:p>
        </p:txBody>
      </p:sp>
      <p:sp>
        <p:nvSpPr>
          <p:cNvPr id="6" name="TextBox 5">
            <a:extLst>
              <a:ext uri="{FF2B5EF4-FFF2-40B4-BE49-F238E27FC236}">
                <a16:creationId xmlns:a16="http://schemas.microsoft.com/office/drawing/2014/main" id="{AD701B08-8C71-9CAA-A453-9DC986D4381D}"/>
              </a:ext>
            </a:extLst>
          </p:cNvPr>
          <p:cNvSpPr txBox="1"/>
          <p:nvPr/>
        </p:nvSpPr>
        <p:spPr>
          <a:xfrm>
            <a:off x="329046" y="5392094"/>
            <a:ext cx="11533908" cy="646331"/>
          </a:xfrm>
          <a:prstGeom prst="rect">
            <a:avLst/>
          </a:prstGeom>
          <a:noFill/>
        </p:spPr>
        <p:txBody>
          <a:bodyPr wrap="square" rtlCol="0">
            <a:spAutoFit/>
          </a:bodyPr>
          <a:lstStyle/>
          <a:p>
            <a:pPr algn="ctr"/>
            <a:r>
              <a:rPr lang="en-US" b="1" dirty="0"/>
              <a:t>Believe it or not, FRONT-LINE Supervision plays more of a KEY role in Safety </a:t>
            </a:r>
          </a:p>
          <a:p>
            <a:pPr algn="ctr"/>
            <a:r>
              <a:rPr lang="en-US" b="1" dirty="0"/>
              <a:t>than does the Safety Department staffing numbers!</a:t>
            </a:r>
          </a:p>
        </p:txBody>
      </p:sp>
    </p:spTree>
    <p:extLst>
      <p:ext uri="{BB962C8B-B14F-4D97-AF65-F5344CB8AC3E}">
        <p14:creationId xmlns:p14="http://schemas.microsoft.com/office/powerpoint/2010/main" val="867128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A4BE5-70D4-B57B-BA8E-5C1E2E26E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7A2E0-46E0-BF41-EE28-2BCB97FA04C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CA933AD-6456-1D45-D3C4-B2374ECE7B3B}"/>
              </a:ext>
            </a:extLst>
          </p:cNvPr>
          <p:cNvSpPr>
            <a:spLocks noGrp="1"/>
          </p:cNvSpPr>
          <p:nvPr>
            <p:ph idx="1"/>
          </p:nvPr>
        </p:nvSpPr>
        <p:spPr>
          <a:xfrm>
            <a:off x="0" y="927462"/>
            <a:ext cx="12192000" cy="5912281"/>
          </a:xfrm>
        </p:spPr>
        <p:txBody>
          <a:bodyPr>
            <a:normAutofit/>
          </a:bodyPr>
          <a:lstStyle/>
          <a:p>
            <a:pPr marL="0" indent="0">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Prioritize Resources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resources for safety where they are most needed? </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we need to take a step back to check that the resources for safety are still prioritized properly. </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best use of the resources available?</a:t>
            </a:r>
          </a:p>
        </p:txBody>
      </p:sp>
      <p:sp>
        <p:nvSpPr>
          <p:cNvPr id="4" name="TextBox 3">
            <a:extLst>
              <a:ext uri="{FF2B5EF4-FFF2-40B4-BE49-F238E27FC236}">
                <a16:creationId xmlns:a16="http://schemas.microsoft.com/office/drawing/2014/main" id="{3B1A3B29-738E-3F73-1000-26BB8886513A}"/>
              </a:ext>
            </a:extLst>
          </p:cNvPr>
          <p:cNvSpPr txBox="1"/>
          <p:nvPr/>
        </p:nvSpPr>
        <p:spPr>
          <a:xfrm>
            <a:off x="329046" y="5392094"/>
            <a:ext cx="11533908" cy="646331"/>
          </a:xfrm>
          <a:prstGeom prst="rect">
            <a:avLst/>
          </a:prstGeom>
          <a:noFill/>
        </p:spPr>
        <p:txBody>
          <a:bodyPr wrap="square" rtlCol="0">
            <a:spAutoFit/>
          </a:bodyPr>
          <a:lstStyle/>
          <a:p>
            <a:pPr algn="ctr"/>
            <a:r>
              <a:rPr lang="en-US" b="1" dirty="0"/>
              <a:t>Believe it or not, FRONT-LINE Supervision plays more of a KEY role in Safety </a:t>
            </a:r>
          </a:p>
          <a:p>
            <a:pPr algn="ctr"/>
            <a:r>
              <a:rPr lang="en-US" b="1" dirty="0"/>
              <a:t>than does the Safety Department staffing numbers!</a:t>
            </a:r>
          </a:p>
        </p:txBody>
      </p:sp>
    </p:spTree>
    <p:extLst>
      <p:ext uri="{BB962C8B-B14F-4D97-AF65-F5344CB8AC3E}">
        <p14:creationId xmlns:p14="http://schemas.microsoft.com/office/powerpoint/2010/main" val="3140534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CC15E-D652-D829-F50C-BD5EE8386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F525D-CE8D-CF70-9D16-6E68E8984ED6}"/>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8E1D350-9A24-F3FC-545A-D601C109E339}"/>
              </a:ext>
            </a:extLst>
          </p:cNvPr>
          <p:cNvSpPr>
            <a:spLocks noGrp="1"/>
          </p:cNvSpPr>
          <p:nvPr>
            <p:ph idx="1"/>
          </p:nvPr>
        </p:nvSpPr>
        <p:spPr>
          <a:xfrm>
            <a:off x="0" y="927462"/>
            <a:ext cx="12192000" cy="5912281"/>
          </a:xfrm>
        </p:spPr>
        <p:txBody>
          <a:bodyPr>
            <a:normAutofit/>
          </a:bodyPr>
          <a:lstStyle/>
          <a:p>
            <a:pPr marL="0" indent="0">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Making Time for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projects have enough time to consider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it considered from the start?</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in projects needs to be planned properly so that there is enough time to integrate safety properly without unnecessary impacts on timescales.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making time for safety in our work?</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0212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EB5B-93DA-7502-3B43-B6CE7535B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DF1C5-2304-972A-7A37-08ED0285D0A5}"/>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Resourcing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AD2DD9F-E902-F4E0-DD96-76AD4B93F9DC}"/>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Right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procedures compare with the way we actually </a:t>
            </a:r>
            <a:r>
              <a:rPr lang="en-US" sz="4000" dirty="0">
                <a:effectLst/>
                <a:latin typeface="Calibri" panose="020F0502020204030204" pitchFamily="34" charset="0"/>
                <a:cs typeface="Calibri" panose="020F0502020204030204" pitchFamily="34" charset="0"/>
              </a:rPr>
              <a:t>do the work?</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way we work changes, and procedures need to reflect how the work is actually done. </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the procedures remain realistic and accurate enough?</a:t>
            </a:r>
          </a:p>
          <a:p>
            <a:pPr marL="0" indent="0">
              <a:buNone/>
            </a:pPr>
            <a:endParaRPr lang="en-US" sz="800" b="1"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2024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AB32-EF55-D66C-E71D-49682E068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33E6B-81E5-85D9-9003-D87629AB9001}"/>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Resourcing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5760096-4585-288A-B052-801B7FFEA4F6}"/>
              </a:ext>
            </a:extLst>
          </p:cNvPr>
          <p:cNvSpPr>
            <a:spLocks noGrp="1"/>
          </p:cNvSpPr>
          <p:nvPr>
            <p:ph idx="1"/>
          </p:nvPr>
        </p:nvSpPr>
        <p:spPr>
          <a:xfrm>
            <a:off x="0" y="875210"/>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Right Equipment</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equipment support safe working?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equipment we provide, along with the people and procedures, has an obvious link to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consideration of safety in the concept, design, construction, operation and maintenance is critical.</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equipment is supporting         safety?</a:t>
            </a:r>
          </a:p>
          <a:p>
            <a:endParaRPr lang="en-US" sz="3800" b="1" dirty="0">
              <a:effectLst/>
              <a:latin typeface="Calibri" panose="020F0502020204030204" pitchFamily="34" charset="0"/>
              <a:cs typeface="Calibri" panose="020F0502020204030204" pitchFamily="34" charset="0"/>
            </a:endParaRPr>
          </a:p>
          <a:p>
            <a:pPr marL="0" indent="0">
              <a:buNone/>
            </a:pPr>
            <a:endParaRPr lang="en-US" sz="3600" dirty="0">
              <a:effectLst/>
              <a:latin typeface="Calibri" panose="020F0502020204030204" pitchFamily="34" charset="0"/>
              <a:cs typeface="Calibri" panose="020F0502020204030204" pitchFamily="34" charset="0"/>
            </a:endParaRPr>
          </a:p>
          <a:p>
            <a:pPr marL="0" indent="0">
              <a:buNone/>
            </a:pPr>
            <a:endParaRPr lang="en-US" sz="800" b="1"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6158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88AB2-3B45-5D2C-32D0-3E5470703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46330-F44E-60B0-6330-58D1B7A0C65A}"/>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Resourcing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D97CD5F-CFFC-54CA-449D-32D5DBF06834}"/>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Be Prepared</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the safety-related refresher training we need?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Refresher training helps ensure that workers are able to</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cope with the demands of critical or rarely performed tasks such as emergencies and deviant modes of operation.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kind of refresher training is needed for operational and maintenance staff?</a:t>
            </a:r>
          </a:p>
          <a:p>
            <a:pPr marL="0" indent="0">
              <a:buNone/>
            </a:pPr>
            <a:endParaRPr lang="en-US" sz="800" b="1"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514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FC7FA-7CD9-2EF3-506E-F25A3BC61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1E4DA-4608-0157-9380-42618A4AE64B}"/>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586DB43-E78A-BC5D-D6EA-EDEFDE8B7570}"/>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Speak Up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you feel free to raise safety concerns?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How we all react to the safety concerns of others can influence whether they raise them in the future.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voicing concerns about safety encouraged?</a:t>
            </a:r>
          </a:p>
        </p:txBody>
      </p:sp>
    </p:spTree>
    <p:extLst>
      <p:ext uri="{BB962C8B-B14F-4D97-AF65-F5344CB8AC3E}">
        <p14:creationId xmlns:p14="http://schemas.microsoft.com/office/powerpoint/2010/main" val="2654558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64561-D6D6-34CD-905D-36FDC2515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5CC5F-8AA9-5C37-3A02-242770AB45D7}"/>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59C73AD-01CF-D34E-ABED-5E240D24FB1E}"/>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Follow the Trend</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are the most frequent incident types?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the incident trends can lead to a better understanding of the underlying conditions that need to be addressed to prevent serious incidents or accidents.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know our key safety trends?</a:t>
            </a:r>
          </a:p>
        </p:txBody>
      </p:sp>
    </p:spTree>
    <p:extLst>
      <p:ext uri="{BB962C8B-B14F-4D97-AF65-F5344CB8AC3E}">
        <p14:creationId xmlns:p14="http://schemas.microsoft.com/office/powerpoint/2010/main" val="3916117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EC366-3CAA-7208-DA67-DC7F82CD4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58D73-04A5-F86D-DD07-1DAC3CEF27D4}"/>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4A4A126-DD81-72B7-1E71-401DEF2FB9EE}"/>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Learn from Incidents</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the organization incorporate lessons from incidents into the work?</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To learn from incidents/deviations, we need to look carefully at the trends, serious incidents, recommendations, and how they might apply to our</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work.</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learn from incidents?</a:t>
            </a:r>
          </a:p>
        </p:txBody>
      </p:sp>
      <p:sp>
        <p:nvSpPr>
          <p:cNvPr id="3" name="TextBox 2">
            <a:extLst>
              <a:ext uri="{FF2B5EF4-FFF2-40B4-BE49-F238E27FC236}">
                <a16:creationId xmlns:a16="http://schemas.microsoft.com/office/drawing/2014/main" id="{B82A81F2-2785-B7A7-5E59-0F0B974A0903}"/>
              </a:ext>
            </a:extLst>
          </p:cNvPr>
          <p:cNvSpPr txBox="1"/>
          <p:nvPr/>
        </p:nvSpPr>
        <p:spPr>
          <a:xfrm>
            <a:off x="1025236" y="5515039"/>
            <a:ext cx="10141528" cy="830997"/>
          </a:xfrm>
          <a:prstGeom prst="rect">
            <a:avLst/>
          </a:prstGeom>
          <a:noFill/>
        </p:spPr>
        <p:txBody>
          <a:bodyPr wrap="square" rtlCol="0">
            <a:spAutoFit/>
          </a:bodyPr>
          <a:lstStyle/>
          <a:p>
            <a:pPr algn="ctr"/>
            <a:r>
              <a:rPr lang="en-US" sz="2400" b="1" dirty="0">
                <a:latin typeface="Calibri" panose="020F0502020204030204" pitchFamily="34" charset="0"/>
                <a:cs typeface="Calibri" panose="020F0502020204030204" pitchFamily="34" charset="0"/>
              </a:rPr>
              <a:t>Sharing the LEARNINGS across the entire organization.</a:t>
            </a:r>
            <a:endParaRPr lang="en-US" sz="900" b="1" dirty="0">
              <a:latin typeface="Calibri" panose="020F0502020204030204" pitchFamily="34" charset="0"/>
              <a:cs typeface="Calibri" panose="020F0502020204030204" pitchFamily="34" charset="0"/>
            </a:endParaRPr>
          </a:p>
          <a:p>
            <a:pPr algn="ctr"/>
            <a:r>
              <a:rPr lang="en-US" sz="2400" b="1" dirty="0">
                <a:latin typeface="Calibri" panose="020F0502020204030204" pitchFamily="34" charset="0"/>
                <a:cs typeface="Calibri" panose="020F0502020204030204" pitchFamily="34" charset="0"/>
              </a:rPr>
              <a:t>Make the Incident Investigation element of our SMS a </a:t>
            </a:r>
            <a:r>
              <a:rPr lang="en-US" sz="2400" b="1" dirty="0">
                <a:solidFill>
                  <a:srgbClr val="0432FF"/>
                </a:solidFill>
                <a:latin typeface="Calibri" panose="020F0502020204030204" pitchFamily="34" charset="0"/>
                <a:cs typeface="Calibri" panose="020F0502020204030204" pitchFamily="34" charset="0"/>
              </a:rPr>
              <a:t>PROACTIVE</a:t>
            </a:r>
            <a:r>
              <a:rPr lang="en-US" sz="2400" b="1" dirty="0">
                <a:latin typeface="Calibri" panose="020F0502020204030204" pitchFamily="34" charset="0"/>
                <a:cs typeface="Calibri" panose="020F0502020204030204" pitchFamily="34" charset="0"/>
              </a:rPr>
              <a:t> element </a:t>
            </a:r>
          </a:p>
        </p:txBody>
      </p:sp>
    </p:spTree>
    <p:extLst>
      <p:ext uri="{BB962C8B-B14F-4D97-AF65-F5344CB8AC3E}">
        <p14:creationId xmlns:p14="http://schemas.microsoft.com/office/powerpoint/2010/main" val="2368297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61ECE-6AA3-E7F9-84AA-6A342D05F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12ADA-A18C-07D7-AD92-3BE9DE4C047F}"/>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A0A4F24A-455B-B759-6344-7DAFA1554C6C}"/>
              </a:ext>
            </a:extLst>
          </p:cNvPr>
          <p:cNvSpPr>
            <a:spLocks noGrp="1"/>
          </p:cNvSpPr>
          <p:nvPr>
            <p:ph idx="1"/>
          </p:nvPr>
        </p:nvSpPr>
        <p:spPr>
          <a:xfrm>
            <a:off x="0" y="927462"/>
            <a:ext cx="12192000" cy="5912281"/>
          </a:xfrm>
        </p:spPr>
        <p:txBody>
          <a:bodyPr>
            <a:normAutofit/>
          </a:bodyPr>
          <a:lstStyle/>
          <a:p>
            <a:pPr marL="0" indent="0">
              <a:lnSpc>
                <a:spcPct val="110000"/>
              </a:lnSpc>
              <a:spcBef>
                <a:spcPts val="0"/>
              </a:spcBef>
              <a:buNone/>
            </a:pPr>
            <a:endParaRPr lang="en-US" sz="900" dirty="0">
              <a:effectLst/>
              <a:latin typeface="Calibri" panose="020F0502020204030204" pitchFamily="34" charset="0"/>
              <a:cs typeface="Calibri" panose="020F0502020204030204" pitchFamily="34" charset="0"/>
            </a:endParaRPr>
          </a:p>
          <a:p>
            <a:pPr>
              <a:lnSpc>
                <a:spcPct val="110000"/>
              </a:lnSpc>
              <a:spcBef>
                <a:spcPts val="0"/>
              </a:spcBef>
            </a:pPr>
            <a:r>
              <a:rPr lang="en-US" sz="3600" b="1" dirty="0">
                <a:effectLst/>
                <a:latin typeface="Calibri" panose="020F0502020204030204" pitchFamily="34" charset="0"/>
                <a:cs typeface="Calibri" panose="020F0502020204030204" pitchFamily="34" charset="0"/>
              </a:rPr>
              <a:t>Make “</a:t>
            </a:r>
            <a:r>
              <a:rPr lang="en-US" sz="3600" b="1" i="1" dirty="0">
                <a:effectLst/>
                <a:latin typeface="Calibri" panose="020F0502020204030204" pitchFamily="34" charset="0"/>
                <a:cs typeface="Calibri" panose="020F0502020204030204" pitchFamily="34" charset="0"/>
              </a:rPr>
              <a:t>Just Culture</a:t>
            </a:r>
            <a:r>
              <a:rPr lang="en-US" sz="3600" b="1" dirty="0">
                <a:effectLst/>
                <a:latin typeface="Calibri" panose="020F0502020204030204" pitchFamily="34" charset="0"/>
                <a:cs typeface="Calibri" panose="020F0502020204030204" pitchFamily="34" charset="0"/>
              </a:rPr>
              <a:t>” Real</a:t>
            </a:r>
          </a:p>
          <a:p>
            <a:pPr marL="0" indent="0">
              <a:lnSpc>
                <a:spcPct val="110000"/>
              </a:lnSpc>
              <a:spcBef>
                <a:spcPts val="0"/>
              </a:spcBef>
              <a:buNone/>
            </a:pPr>
            <a:endParaRPr lang="en-US" sz="900" b="1" dirty="0">
              <a:effectLst/>
              <a:latin typeface="Calibri" panose="020F0502020204030204" pitchFamily="34" charset="0"/>
              <a:cs typeface="Calibri" panose="020F0502020204030204" pitchFamily="34" charset="0"/>
            </a:endParaRPr>
          </a:p>
          <a:p>
            <a:pPr lvl="1">
              <a:spcBef>
                <a:spcPts val="0"/>
              </a:spcBef>
            </a:pPr>
            <a:r>
              <a:rPr lang="en-US" sz="3200" dirty="0">
                <a:effectLst/>
                <a:latin typeface="Calibri" panose="020F0502020204030204" pitchFamily="34" charset="0"/>
                <a:cs typeface="Calibri" panose="020F0502020204030204" pitchFamily="34" charset="0"/>
              </a:rPr>
              <a:t>Staff should not be punished for actions that are in keeping with their experience and training. Instead understand what happened, support those involved and </a:t>
            </a:r>
            <a:r>
              <a:rPr lang="en-US" sz="3200" b="1" u="sng" dirty="0">
                <a:effectLst/>
                <a:latin typeface="Calibri" panose="020F0502020204030204" pitchFamily="34" charset="0"/>
                <a:cs typeface="Calibri" panose="020F0502020204030204" pitchFamily="34" charset="0"/>
              </a:rPr>
              <a:t>improve work systems </a:t>
            </a:r>
            <a:r>
              <a:rPr lang="en-US" sz="3200" dirty="0">
                <a:effectLst/>
                <a:latin typeface="Calibri" panose="020F0502020204030204" pitchFamily="34" charset="0"/>
                <a:cs typeface="Calibri" panose="020F0502020204030204" pitchFamily="34" charset="0"/>
              </a:rPr>
              <a:t>to reduce the risk of recurrence.</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lvl="1">
              <a:spcBef>
                <a:spcPts val="0"/>
              </a:spcBef>
            </a:pPr>
            <a:r>
              <a:rPr lang="en-US" sz="3200" dirty="0">
                <a:effectLst/>
                <a:latin typeface="Calibri" panose="020F0502020204030204" pitchFamily="34" charset="0"/>
                <a:cs typeface="Calibri" panose="020F0502020204030204" pitchFamily="34" charset="0"/>
              </a:rPr>
              <a:t>Is “just culture” the way we do things or is it just a policy?</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marL="457200" lvl="1" indent="0">
              <a:spcBef>
                <a:spcPts val="0"/>
              </a:spcBef>
              <a:buNone/>
            </a:pPr>
            <a:endParaRPr lang="en-US" sz="900" dirty="0">
              <a:effectLst/>
              <a:latin typeface="Calibri" panose="020F0502020204030204" pitchFamily="34" charset="0"/>
              <a:cs typeface="Calibri" panose="020F0502020204030204" pitchFamily="34" charset="0"/>
            </a:endParaRPr>
          </a:p>
          <a:p>
            <a:pPr lvl="2">
              <a:spcBef>
                <a:spcPts val="0"/>
              </a:spcBef>
            </a:pPr>
            <a:r>
              <a:rPr lang="en-US" sz="2800" dirty="0">
                <a:effectLst/>
                <a:latin typeface="Calibri" panose="020F0502020204030204" pitchFamily="34" charset="0"/>
                <a:cs typeface="Calibri" panose="020F0502020204030204" pitchFamily="34" charset="0"/>
              </a:rPr>
              <a:t>“Just culture” is NOT just a policy on the wall.</a:t>
            </a:r>
            <a:endParaRPr lang="en-US" sz="800" dirty="0">
              <a:effectLst/>
              <a:latin typeface="Calibri" panose="020F0502020204030204" pitchFamily="34" charset="0"/>
              <a:cs typeface="Calibri" panose="020F0502020204030204" pitchFamily="34" charset="0"/>
            </a:endParaRPr>
          </a:p>
          <a:p>
            <a:pPr marL="457200" lvl="1" indent="0">
              <a:spcBef>
                <a:spcPts val="0"/>
              </a:spcBef>
              <a:buNone/>
            </a:pPr>
            <a:endParaRPr lang="en-US" sz="900" dirty="0">
              <a:effectLst/>
              <a:latin typeface="Calibri" panose="020F0502020204030204" pitchFamily="34" charset="0"/>
              <a:cs typeface="Calibri" panose="020F0502020204030204" pitchFamily="34" charset="0"/>
            </a:endParaRPr>
          </a:p>
          <a:p>
            <a:pPr lvl="2">
              <a:spcBef>
                <a:spcPts val="0"/>
              </a:spcBef>
            </a:pPr>
            <a:r>
              <a:rPr lang="en-US" sz="2800" dirty="0">
                <a:effectLst/>
                <a:latin typeface="Calibri" panose="020F0502020204030204" pitchFamily="34" charset="0"/>
                <a:cs typeface="Calibri" panose="020F0502020204030204" pitchFamily="34" charset="0"/>
              </a:rPr>
              <a:t>Make sure “just culture” lives and breathes throughout the organization.</a:t>
            </a:r>
          </a:p>
          <a:p>
            <a:pPr marL="914400" lvl="2" indent="0">
              <a:spcBef>
                <a:spcPts val="0"/>
              </a:spcBef>
              <a:buNone/>
            </a:pPr>
            <a:endParaRPr lang="en-US" sz="800" dirty="0">
              <a:effectLst/>
              <a:latin typeface="Calibri" panose="020F0502020204030204" pitchFamily="34" charset="0"/>
              <a:cs typeface="Calibri" panose="020F0502020204030204" pitchFamily="34" charset="0"/>
            </a:endParaRPr>
          </a:p>
          <a:p>
            <a:pPr marL="457200" lvl="1" indent="0">
              <a:spcBef>
                <a:spcPts val="0"/>
              </a:spcBef>
              <a:buNone/>
            </a:pPr>
            <a:endParaRPr lang="en-US" sz="900" dirty="0">
              <a:effectLst/>
              <a:latin typeface="Calibri" panose="020F0502020204030204" pitchFamily="34" charset="0"/>
              <a:cs typeface="Calibri" panose="020F0502020204030204" pitchFamily="34" charset="0"/>
            </a:endParaRPr>
          </a:p>
          <a:p>
            <a:pPr lvl="1">
              <a:spcBef>
                <a:spcPts val="0"/>
              </a:spcBef>
            </a:pPr>
            <a:r>
              <a:rPr lang="en-US" sz="3200" dirty="0">
                <a:effectLst/>
                <a:latin typeface="Calibri" panose="020F0502020204030204" pitchFamily="34" charset="0"/>
                <a:cs typeface="Calibri" panose="020F0502020204030204" pitchFamily="34" charset="0"/>
              </a:rPr>
              <a:t>Do we talk about just culture?</a:t>
            </a:r>
          </a:p>
        </p:txBody>
      </p:sp>
      <p:pic>
        <p:nvPicPr>
          <p:cNvPr id="4" name="Picture 3" descr="A diagram of a problem&#10;&#10;AI-generated content may be incorrect.">
            <a:extLst>
              <a:ext uri="{FF2B5EF4-FFF2-40B4-BE49-F238E27FC236}">
                <a16:creationId xmlns:a16="http://schemas.microsoft.com/office/drawing/2014/main" id="{CE4F35C0-1E86-771C-3BF9-F9C17FFB618C}"/>
              </a:ext>
            </a:extLst>
          </p:cNvPr>
          <p:cNvPicPr>
            <a:picLocks noChangeAspect="1"/>
          </p:cNvPicPr>
          <p:nvPr/>
        </p:nvPicPr>
        <p:blipFill>
          <a:blip r:embed="rId2"/>
          <a:stretch>
            <a:fillRect/>
          </a:stretch>
        </p:blipFill>
        <p:spPr>
          <a:xfrm>
            <a:off x="9518776" y="-1"/>
            <a:ext cx="2673224" cy="1433945"/>
          </a:xfrm>
          <a:prstGeom prst="rect">
            <a:avLst/>
          </a:prstGeom>
        </p:spPr>
      </p:pic>
    </p:spTree>
    <p:extLst>
      <p:ext uri="{BB962C8B-B14F-4D97-AF65-F5344CB8AC3E}">
        <p14:creationId xmlns:p14="http://schemas.microsoft.com/office/powerpoint/2010/main" val="3227073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64DE4-CD7E-BF6C-351F-2A4204F49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60BB14-DB11-BD40-61DC-37BC29D7219B}"/>
              </a:ext>
            </a:extLst>
          </p:cNvPr>
          <p:cNvSpPr>
            <a:spLocks noGrp="1"/>
          </p:cNvSpPr>
          <p:nvPr>
            <p:ph type="title"/>
          </p:nvPr>
        </p:nvSpPr>
        <p:spPr>
          <a:xfrm>
            <a:off x="0" y="18256"/>
            <a:ext cx="12192000" cy="1026774"/>
          </a:xfrm>
        </p:spPr>
        <p:txBody>
          <a:bodyPr>
            <a:normAutofit/>
          </a:bodyPr>
          <a:lstStyle/>
          <a:p>
            <a:r>
              <a:rPr lang="en-US" sz="5400" b="1" dirty="0">
                <a:latin typeface="Calibri" panose="020F0502020204030204" pitchFamily="34" charset="0"/>
                <a:cs typeface="Calibri" panose="020F0502020204030204" pitchFamily="34" charset="0"/>
              </a:rPr>
              <a:t>Building a Culture is like raising a child</a:t>
            </a:r>
          </a:p>
        </p:txBody>
      </p:sp>
      <p:sp>
        <p:nvSpPr>
          <p:cNvPr id="3" name="Content Placeholder 2">
            <a:extLst>
              <a:ext uri="{FF2B5EF4-FFF2-40B4-BE49-F238E27FC236}">
                <a16:creationId xmlns:a16="http://schemas.microsoft.com/office/drawing/2014/main" id="{A75E760F-4A2B-7F80-A2CC-1CE478C44A88}"/>
              </a:ext>
            </a:extLst>
          </p:cNvPr>
          <p:cNvSpPr>
            <a:spLocks noGrp="1"/>
          </p:cNvSpPr>
          <p:nvPr>
            <p:ph idx="1"/>
          </p:nvPr>
        </p:nvSpPr>
        <p:spPr>
          <a:xfrm>
            <a:off x="166255" y="942037"/>
            <a:ext cx="11845636" cy="5495927"/>
          </a:xfrm>
        </p:spPr>
        <p:txBody>
          <a:bodyPr>
            <a:noAutofit/>
          </a:bodyPr>
          <a:lstStyle/>
          <a:p>
            <a:pPr marL="0"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marL="0" indent="0">
              <a:lnSpc>
                <a:spcPct val="100000"/>
              </a:lnSpc>
              <a:spcBef>
                <a:spcPts val="0"/>
              </a:spcBef>
              <a:buNone/>
            </a:pPr>
            <a:r>
              <a:rPr lang="en-US" sz="4400" dirty="0">
                <a:latin typeface="Calibri" panose="020F0502020204030204" pitchFamily="34" charset="0"/>
                <a:cs typeface="Calibri" panose="020F0502020204030204" pitchFamily="34" charset="0"/>
              </a:rPr>
              <a:t>How does a parent build </a:t>
            </a:r>
            <a:r>
              <a:rPr lang="en-US" sz="4400" b="1" dirty="0">
                <a:latin typeface="Calibri" panose="020F0502020204030204" pitchFamily="34" charset="0"/>
                <a:cs typeface="Calibri" panose="020F0502020204030204" pitchFamily="34" charset="0"/>
              </a:rPr>
              <a:t>TRUST</a:t>
            </a:r>
            <a:r>
              <a:rPr lang="en-US" sz="4400" dirty="0">
                <a:latin typeface="Calibri" panose="020F0502020204030204" pitchFamily="34" charset="0"/>
                <a:cs typeface="Calibri" panose="020F0502020204030204" pitchFamily="34" charset="0"/>
              </a:rPr>
              <a:t> and </a:t>
            </a:r>
            <a:r>
              <a:rPr lang="en-US" sz="4400" b="1" dirty="0">
                <a:latin typeface="Calibri" panose="020F0502020204030204" pitchFamily="34" charset="0"/>
                <a:cs typeface="Calibri" panose="020F0502020204030204" pitchFamily="34" charset="0"/>
              </a:rPr>
              <a:t>CREDIBILITY</a:t>
            </a:r>
            <a:r>
              <a:rPr lang="en-US" sz="4400" dirty="0">
                <a:latin typeface="Calibri" panose="020F0502020204030204" pitchFamily="34" charset="0"/>
                <a:cs typeface="Calibri" panose="020F0502020204030204" pitchFamily="34" charset="0"/>
              </a:rPr>
              <a:t> with a child?</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marL="0" indent="0">
              <a:lnSpc>
                <a:spcPct val="100000"/>
              </a:lnSpc>
              <a:spcBef>
                <a:spcPts val="0"/>
              </a:spcBef>
              <a:buNone/>
            </a:pPr>
            <a:r>
              <a:rPr lang="en-US" sz="4400" dirty="0">
                <a:latin typeface="Calibri" panose="020F0502020204030204" pitchFamily="34" charset="0"/>
                <a:cs typeface="Calibri" panose="020F0502020204030204" pitchFamily="34" charset="0"/>
              </a:rPr>
              <a:t>The journey in building a “culture of safety” is the exact same thing as raising a child: </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marL="0" indent="0" algn="ctr">
              <a:lnSpc>
                <a:spcPct val="100000"/>
              </a:lnSpc>
              <a:spcBef>
                <a:spcPts val="0"/>
              </a:spcBef>
              <a:buNone/>
            </a:pPr>
            <a:endParaRPr lang="en-US" sz="4000"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4000" dirty="0">
                <a:latin typeface="Calibri" panose="020F0502020204030204" pitchFamily="34" charset="0"/>
                <a:cs typeface="Calibri" panose="020F0502020204030204" pitchFamily="34" charset="0"/>
              </a:rPr>
              <a:t>Infancy         Teenager          Young Adult          Maturity</a:t>
            </a:r>
          </a:p>
          <a:p>
            <a:pPr marL="0" indent="0">
              <a:buNone/>
            </a:pPr>
            <a:endParaRPr lang="en-US" sz="4800" dirty="0">
              <a:latin typeface="Calibri" panose="020F0502020204030204" pitchFamily="34" charset="0"/>
              <a:cs typeface="Calibri" panose="020F0502020204030204" pitchFamily="34" charset="0"/>
            </a:endParaRPr>
          </a:p>
        </p:txBody>
      </p:sp>
      <p:sp>
        <p:nvSpPr>
          <p:cNvPr id="6" name="Right Arrow 5">
            <a:extLst>
              <a:ext uri="{FF2B5EF4-FFF2-40B4-BE49-F238E27FC236}">
                <a16:creationId xmlns:a16="http://schemas.microsoft.com/office/drawing/2014/main" id="{F0EFDCDE-905A-A1BC-6A8E-D22A5ABBD47A}"/>
              </a:ext>
            </a:extLst>
          </p:cNvPr>
          <p:cNvSpPr/>
          <p:nvPr/>
        </p:nvSpPr>
        <p:spPr>
          <a:xfrm>
            <a:off x="2176055" y="5531499"/>
            <a:ext cx="914400" cy="4572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93C8EE8A-ABBD-370F-FCB7-2C69C549A314}"/>
              </a:ext>
            </a:extLst>
          </p:cNvPr>
          <p:cNvSpPr/>
          <p:nvPr/>
        </p:nvSpPr>
        <p:spPr>
          <a:xfrm>
            <a:off x="5100255" y="5531499"/>
            <a:ext cx="914400" cy="4572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a:extLst>
              <a:ext uri="{FF2B5EF4-FFF2-40B4-BE49-F238E27FC236}">
                <a16:creationId xmlns:a16="http://schemas.microsoft.com/office/drawing/2014/main" id="{BFDF118C-98AA-35F9-72FF-AD7E79CC1CD6}"/>
              </a:ext>
            </a:extLst>
          </p:cNvPr>
          <p:cNvSpPr/>
          <p:nvPr/>
        </p:nvSpPr>
        <p:spPr>
          <a:xfrm>
            <a:off x="8761615" y="5531499"/>
            <a:ext cx="914400" cy="4572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3615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B577E-15EC-3BA3-CD27-C5E761445C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2824F-ED90-D0B8-74E7-EAAEAD4ED68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4889A69-A1A7-9D45-FEE9-9AF6C02F2A91}"/>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Unacceptable Behavior</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If a colleague regularly took unacceptable risks, what would happen?</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lvl="2">
              <a:spcBef>
                <a:spcPts val="0"/>
              </a:spcBef>
            </a:pPr>
            <a:r>
              <a:rPr lang="en-US" sz="3200" dirty="0">
                <a:effectLst/>
                <a:latin typeface="Calibri" panose="020F0502020204030204" pitchFamily="34" charset="0"/>
                <a:cs typeface="Calibri" panose="020F0502020204030204" pitchFamily="34" charset="0"/>
              </a:rPr>
              <a:t>Risky behavior can be hard to define but unacceptable behavior must be understood and dealt with.</a:t>
            </a:r>
          </a:p>
          <a:p>
            <a:pPr marL="914400" lvl="2" indent="0">
              <a:spcBef>
                <a:spcPts val="0"/>
              </a:spcBef>
              <a:buNone/>
            </a:pPr>
            <a:endParaRPr lang="en-US" sz="800"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Who draws the line, and what is the best way for the organization to deal with different types of unacceptable behavior?</a:t>
            </a:r>
          </a:p>
        </p:txBody>
      </p:sp>
      <p:pic>
        <p:nvPicPr>
          <p:cNvPr id="3" name="Picture 2" descr="A diagram of a problem&#10;&#10;AI-generated content may be incorrect.">
            <a:extLst>
              <a:ext uri="{FF2B5EF4-FFF2-40B4-BE49-F238E27FC236}">
                <a16:creationId xmlns:a16="http://schemas.microsoft.com/office/drawing/2014/main" id="{1443AC5C-F2A4-14AB-C2D7-3BA90065AD03}"/>
              </a:ext>
            </a:extLst>
          </p:cNvPr>
          <p:cNvPicPr>
            <a:picLocks noChangeAspect="1"/>
          </p:cNvPicPr>
          <p:nvPr/>
        </p:nvPicPr>
        <p:blipFill>
          <a:blip r:embed="rId2"/>
          <a:stretch>
            <a:fillRect/>
          </a:stretch>
        </p:blipFill>
        <p:spPr>
          <a:xfrm>
            <a:off x="9344433" y="0"/>
            <a:ext cx="2847567" cy="1527464"/>
          </a:xfrm>
          <a:prstGeom prst="rect">
            <a:avLst/>
          </a:prstGeom>
        </p:spPr>
      </p:pic>
    </p:spTree>
    <p:extLst>
      <p:ext uri="{BB962C8B-B14F-4D97-AF65-F5344CB8AC3E}">
        <p14:creationId xmlns:p14="http://schemas.microsoft.com/office/powerpoint/2010/main" val="3751058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8E29-0C59-57BF-E96C-FB5A7FDCF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A7124A-6720-D7EF-E1C9-62530961B688}"/>
              </a:ext>
            </a:extLst>
          </p:cNvPr>
          <p:cNvSpPr>
            <a:spLocks noGrp="1"/>
          </p:cNvSpPr>
          <p:nvPr>
            <p:ph type="title"/>
          </p:nvPr>
        </p:nvSpPr>
        <p:spPr>
          <a:xfrm>
            <a:off x="0" y="18256"/>
            <a:ext cx="12192000" cy="1026774"/>
          </a:xfrm>
        </p:spPr>
        <p:txBody>
          <a:bodyPr>
            <a:normAutofit/>
          </a:bodyPr>
          <a:lstStyle/>
          <a:p>
            <a:r>
              <a:rPr lang="en-US" sz="5400" b="1" dirty="0">
                <a:effectLst/>
                <a:latin typeface="Calibri" panose="020F0502020204030204" pitchFamily="34" charset="0"/>
                <a:cs typeface="Calibri" panose="020F0502020204030204" pitchFamily="34" charset="0"/>
              </a:rPr>
              <a:t>Just Culture, Reporting and Learning</a:t>
            </a: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1F8419FA-C77F-D4F4-6D3C-32555BBB362F}"/>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Focus on the Issue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When a safety issue is raised, do we focus on the message or messenger?</a:t>
            </a:r>
          </a:p>
          <a:p>
            <a:pPr marL="457200" lvl="1" indent="0">
              <a:spcBef>
                <a:spcPts val="0"/>
              </a:spcBef>
              <a:buNone/>
            </a:pPr>
            <a:endParaRPr lang="en-US" sz="800" dirty="0">
              <a:effectLst/>
              <a:latin typeface="Calibri" panose="020F0502020204030204" pitchFamily="34" charset="0"/>
              <a:cs typeface="Calibri" panose="020F0502020204030204" pitchFamily="34" charset="0"/>
            </a:endParaRPr>
          </a:p>
          <a:p>
            <a:pPr lvl="2">
              <a:spcBef>
                <a:spcPts val="0"/>
              </a:spcBef>
            </a:pPr>
            <a:r>
              <a:rPr lang="en-US" sz="3200" dirty="0">
                <a:effectLst/>
                <a:latin typeface="Calibri" panose="020F0502020204030204" pitchFamily="34" charset="0"/>
                <a:cs typeface="Calibri" panose="020F0502020204030204" pitchFamily="34" charset="0"/>
              </a:rPr>
              <a:t>Sometimes, we pay more attention to the person who raises a safety issue than the issue itself.</a:t>
            </a:r>
          </a:p>
          <a:p>
            <a:pPr lvl="2">
              <a:spcBef>
                <a:spcPts val="0"/>
              </a:spcBef>
            </a:pPr>
            <a:r>
              <a:rPr lang="en-US" sz="3200" dirty="0">
                <a:effectLst/>
                <a:latin typeface="Calibri" panose="020F0502020204030204" pitchFamily="34" charset="0"/>
                <a:cs typeface="Calibri" panose="020F0502020204030204" pitchFamily="34" charset="0"/>
              </a:rPr>
              <a:t>Our perception of the “whistleblower</a:t>
            </a:r>
            <a:r>
              <a:rPr lang="en-US" sz="3200" dirty="0">
                <a:latin typeface="Calibri" panose="020F0502020204030204" pitchFamily="34" charset="0"/>
                <a:cs typeface="Calibri" panose="020F0502020204030204" pitchFamily="34" charset="0"/>
              </a:rPr>
              <a:t>”</a:t>
            </a:r>
            <a:r>
              <a:rPr lang="en-US" sz="3200" dirty="0">
                <a:effectLst/>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a:t>
            </a:r>
            <a:r>
              <a:rPr lang="en-US" sz="3200" dirty="0">
                <a:effectLst/>
                <a:latin typeface="Calibri" panose="020F0502020204030204" pitchFamily="34" charset="0"/>
                <a:cs typeface="Calibri" panose="020F0502020204030204" pitchFamily="34" charset="0"/>
              </a:rPr>
              <a:t>troublemaker</a:t>
            </a:r>
            <a:r>
              <a:rPr lang="en-US" sz="3200" dirty="0">
                <a:latin typeface="Calibri" panose="020F0502020204030204" pitchFamily="34" charset="0"/>
                <a:cs typeface="Calibri" panose="020F0502020204030204" pitchFamily="34" charset="0"/>
              </a:rPr>
              <a:t>”</a:t>
            </a:r>
            <a:r>
              <a:rPr lang="en-US" sz="3200" dirty="0">
                <a:effectLst/>
                <a:latin typeface="Calibri" panose="020F0502020204030204" pitchFamily="34" charset="0"/>
                <a:cs typeface="Calibri" panose="020F0502020204030204" pitchFamily="34" charset="0"/>
              </a:rPr>
              <a:t>, or simply responsible individual can affect our response. </a:t>
            </a:r>
          </a:p>
          <a:p>
            <a:pPr marL="914400" lvl="2" indent="0">
              <a:spcBef>
                <a:spcPts val="0"/>
              </a:spcBef>
              <a:buNone/>
            </a:pPr>
            <a:endParaRPr lang="en-US" sz="800" dirty="0">
              <a:effectLst/>
              <a:latin typeface="Calibri" panose="020F0502020204030204" pitchFamily="34" charset="0"/>
              <a:cs typeface="Calibri" panose="020F0502020204030204" pitchFamily="34" charset="0"/>
            </a:endParaRPr>
          </a:p>
          <a:p>
            <a:pPr lvl="1">
              <a:spcBef>
                <a:spcPts val="0"/>
              </a:spcBef>
            </a:pPr>
            <a:r>
              <a:rPr lang="en-US" sz="3600" dirty="0">
                <a:effectLst/>
                <a:latin typeface="Calibri" panose="020F0502020204030204" pitchFamily="34" charset="0"/>
                <a:cs typeface="Calibri" panose="020F0502020204030204" pitchFamily="34" charset="0"/>
              </a:rPr>
              <a:t>How can we ensure that we focus on the message rather than the messenger?</a:t>
            </a:r>
          </a:p>
        </p:txBody>
      </p:sp>
    </p:spTree>
    <p:extLst>
      <p:ext uri="{BB962C8B-B14F-4D97-AF65-F5344CB8AC3E}">
        <p14:creationId xmlns:p14="http://schemas.microsoft.com/office/powerpoint/2010/main" val="671570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8F70E-02F3-4EFD-A4A9-92AC59DCB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14FAE-A253-AC3C-3AF5-B6BDE3B64C9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ACA1C708-37E8-D985-BFF6-5E289957FB8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To Err is Human</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a front-line worker who was involved in an incident that was a genuine “error</a:t>
            </a:r>
            <a:r>
              <a:rPr lang="en-US" sz="3600" dirty="0">
                <a:latin typeface="Calibri" panose="020F0502020204030204" pitchFamily="34" charset="0"/>
                <a:cs typeface="Calibri" panose="020F0502020204030204" pitchFamily="34" charset="0"/>
              </a:rPr>
              <a:t>”</a:t>
            </a:r>
            <a:r>
              <a:rPr lang="en-US" sz="3600" dirty="0">
                <a:effectLst/>
                <a:latin typeface="Calibri" panose="020F0502020204030204" pitchFamily="34" charset="0"/>
                <a:cs typeface="Calibri" panose="020F0502020204030204" pitchFamily="34" charset="0"/>
              </a:rPr>
              <a:t> be treated?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latin typeface="Calibri" panose="020F0502020204030204" pitchFamily="34" charset="0"/>
                <a:cs typeface="Calibri" panose="020F0502020204030204" pitchFamily="34" charset="0"/>
              </a:rPr>
              <a:t>“</a:t>
            </a:r>
            <a:r>
              <a:rPr lang="en-US" sz="3200" dirty="0">
                <a:effectLst/>
                <a:latin typeface="Calibri" panose="020F0502020204030204" pitchFamily="34" charset="0"/>
                <a:cs typeface="Calibri" panose="020F0502020204030204" pitchFamily="34" charset="0"/>
              </a:rPr>
              <a:t>Human error” is just a by-product of normal variability in performance.</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In a healthy and mature culture of safety, this is accepted and managed.</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leaders better support people when normal errors become part of prosecution?</a:t>
            </a:r>
          </a:p>
        </p:txBody>
      </p:sp>
      <p:pic>
        <p:nvPicPr>
          <p:cNvPr id="3" name="Picture 2" descr="A diagram of a problem&#10;&#10;AI-generated content may be incorrect.">
            <a:extLst>
              <a:ext uri="{FF2B5EF4-FFF2-40B4-BE49-F238E27FC236}">
                <a16:creationId xmlns:a16="http://schemas.microsoft.com/office/drawing/2014/main" id="{A54C1981-5EBB-67D1-8C00-A139406FCB45}"/>
              </a:ext>
            </a:extLst>
          </p:cNvPr>
          <p:cNvPicPr>
            <a:picLocks noChangeAspect="1"/>
          </p:cNvPicPr>
          <p:nvPr/>
        </p:nvPicPr>
        <p:blipFill>
          <a:blip r:embed="rId2"/>
          <a:stretch>
            <a:fillRect/>
          </a:stretch>
        </p:blipFill>
        <p:spPr>
          <a:xfrm>
            <a:off x="9441290" y="-1"/>
            <a:ext cx="2750710" cy="1475509"/>
          </a:xfrm>
          <a:prstGeom prst="rect">
            <a:avLst/>
          </a:prstGeom>
        </p:spPr>
      </p:pic>
    </p:spTree>
    <p:extLst>
      <p:ext uri="{BB962C8B-B14F-4D97-AF65-F5344CB8AC3E}">
        <p14:creationId xmlns:p14="http://schemas.microsoft.com/office/powerpoint/2010/main" val="2397840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59384-1A87-36EA-07DD-3A823E801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74101-11B9-20CD-6401-218345039BD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96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E490F0D-05AC-D623-9800-636DB0E85A20}"/>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Avoid the Blame Game</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When people report safety-related occurrences, are they blamed or treated in a just and fair manner?</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How people are treated when they report safety related occurrences, including “normal errors” is a test for the “Just </a:t>
            </a:r>
            <a:r>
              <a:rPr lang="en-US" sz="3200" dirty="0">
                <a:latin typeface="Calibri" panose="020F0502020204030204" pitchFamily="34" charset="0"/>
                <a:cs typeface="Calibri" panose="020F0502020204030204" pitchFamily="34" charset="0"/>
              </a:rPr>
              <a:t>C</a:t>
            </a:r>
            <a:r>
              <a:rPr lang="en-US" sz="3200" dirty="0">
                <a:effectLst/>
                <a:latin typeface="Calibri" panose="020F0502020204030204" pitchFamily="34" charset="0"/>
                <a:cs typeface="Calibri" panose="020F0502020204030204" pitchFamily="34" charset="0"/>
              </a:rPr>
              <a:t>ulture” of the organization.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encourage a “Just </a:t>
            </a:r>
            <a:r>
              <a:rPr lang="en-US" sz="3600" dirty="0">
                <a:latin typeface="Calibri" panose="020F0502020204030204" pitchFamily="34" charset="0"/>
                <a:cs typeface="Calibri" panose="020F0502020204030204" pitchFamily="34" charset="0"/>
              </a:rPr>
              <a:t>C</a:t>
            </a:r>
            <a:r>
              <a:rPr lang="en-US" sz="3600" dirty="0">
                <a:effectLst/>
                <a:latin typeface="Calibri" panose="020F0502020204030204" pitchFamily="34" charset="0"/>
                <a:cs typeface="Calibri" panose="020F0502020204030204" pitchFamily="34" charset="0"/>
              </a:rPr>
              <a:t>ulture” within the organization, and the team?</a:t>
            </a:r>
          </a:p>
        </p:txBody>
      </p:sp>
      <p:pic>
        <p:nvPicPr>
          <p:cNvPr id="3" name="Picture 2" descr="A diagram of a problem&#10;&#10;AI-generated content may be incorrect.">
            <a:extLst>
              <a:ext uri="{FF2B5EF4-FFF2-40B4-BE49-F238E27FC236}">
                <a16:creationId xmlns:a16="http://schemas.microsoft.com/office/drawing/2014/main" id="{D3859C05-98E1-1695-C902-5503642DF615}"/>
              </a:ext>
            </a:extLst>
          </p:cNvPr>
          <p:cNvPicPr>
            <a:picLocks noChangeAspect="1"/>
          </p:cNvPicPr>
          <p:nvPr/>
        </p:nvPicPr>
        <p:blipFill>
          <a:blip r:embed="rId2"/>
          <a:stretch>
            <a:fillRect/>
          </a:stretch>
        </p:blipFill>
        <p:spPr>
          <a:xfrm>
            <a:off x="9499404" y="0"/>
            <a:ext cx="2692596" cy="1444336"/>
          </a:xfrm>
          <a:prstGeom prst="rect">
            <a:avLst/>
          </a:prstGeom>
        </p:spPr>
      </p:pic>
    </p:spTree>
    <p:extLst>
      <p:ext uri="{BB962C8B-B14F-4D97-AF65-F5344CB8AC3E}">
        <p14:creationId xmlns:p14="http://schemas.microsoft.com/office/powerpoint/2010/main" val="495970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35ECF-4371-8F4E-6B51-D7CA170FD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9DF6C-9F91-3ABC-8B6B-618B1681BEAE}"/>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F4B576F-9FE2-6E66-B839-A2D1EC28500B}"/>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Reporting for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reporting incidents and hazards improve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Incident and Hazard reporting is ultimately aimed at reducing reoccurrence, so improving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sure reports make a </a:t>
            </a:r>
            <a:r>
              <a:rPr lang="en-US" sz="3600" b="1" dirty="0">
                <a:effectLst/>
                <a:latin typeface="Calibri" panose="020F0502020204030204" pitchFamily="34" charset="0"/>
                <a:cs typeface="Calibri" panose="020F0502020204030204" pitchFamily="34" charset="0"/>
              </a:rPr>
              <a:t>visible</a:t>
            </a:r>
            <a:r>
              <a:rPr lang="en-US" sz="3600" dirty="0">
                <a:effectLst/>
                <a:latin typeface="Calibri" panose="020F0502020204030204" pitchFamily="34" charset="0"/>
                <a:cs typeface="Calibri" panose="020F0502020204030204" pitchFamily="34" charset="0"/>
              </a:rPr>
              <a:t> difference and so, motivate people to report?</a:t>
            </a:r>
          </a:p>
        </p:txBody>
      </p:sp>
    </p:spTree>
    <p:extLst>
      <p:ext uri="{BB962C8B-B14F-4D97-AF65-F5344CB8AC3E}">
        <p14:creationId xmlns:p14="http://schemas.microsoft.com/office/powerpoint/2010/main" val="5067101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FFC1C-0A61-BA18-0842-EA2EF1E4E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FB5B85-0367-B8C2-4CFE-1611F826459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B51BCA3-B780-03A0-9374-ACAFD221F929}"/>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How to Report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our workforce know how to report situations that may compromise safety or their own wellbeing?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how to report occurrences should be simple, but it’s not always the case.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reporting be simple and easy enough for everyone to understand and do?</a:t>
            </a:r>
          </a:p>
        </p:txBody>
      </p:sp>
    </p:spTree>
    <p:extLst>
      <p:ext uri="{BB962C8B-B14F-4D97-AF65-F5344CB8AC3E}">
        <p14:creationId xmlns:p14="http://schemas.microsoft.com/office/powerpoint/2010/main" val="1186605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E0D63-C5AA-6EFB-B046-422752977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5C21F6-2A21-28C0-5EDC-5E2392AE7823}"/>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DE65660-D217-50BB-118E-F68BC917D6F6}"/>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Feedback</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people get timely feedback on the safety issues they raise?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Timely feedback to people who raise safety issues is </a:t>
            </a:r>
            <a:r>
              <a:rPr lang="en-US" sz="3200" b="1" dirty="0">
                <a:solidFill>
                  <a:srgbClr val="0432FF"/>
                </a:solidFill>
                <a:effectLst/>
                <a:latin typeface="Calibri" panose="020F0502020204030204" pitchFamily="34" charset="0"/>
                <a:cs typeface="Calibri" panose="020F0502020204030204" pitchFamily="34" charset="0"/>
              </a:rPr>
              <a:t>CRITICAL</a:t>
            </a:r>
            <a:r>
              <a:rPr lang="en-US" sz="3200" dirty="0">
                <a:effectLst/>
                <a:latin typeface="Calibri" panose="020F0502020204030204" pitchFamily="34" charset="0"/>
                <a:cs typeface="Calibri" panose="020F0502020204030204" pitchFamily="34" charset="0"/>
              </a:rPr>
              <a:t>.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It keeps them informed and helps maintain their </a:t>
            </a:r>
            <a:r>
              <a:rPr lang="en-US" sz="3200" b="1" dirty="0">
                <a:solidFill>
                  <a:srgbClr val="0432FF"/>
                </a:solidFill>
                <a:effectLst/>
                <a:latin typeface="Calibri" panose="020F0502020204030204" pitchFamily="34" charset="0"/>
                <a:cs typeface="Calibri" panose="020F0502020204030204" pitchFamily="34" charset="0"/>
              </a:rPr>
              <a:t>MOTIVATION</a:t>
            </a:r>
            <a:r>
              <a:rPr lang="en-US" sz="3200" dirty="0">
                <a:effectLst/>
                <a:latin typeface="Calibri" panose="020F0502020204030204" pitchFamily="34" charset="0"/>
                <a:cs typeface="Calibri" panose="020F0502020204030204" pitchFamily="34" charset="0"/>
              </a:rPr>
              <a:t> to continue to raise safety issues.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kind of feedback is best suited to the needs of those who raise safety issues, and when should this be given?</a:t>
            </a:r>
          </a:p>
        </p:txBody>
      </p:sp>
      <p:sp>
        <p:nvSpPr>
          <p:cNvPr id="3" name="TextBox 2">
            <a:extLst>
              <a:ext uri="{FF2B5EF4-FFF2-40B4-BE49-F238E27FC236}">
                <a16:creationId xmlns:a16="http://schemas.microsoft.com/office/drawing/2014/main" id="{57065933-4924-B617-41FB-948C5E6D49E3}"/>
              </a:ext>
            </a:extLst>
          </p:cNvPr>
          <p:cNvSpPr txBox="1"/>
          <p:nvPr/>
        </p:nvSpPr>
        <p:spPr>
          <a:xfrm>
            <a:off x="183572" y="5930538"/>
            <a:ext cx="11824855" cy="830997"/>
          </a:xfrm>
          <a:prstGeom prst="rect">
            <a:avLst/>
          </a:prstGeom>
          <a:noFill/>
        </p:spPr>
        <p:txBody>
          <a:bodyPr wrap="square" rtlCol="0">
            <a:spAutoFit/>
          </a:bodyPr>
          <a:lstStyle/>
          <a:p>
            <a:pPr algn="ctr"/>
            <a:r>
              <a:rPr lang="en-US" sz="2400" b="1" dirty="0">
                <a:solidFill>
                  <a:srgbClr val="0432FF"/>
                </a:solidFill>
                <a:latin typeface="Calibri" panose="020F0502020204030204" pitchFamily="34" charset="0"/>
                <a:cs typeface="Calibri" panose="020F0502020204030204" pitchFamily="34" charset="0"/>
              </a:rPr>
              <a:t>A FORMAL and Measurable “Feedback-Loop” plays a                                                               CRITICAL ROLE in maintaining “safety morale”</a:t>
            </a:r>
          </a:p>
        </p:txBody>
      </p:sp>
    </p:spTree>
    <p:extLst>
      <p:ext uri="{BB962C8B-B14F-4D97-AF65-F5344CB8AC3E}">
        <p14:creationId xmlns:p14="http://schemas.microsoft.com/office/powerpoint/2010/main" val="3852043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0389-685D-2466-7C1C-9F39D39DAB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150D17-F74F-D773-9103-747A6AE26B7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3328D1A-F096-A430-DDB9-F4C4DC97847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Investigate to Improve</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 we investigate safety occurrences?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A good safety investigation should describe and explain the occurrence and the factors that contributed to it, and present workable recommendations to reduce the chance that it will happen again.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are the positives and negatives about how we investigate, and how could it be improved?</a:t>
            </a:r>
          </a:p>
        </p:txBody>
      </p:sp>
    </p:spTree>
    <p:extLst>
      <p:ext uri="{BB962C8B-B14F-4D97-AF65-F5344CB8AC3E}">
        <p14:creationId xmlns:p14="http://schemas.microsoft.com/office/powerpoint/2010/main" val="2169292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3E557-EB06-C994-979C-E86FB944E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D506B6-4302-7CE0-EEAC-37FF5DB04A46}"/>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2328FA6-61B2-91F6-EEE9-3EB437E734D8}"/>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Talk it Over</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talk about incidents?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With open and fair discussion, lessons can be learned quickly after occurrences.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create the right environment for these discussions, so that we learn from experience?</a:t>
            </a:r>
          </a:p>
        </p:txBody>
      </p:sp>
    </p:spTree>
    <p:extLst>
      <p:ext uri="{BB962C8B-B14F-4D97-AF65-F5344CB8AC3E}">
        <p14:creationId xmlns:p14="http://schemas.microsoft.com/office/powerpoint/2010/main" val="2854205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22BD1-30DF-5A0E-41C0-EBE2BF719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E98946-CEA6-5B51-DC2C-DA89A3727DF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Just Culture, Reporting and Learning</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A29AF5BB-B473-3A6F-BB6E-B1CBFB010957}"/>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Time to Read</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read reports of safety occurrences that are relevant to our work?</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We need to read occurrence reports so that we can learn from them.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Many things can get in the way: the availability of reports, the length of reports and our motivation.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read the reports that we need to read?</a:t>
            </a:r>
          </a:p>
        </p:txBody>
      </p:sp>
    </p:spTree>
    <p:extLst>
      <p:ext uri="{BB962C8B-B14F-4D97-AF65-F5344CB8AC3E}">
        <p14:creationId xmlns:p14="http://schemas.microsoft.com/office/powerpoint/2010/main" val="3405815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8EE23-9695-B0BB-C9C1-6579063C4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61CAA-1231-9FD8-991A-949BD97A753A}"/>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solidFill>
                  <a:srgbClr val="00001F"/>
                </a:solidFill>
                <a:effectLst/>
                <a:latin typeface="Calibri" panose="020F0502020204030204" pitchFamily="34" charset="0"/>
                <a:cs typeface="Calibri" panose="020F0502020204030204" pitchFamily="34" charset="0"/>
              </a:rPr>
              <a:t>What is a Culture of Safety? </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72EEBF9-3C01-0B3B-DB9C-DF2F1713BF69}"/>
              </a:ext>
            </a:extLst>
          </p:cNvPr>
          <p:cNvSpPr>
            <a:spLocks noGrp="1"/>
          </p:cNvSpPr>
          <p:nvPr>
            <p:ph idx="1"/>
          </p:nvPr>
        </p:nvSpPr>
        <p:spPr>
          <a:xfrm>
            <a:off x="166255" y="942038"/>
            <a:ext cx="11845636" cy="808386"/>
          </a:xfrm>
        </p:spPr>
        <p:txBody>
          <a:bodyPr>
            <a:noAutofit/>
          </a:bodyPr>
          <a:lstStyle/>
          <a:p>
            <a:pPr marL="0" indent="0">
              <a:buNone/>
            </a:pPr>
            <a:r>
              <a:rPr lang="en-US" sz="4400" dirty="0">
                <a:solidFill>
                  <a:srgbClr val="00001F"/>
                </a:solidFill>
                <a:effectLst/>
                <a:latin typeface="Calibri" panose="020F0502020204030204" pitchFamily="34" charset="0"/>
                <a:cs typeface="Calibri" panose="020F0502020204030204" pitchFamily="34" charset="0"/>
              </a:rPr>
              <a:t>A culture of safety can be described as our: </a:t>
            </a:r>
            <a:endParaRPr lang="en-US" sz="4400" dirty="0">
              <a:latin typeface="Calibri" panose="020F0502020204030204" pitchFamily="34" charset="0"/>
              <a:cs typeface="Calibri" panose="020F0502020204030204" pitchFamily="34" charset="0"/>
            </a:endParaRPr>
          </a:p>
        </p:txBody>
      </p:sp>
      <p:sp>
        <p:nvSpPr>
          <p:cNvPr id="4" name="Oval 3">
            <a:extLst>
              <a:ext uri="{FF2B5EF4-FFF2-40B4-BE49-F238E27FC236}">
                <a16:creationId xmlns:a16="http://schemas.microsoft.com/office/drawing/2014/main" id="{FEB5BE1E-F39B-5851-E845-0489023FCD81}"/>
              </a:ext>
            </a:extLst>
          </p:cNvPr>
          <p:cNvSpPr/>
          <p:nvPr/>
        </p:nvSpPr>
        <p:spPr>
          <a:xfrm>
            <a:off x="574766" y="2560320"/>
            <a:ext cx="3226525" cy="2847703"/>
          </a:xfrm>
          <a:prstGeom prst="ellipse">
            <a:avLst/>
          </a:prstGeom>
          <a:solidFill>
            <a:srgbClr val="0432FF"/>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dirty="0">
                <a:effectLst/>
                <a:latin typeface="Calibri" panose="020F0502020204030204" pitchFamily="34" charset="0"/>
                <a:cs typeface="Calibri" panose="020F0502020204030204" pitchFamily="34" charset="0"/>
              </a:rPr>
              <a:t>VALUES</a:t>
            </a:r>
            <a:endParaRPr lang="en-US" sz="4000" b="1" dirty="0">
              <a:latin typeface="Calibri" panose="020F0502020204030204" pitchFamily="34" charset="0"/>
              <a:cs typeface="Calibri" panose="020F0502020204030204" pitchFamily="34" charset="0"/>
            </a:endParaRPr>
          </a:p>
          <a:p>
            <a:pPr algn="ctr"/>
            <a:r>
              <a:rPr lang="en-US" sz="2400" dirty="0">
                <a:latin typeface="Calibri" panose="020F0502020204030204" pitchFamily="34" charset="0"/>
                <a:cs typeface="Calibri" panose="020F0502020204030204" pitchFamily="34" charset="0"/>
              </a:rPr>
              <a:t>What is important</a:t>
            </a:r>
          </a:p>
        </p:txBody>
      </p:sp>
      <p:sp>
        <p:nvSpPr>
          <p:cNvPr id="5" name="Oval 4">
            <a:extLst>
              <a:ext uri="{FF2B5EF4-FFF2-40B4-BE49-F238E27FC236}">
                <a16:creationId xmlns:a16="http://schemas.microsoft.com/office/drawing/2014/main" id="{58A6AC6E-FDBB-8AE7-E023-6178A72842FC}"/>
              </a:ext>
            </a:extLst>
          </p:cNvPr>
          <p:cNvSpPr/>
          <p:nvPr/>
        </p:nvSpPr>
        <p:spPr>
          <a:xfrm>
            <a:off x="4482737" y="2560319"/>
            <a:ext cx="3226525" cy="2847703"/>
          </a:xfrm>
          <a:prstGeom prst="ellipse">
            <a:avLst/>
          </a:prstGeom>
          <a:solidFill>
            <a:srgbClr val="FF93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dirty="0">
                <a:latin typeface="Calibri" panose="020F0502020204030204" pitchFamily="34" charset="0"/>
                <a:cs typeface="Calibri" panose="020F0502020204030204" pitchFamily="34" charset="0"/>
              </a:rPr>
              <a:t>Behaviors</a:t>
            </a:r>
          </a:p>
          <a:p>
            <a:pPr algn="ctr"/>
            <a:r>
              <a:rPr lang="en-US" sz="2400" dirty="0">
                <a:latin typeface="Calibri" panose="020F0502020204030204" pitchFamily="34" charset="0"/>
                <a:cs typeface="Calibri" panose="020F0502020204030204" pitchFamily="34" charset="0"/>
              </a:rPr>
              <a:t>The way we do things around here</a:t>
            </a:r>
          </a:p>
        </p:txBody>
      </p:sp>
      <p:sp>
        <p:nvSpPr>
          <p:cNvPr id="9" name="Oval 8">
            <a:extLst>
              <a:ext uri="{FF2B5EF4-FFF2-40B4-BE49-F238E27FC236}">
                <a16:creationId xmlns:a16="http://schemas.microsoft.com/office/drawing/2014/main" id="{C4CF6E7A-05AE-CDF7-2DE6-B78DE26D94BB}"/>
              </a:ext>
            </a:extLst>
          </p:cNvPr>
          <p:cNvSpPr/>
          <p:nvPr/>
        </p:nvSpPr>
        <p:spPr>
          <a:xfrm>
            <a:off x="8390709" y="2560319"/>
            <a:ext cx="3226525" cy="2847703"/>
          </a:xfrm>
          <a:prstGeom prst="ellipse">
            <a:avLst/>
          </a:prstGeom>
          <a:solidFill>
            <a:srgbClr val="00FA0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dirty="0">
                <a:latin typeface="Calibri" panose="020F0502020204030204" pitchFamily="34" charset="0"/>
                <a:cs typeface="Calibri" panose="020F0502020204030204" pitchFamily="34" charset="0"/>
              </a:rPr>
              <a:t>Beliefs</a:t>
            </a:r>
          </a:p>
          <a:p>
            <a:pPr algn="ctr"/>
            <a:r>
              <a:rPr lang="en-US" sz="2400" dirty="0">
                <a:latin typeface="Calibri" panose="020F0502020204030204" pitchFamily="34" charset="0"/>
                <a:cs typeface="Calibri" panose="020F0502020204030204" pitchFamily="34" charset="0"/>
              </a:rPr>
              <a:t>How things work</a:t>
            </a:r>
          </a:p>
        </p:txBody>
      </p:sp>
    </p:spTree>
    <p:extLst>
      <p:ext uri="{BB962C8B-B14F-4D97-AF65-F5344CB8AC3E}">
        <p14:creationId xmlns:p14="http://schemas.microsoft.com/office/powerpoint/2010/main" val="20076236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A2B42-067D-954B-C178-3752EF2D2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502F6-388B-DDB1-C08C-DFB2C66BAC0D}"/>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Risk Awareness and Management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91A7224-054F-B0DF-6A5F-8E4E03B0D203}"/>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Safe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you often have to deviate from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Procedures should be designed to apply to most situations.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When we often need to deviate from procedures, it can be a sign that things are “drifting into danger”.</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you make sure the task(s) remains safe?</a:t>
            </a:r>
          </a:p>
        </p:txBody>
      </p:sp>
    </p:spTree>
    <p:extLst>
      <p:ext uri="{BB962C8B-B14F-4D97-AF65-F5344CB8AC3E}">
        <p14:creationId xmlns:p14="http://schemas.microsoft.com/office/powerpoint/2010/main" val="23640119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361A8-E32D-6382-518A-18F8BE095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CF21EC-F6AE-B837-FFF2-21D47C7EBB49}"/>
              </a:ext>
            </a:extLst>
          </p:cNvPr>
          <p:cNvSpPr>
            <a:spLocks noGrp="1"/>
          </p:cNvSpPr>
          <p:nvPr>
            <p:ph type="title"/>
          </p:nvPr>
        </p:nvSpPr>
        <p:spPr>
          <a:xfrm>
            <a:off x="0" y="18256"/>
            <a:ext cx="12192000" cy="1026774"/>
          </a:xfrm>
        </p:spPr>
        <p:txBody>
          <a:bodyPr>
            <a:noAutofit/>
          </a:bodyPr>
          <a:lstStyle/>
          <a:p>
            <a:r>
              <a:rPr lang="en-US" sz="4800" b="1" dirty="0">
                <a:effectLst/>
                <a:latin typeface="Calibri" panose="020F0502020204030204" pitchFamily="34" charset="0"/>
                <a:cs typeface="Calibri" panose="020F0502020204030204" pitchFamily="34" charset="0"/>
              </a:rPr>
              <a:t>Risk Awareness and Management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0F9C15B-7D29-8F1E-A869-1D0CB98F9BB6}"/>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Know our Risks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know the top five risks that are relevant to our facility?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We need to be aware of the top risks that may be relevant to our work so that we can prioritize and manage them.</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Does Senior Leadership know the top five risks at their facility?</a:t>
            </a:r>
          </a:p>
        </p:txBody>
      </p:sp>
      <p:sp>
        <p:nvSpPr>
          <p:cNvPr id="3" name="TextBox 2">
            <a:extLst>
              <a:ext uri="{FF2B5EF4-FFF2-40B4-BE49-F238E27FC236}">
                <a16:creationId xmlns:a16="http://schemas.microsoft.com/office/drawing/2014/main" id="{910B842D-586C-016E-A0BE-BF7D8ED40EFE}"/>
              </a:ext>
            </a:extLst>
          </p:cNvPr>
          <p:cNvSpPr txBox="1"/>
          <p:nvPr/>
        </p:nvSpPr>
        <p:spPr>
          <a:xfrm>
            <a:off x="9985663" y="18256"/>
            <a:ext cx="2206337" cy="1569660"/>
          </a:xfrm>
          <a:prstGeom prst="rect">
            <a:avLst/>
          </a:prstGeom>
          <a:noFill/>
        </p:spPr>
        <p:txBody>
          <a:bodyPr wrap="square" rtlCol="0">
            <a:spAutoFit/>
          </a:bodyPr>
          <a:lstStyle/>
          <a:p>
            <a:pPr algn="ctr"/>
            <a:r>
              <a:rPr lang="en-US" sz="2400" b="1" dirty="0">
                <a:solidFill>
                  <a:srgbClr val="FF9300"/>
                </a:solidFill>
                <a:latin typeface="Calibri" panose="020F0502020204030204" pitchFamily="34" charset="0"/>
                <a:cs typeface="Calibri" panose="020F0502020204030204" pitchFamily="34" charset="0"/>
              </a:rPr>
              <a:t>The Serious Injury &amp; Fatality (SIF) </a:t>
            </a:r>
          </a:p>
          <a:p>
            <a:pPr algn="ctr"/>
            <a:r>
              <a:rPr lang="en-US" sz="2400" b="1" dirty="0">
                <a:solidFill>
                  <a:srgbClr val="FF9300"/>
                </a:solidFill>
                <a:latin typeface="Calibri" panose="020F0502020204030204" pitchFamily="34" charset="0"/>
                <a:cs typeface="Calibri" panose="020F0502020204030204" pitchFamily="34" charset="0"/>
              </a:rPr>
              <a:t>Approach</a:t>
            </a:r>
          </a:p>
        </p:txBody>
      </p:sp>
    </p:spTree>
    <p:extLst>
      <p:ext uri="{BB962C8B-B14F-4D97-AF65-F5344CB8AC3E}">
        <p14:creationId xmlns:p14="http://schemas.microsoft.com/office/powerpoint/2010/main" val="3366009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AA70-98AA-C021-ABAE-5D9DDD622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86954-4EDD-BDBE-2D82-AE6CB112D93B}"/>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80F079A-AA7F-D8D0-9186-849E9848D2EA}"/>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Balancing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you balance safety against other requirements of your job?</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a:t>
            </a:r>
            <a:r>
              <a:rPr lang="en-US" sz="3200" dirty="0">
                <a:latin typeface="Calibri" panose="020F0502020204030204" pitchFamily="34" charset="0"/>
                <a:cs typeface="Calibri" panose="020F0502020204030204" pitchFamily="34" charset="0"/>
              </a:rPr>
              <a:t>MUST become a VALUE in high-risk workplaces</a:t>
            </a:r>
            <a:r>
              <a:rPr lang="en-US" sz="3200" dirty="0">
                <a:effectLst/>
                <a:latin typeface="Calibri" panose="020F0502020204030204" pitchFamily="34" charset="0"/>
                <a:cs typeface="Calibri" panose="020F0502020204030204" pitchFamily="34" charset="0"/>
              </a:rPr>
              <a:t>, and this will be reflected in decisions by frontline supervisors and support staff, management and other specialist and technical staff.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But safety is NOT the only requirement!</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get the balance right?</a:t>
            </a:r>
          </a:p>
        </p:txBody>
      </p:sp>
    </p:spTree>
    <p:extLst>
      <p:ext uri="{BB962C8B-B14F-4D97-AF65-F5344CB8AC3E}">
        <p14:creationId xmlns:p14="http://schemas.microsoft.com/office/powerpoint/2010/main" val="1703602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3DA5B-3664-B2CC-B32B-15D8026E9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02D6A-C8E2-1AE7-CA32-FF957ADCF972}"/>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3C159CF-8E30-B3C8-A611-E0E4F20D72C1}"/>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Taking Risks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sometimes have to take risks that make us feel uncomfortable about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It is hard to assess the level of risk involved in our own activities.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But if we have to take risks that make us feel uncomfortable, it is time to stop and think.</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respond to risky activities?</a:t>
            </a:r>
          </a:p>
        </p:txBody>
      </p:sp>
    </p:spTree>
    <p:extLst>
      <p:ext uri="{BB962C8B-B14F-4D97-AF65-F5344CB8AC3E}">
        <p14:creationId xmlns:p14="http://schemas.microsoft.com/office/powerpoint/2010/main" val="3427271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9BBBA-4C4C-6B28-F20A-6CB415CB0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E9672-01B1-C654-6F40-B9B87A0DB03E}"/>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86B35233-5CCF-1065-5BEA-5B18BF03A506}"/>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600" b="1" dirty="0">
                <a:effectLst/>
                <a:latin typeface="Calibri" panose="020F0502020204030204" pitchFamily="34" charset="0"/>
                <a:cs typeface="Calibri" panose="020F0502020204030204" pitchFamily="34" charset="0"/>
              </a:rPr>
              <a:t>Maintaining Safety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frontline staff understand how equipment or procedural failures affect risks?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These risks need to be identified, assessed and controlled, for instance via training, procedures, teamwork, and communication.</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do we have in place that ensures risks are properly managed?</a:t>
            </a:r>
          </a:p>
        </p:txBody>
      </p:sp>
    </p:spTree>
    <p:extLst>
      <p:ext uri="{BB962C8B-B14F-4D97-AF65-F5344CB8AC3E}">
        <p14:creationId xmlns:p14="http://schemas.microsoft.com/office/powerpoint/2010/main" val="23324931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E4EAA-D009-DDEF-D9E9-71172A87BE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4803E-BA19-2C2A-0D97-7C762BCBBA94}"/>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4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16B47DD-E9D5-41D2-0875-BA98EDF8F6EA}"/>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Managing Risk </a:t>
            </a:r>
            <a:r>
              <a:rPr lang="en-US" sz="3800" b="1" dirty="0">
                <a:latin typeface="Calibri" panose="020F0502020204030204" pitchFamily="34" charset="0"/>
                <a:cs typeface="Calibri" panose="020F0502020204030204" pitchFamily="34" charset="0"/>
              </a:rPr>
              <a:t>of Changes</a:t>
            </a:r>
            <a:r>
              <a:rPr lang="en-US" sz="3800" b="1" dirty="0">
                <a:effectLst/>
                <a:latin typeface="Calibri" panose="020F0502020204030204" pitchFamily="34" charset="0"/>
                <a:cs typeface="Calibri" panose="020F0502020204030204" pitchFamily="34" charset="0"/>
              </a:rPr>
              <a: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manage the risks of changes to the organization, systems and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Many types of changes can present new safety risks, or changing existing risks may take us by surprise.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best assess and manage the risk from the different types of changes?</a:t>
            </a:r>
          </a:p>
        </p:txBody>
      </p:sp>
    </p:spTree>
    <p:extLst>
      <p:ext uri="{BB962C8B-B14F-4D97-AF65-F5344CB8AC3E}">
        <p14:creationId xmlns:p14="http://schemas.microsoft.com/office/powerpoint/2010/main" val="1622008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AE051-9E97-BF56-F5D9-12EF8460B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CFA49-293B-4A9D-FFA6-823928ED3292}"/>
              </a:ext>
            </a:extLst>
          </p:cNvPr>
          <p:cNvSpPr>
            <a:spLocks noGrp="1"/>
          </p:cNvSpPr>
          <p:nvPr>
            <p:ph type="title"/>
          </p:nvPr>
        </p:nvSpPr>
        <p:spPr>
          <a:xfrm>
            <a:off x="0" y="18256"/>
            <a:ext cx="12192000" cy="879676"/>
          </a:xfrm>
        </p:spPr>
        <p:txBody>
          <a:bodyPr>
            <a:normAutofit/>
          </a:bodyPr>
          <a:lstStyle/>
          <a:p>
            <a:r>
              <a:rPr lang="en-US" sz="4800" b="1" dirty="0">
                <a:effectLst/>
                <a:latin typeface="Calibri" panose="020F0502020204030204" pitchFamily="34" charset="0"/>
                <a:cs typeface="Calibri" panose="020F0502020204030204" pitchFamily="34" charset="0"/>
              </a:rPr>
              <a:t>Risk Awareness and Management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C1C3979F-7BAD-F639-1410-0EC64B92E49D}"/>
              </a:ext>
            </a:extLst>
          </p:cNvPr>
          <p:cNvSpPr>
            <a:spLocks noGrp="1"/>
          </p:cNvSpPr>
          <p:nvPr>
            <p:ph idx="1"/>
          </p:nvPr>
        </p:nvSpPr>
        <p:spPr>
          <a:xfrm>
            <a:off x="0" y="104503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Blind Spots</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you aware of safety problems that are not being addressed sufficiently?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problems seem so long-standing or difficult to resolve that they are ignored and become a “blind spo</a:t>
            </a:r>
            <a:r>
              <a:rPr lang="en-US" sz="3200" dirty="0">
                <a:latin typeface="Calibri" panose="020F0502020204030204" pitchFamily="34" charset="0"/>
                <a:cs typeface="Calibri" panose="020F0502020204030204" pitchFamily="34" charset="0"/>
              </a:rPr>
              <a:t>t”</a:t>
            </a:r>
            <a:r>
              <a:rPr lang="en-US" sz="3200" dirty="0">
                <a:effectLst/>
                <a:latin typeface="Calibri" panose="020F0502020204030204" pitchFamily="34" charset="0"/>
                <a:cs typeface="Calibri" panose="020F0502020204030204" pitchFamily="34" charset="0"/>
              </a:rPr>
              <a:t>.</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you help to make sure that safety problems are resolved rather than ignored?</a:t>
            </a:r>
            <a:endParaRPr lang="en-US" sz="3200" dirty="0">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D9DDF49-8B4A-D361-B655-E3575CF1FF6D}"/>
              </a:ext>
            </a:extLst>
          </p:cNvPr>
          <p:cNvSpPr txBox="1"/>
          <p:nvPr/>
        </p:nvSpPr>
        <p:spPr>
          <a:xfrm>
            <a:off x="578427" y="5351305"/>
            <a:ext cx="11035145" cy="923330"/>
          </a:xfrm>
          <a:prstGeom prst="rect">
            <a:avLst/>
          </a:prstGeom>
          <a:noFill/>
        </p:spPr>
        <p:txBody>
          <a:bodyPr wrap="square">
            <a:spAutoFit/>
          </a:bodyPr>
          <a:lstStyle/>
          <a:p>
            <a:pPr algn="ctr"/>
            <a:r>
              <a:rPr lang="en-US" b="1" i="1" u="sng" strike="noStrike" dirty="0">
                <a:solidFill>
                  <a:srgbClr val="293C49"/>
                </a:solidFill>
                <a:effectLst/>
                <a:latin typeface="proxima-nova"/>
              </a:rPr>
              <a:t>Safety Blind Spots </a:t>
            </a:r>
            <a:r>
              <a:rPr lang="en-US" b="0" i="0" u="none" strike="noStrike" dirty="0">
                <a:solidFill>
                  <a:srgbClr val="293C49"/>
                </a:solidFill>
                <a:effectLst/>
                <a:latin typeface="proxima-nova"/>
              </a:rPr>
              <a:t>are situations where a worker is unsafe because of a lack of insight. </a:t>
            </a:r>
          </a:p>
          <a:p>
            <a:pPr algn="ctr"/>
            <a:r>
              <a:rPr lang="en-US" b="0" i="0" u="none" strike="noStrike" dirty="0">
                <a:solidFill>
                  <a:srgbClr val="293C49"/>
                </a:solidFill>
                <a:effectLst/>
                <a:latin typeface="proxima-nova"/>
              </a:rPr>
              <a:t>Sometimes workers—or even employers—don’t even know they have a blind spot, or worse they are aware of the blind spot, but they don’t think it will lead to a dangerous situation.</a:t>
            </a:r>
            <a:endParaRPr lang="en-US" dirty="0"/>
          </a:p>
        </p:txBody>
      </p:sp>
    </p:spTree>
    <p:extLst>
      <p:ext uri="{BB962C8B-B14F-4D97-AF65-F5344CB8AC3E}">
        <p14:creationId xmlns:p14="http://schemas.microsoft.com/office/powerpoint/2010/main" val="1569594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CC4F8-D6EF-C841-F1BF-3FF236B3E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AD95D-8B03-8F3A-3D3F-6C4C2A78887C}"/>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effectLst/>
                <a:latin typeface="Calibri" panose="020F0502020204030204" pitchFamily="34" charset="0"/>
                <a:cs typeface="Calibri" panose="020F0502020204030204" pitchFamily="34" charset="0"/>
              </a:rPr>
              <a:t>Risk Awareness and Management</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44C6F0C-AD4F-1C91-EE49-E48F0578DABD}"/>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Under Pressure?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workers feel pressure to keep operating even when there are there identified risks?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We all want to do the best job we can. But sometimes we can experience pressure to take or accept risks that make us feel uncomfortable.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we respond when the pressure is on?</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386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9AFEE-4037-5B6F-EAAF-56BB1024D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A1E65-A7F2-328D-003B-13C19D906B75}"/>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1098ACA-944D-99C6-E056-6549F9E1C8A1}"/>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Us, or Us and Them?</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does our team work with other teams?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working relationships can threaten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does the safety team interact with other teams?</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756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4DCFD-4157-55DC-47D4-55983BBAA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C4BCB-F61C-7018-9605-4C8756493537}"/>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73E1ED50-6E41-4BAD-639D-3120D5D22097}"/>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Working Together</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does our team work together?</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Teamwork will affect everything we do, including safety.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are we doing well, and what could we improve?</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4307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D0E24-E9CE-6D37-E940-34CB9FC6A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1B7DB-2EDE-EA65-902B-346D74036167}"/>
              </a:ext>
            </a:extLst>
          </p:cNvPr>
          <p:cNvSpPr>
            <a:spLocks noGrp="1"/>
          </p:cNvSpPr>
          <p:nvPr>
            <p:ph type="title"/>
          </p:nvPr>
        </p:nvSpPr>
        <p:spPr>
          <a:xfrm>
            <a:off x="0" y="18256"/>
            <a:ext cx="12192000" cy="1026774"/>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solidFill>
                  <a:srgbClr val="00001F"/>
                </a:solidFill>
                <a:effectLst/>
                <a:latin typeface="Calibri" panose="020F0502020204030204" pitchFamily="34" charset="0"/>
                <a:cs typeface="Calibri" panose="020F0502020204030204" pitchFamily="34" charset="0"/>
              </a:rPr>
              <a:t>The VALUE in a Culture of Safety? </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6F5AEBD-0BFB-6BFF-CFAF-97542C001BBA}"/>
              </a:ext>
            </a:extLst>
          </p:cNvPr>
          <p:cNvSpPr>
            <a:spLocks noGrp="1"/>
          </p:cNvSpPr>
          <p:nvPr>
            <p:ph idx="1"/>
          </p:nvPr>
        </p:nvSpPr>
        <p:spPr>
          <a:xfrm>
            <a:off x="166255" y="942037"/>
            <a:ext cx="11845636" cy="5537139"/>
          </a:xfrm>
        </p:spPr>
        <p:txBody>
          <a:bodyPr>
            <a:noAutofit/>
          </a:bodyPr>
          <a:lstStyle/>
          <a:p>
            <a:pPr marL="0" indent="0">
              <a:buNone/>
            </a:pPr>
            <a:endParaRPr lang="en-US" sz="800" dirty="0">
              <a:effectLst/>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A culture </a:t>
            </a:r>
            <a:r>
              <a:rPr lang="en-US" sz="3600" dirty="0">
                <a:latin typeface="Calibri" panose="020F0502020204030204" pitchFamily="34" charset="0"/>
                <a:cs typeface="Calibri" panose="020F0502020204030204" pitchFamily="34" charset="0"/>
              </a:rPr>
              <a:t>of </a:t>
            </a:r>
            <a:r>
              <a:rPr lang="en-US" sz="3600" dirty="0">
                <a:effectLst/>
                <a:latin typeface="Calibri" panose="020F0502020204030204" pitchFamily="34" charset="0"/>
                <a:cs typeface="Calibri" panose="020F0502020204030204" pitchFamily="34" charset="0"/>
              </a:rPr>
              <a:t>Safety has been shown to be a key predictor of safety performanc</a:t>
            </a:r>
            <a:r>
              <a:rPr lang="en-US" sz="3600" dirty="0">
                <a:latin typeface="Calibri" panose="020F0502020204030204" pitchFamily="34" charset="0"/>
                <a:cs typeface="Calibri" panose="020F0502020204030204" pitchFamily="34" charset="0"/>
              </a:rPr>
              <a:t>e</a:t>
            </a:r>
            <a:r>
              <a:rPr lang="en-US" sz="3600" dirty="0">
                <a:effectLst/>
                <a:latin typeface="Calibri" panose="020F0502020204030204" pitchFamily="34" charset="0"/>
                <a:cs typeface="Calibri" panose="020F0502020204030204" pitchFamily="34" charset="0"/>
              </a:rPr>
              <a:t> </a:t>
            </a:r>
            <a:endParaRPr lang="en-US" sz="3600" dirty="0">
              <a:latin typeface="Calibri" panose="020F0502020204030204" pitchFamily="34" charset="0"/>
              <a:cs typeface="Calibri" panose="020F0502020204030204" pitchFamily="34" charset="0"/>
            </a:endParaRPr>
          </a:p>
          <a:p>
            <a:pPr marL="0" indent="0">
              <a:buNone/>
            </a:pPr>
            <a:endParaRPr lang="en-US" sz="800" dirty="0">
              <a:effectLst/>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It is the difference between a safe organization and one in which “</a:t>
            </a:r>
            <a:r>
              <a:rPr lang="en-US" sz="3600" i="1" dirty="0">
                <a:effectLst/>
                <a:latin typeface="Calibri" panose="020F0502020204030204" pitchFamily="34" charset="0"/>
                <a:cs typeface="Calibri" panose="020F0502020204030204" pitchFamily="34" charset="0"/>
              </a:rPr>
              <a:t>an accident is waiting to happen</a:t>
            </a:r>
            <a:r>
              <a:rPr lang="en-US" sz="3600" dirty="0">
                <a:effectLst/>
                <a:latin typeface="Calibri" panose="020F0502020204030204" pitchFamily="34" charset="0"/>
                <a:cs typeface="Calibri" panose="020F0502020204030204" pitchFamily="34" charset="0"/>
              </a:rPr>
              <a:t>”</a:t>
            </a:r>
          </a:p>
          <a:p>
            <a:pPr marL="0" indent="0">
              <a:buNone/>
            </a:pPr>
            <a:endParaRPr lang="en-US" sz="800" dirty="0">
              <a:effectLst/>
              <a:latin typeface="Calibri" panose="020F0502020204030204" pitchFamily="34" charset="0"/>
              <a:cs typeface="Calibri" panose="020F0502020204030204" pitchFamily="34" charset="0"/>
            </a:endParaRPr>
          </a:p>
          <a:p>
            <a:r>
              <a:rPr lang="en-US" sz="3600" dirty="0">
                <a:effectLst/>
                <a:latin typeface="Calibri" panose="020F0502020204030204" pitchFamily="34" charset="0"/>
                <a:cs typeface="Calibri" panose="020F0502020204030204" pitchFamily="34" charset="0"/>
              </a:rPr>
              <a:t>Thinking and talking about the</a:t>
            </a:r>
            <a:r>
              <a:rPr lang="en-US" sz="3600" dirty="0">
                <a:latin typeface="Calibri" panose="020F0502020204030204" pitchFamily="34" charset="0"/>
                <a:cs typeface="Calibri" panose="020F0502020204030204" pitchFamily="34" charset="0"/>
              </a:rPr>
              <a:t> </a:t>
            </a:r>
            <a:r>
              <a:rPr lang="en-US" sz="3600" dirty="0">
                <a:effectLst/>
                <a:latin typeface="Calibri" panose="020F0502020204030204" pitchFamily="34" charset="0"/>
                <a:cs typeface="Calibri" panose="020F0502020204030204" pitchFamily="34" charset="0"/>
              </a:rPr>
              <a:t>culture around SAFETY is essential for us to understand what we do well, and where we need to improve</a:t>
            </a:r>
            <a:endParaRPr lang="en-US" sz="3600" dirty="0">
              <a:solidFill>
                <a:srgbClr val="00001F"/>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3933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D18B-81B8-9DD9-0B3A-511B7094C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3238E-A4C0-CD72-3F1D-8917F2ACD7AD}"/>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6884FB0-A014-534C-467A-1761E54F5B57}"/>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Consult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does frontline management consult with relevant others to maintain equipment and procedures so that safety is not negatively affected?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about the status of equipment and procedures is </a:t>
            </a:r>
            <a:r>
              <a:rPr lang="en-US" sz="3200" b="1" dirty="0">
                <a:solidFill>
                  <a:srgbClr val="0432FF"/>
                </a:solidFill>
                <a:effectLst/>
                <a:latin typeface="Calibri" panose="020F0502020204030204" pitchFamily="34" charset="0"/>
                <a:cs typeface="Calibri" panose="020F0502020204030204" pitchFamily="34" charset="0"/>
              </a:rPr>
              <a:t>CRITICAL</a:t>
            </a:r>
            <a:r>
              <a:rPr lang="en-US" sz="3200" dirty="0">
                <a:effectLst/>
                <a:latin typeface="Calibri" panose="020F0502020204030204" pitchFamily="34" charset="0"/>
                <a:cs typeface="Calibri" panose="020F0502020204030204" pitchFamily="34" charset="0"/>
              </a:rPr>
              <a:t>.</a:t>
            </a:r>
            <a:endParaRPr lang="en-US" sz="28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8255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9872C-E7B7-CBA9-BDF3-FC4B6EE1A2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AD6BF-DCA2-AEB6-175C-AE7E0E36909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FFE7A1A-ED24-214A-ED9F-4E2E3BEA5D0F}"/>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Talking about Systems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does frontline management provide information about system problems to more senior colleagues (and vice versa) in order to keep systems working properly?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Is everyone getting the information they need?</a:t>
            </a:r>
            <a:endParaRPr lang="en-US" sz="28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87242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35FF-1030-EAF2-B027-1A54CA7E8D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D7DF9-8298-D8DF-C75B-E96ADBAA621C}"/>
              </a:ext>
            </a:extLst>
          </p:cNvPr>
          <p:cNvSpPr>
            <a:spLocks noGrp="1"/>
          </p:cNvSpPr>
          <p:nvPr>
            <p:ph type="title"/>
          </p:nvPr>
        </p:nvSpPr>
        <p:spPr>
          <a:xfrm>
            <a:off x="0" y="18256"/>
            <a:ext cx="12192000" cy="1026774"/>
          </a:xfrm>
        </p:spPr>
        <p:txBody>
          <a:bodyPr>
            <a:no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1AEDD32-16EA-860E-CAF8-03884761B5D6}"/>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Challenge Risk</a:t>
            </a:r>
          </a:p>
          <a:p>
            <a:pPr marL="0"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If we see a risky or unsafe behavior, what would happen in our workplace?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Unsafe behavior needs to be challenged, </a:t>
            </a:r>
            <a:r>
              <a:rPr lang="en-US" sz="3200" b="1" u="sng" dirty="0">
                <a:effectLst/>
                <a:latin typeface="Calibri" panose="020F0502020204030204" pitchFamily="34" charset="0"/>
                <a:cs typeface="Calibri" panose="020F0502020204030204" pitchFamily="34" charset="0"/>
              </a:rPr>
              <a:t>regardless of whose behavior it is</a:t>
            </a:r>
            <a:r>
              <a:rPr lang="en-US" sz="3200" dirty="0">
                <a:effectLst/>
                <a:latin typeface="Calibri" panose="020F0502020204030204" pitchFamily="34" charset="0"/>
                <a:cs typeface="Calibri" panose="020F0502020204030204" pitchFamily="34" charset="0"/>
              </a:rPr>
              <a:t>. </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we intervene if we were uncomfortable about a colleague’s behavior, and how can we talk about what is acceptable and what is not?</a:t>
            </a:r>
          </a:p>
        </p:txBody>
      </p:sp>
    </p:spTree>
    <p:extLst>
      <p:ext uri="{BB962C8B-B14F-4D97-AF65-F5344CB8AC3E}">
        <p14:creationId xmlns:p14="http://schemas.microsoft.com/office/powerpoint/2010/main" val="31995542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02480-6757-512D-17E6-52C972D55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566CC-ABC3-1F2F-E0AD-6F0DAE458272}"/>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CF574B5-93E8-D125-3CCF-991C9445EE53}"/>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Confidence in Colleagues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confidence in the people that we interact with?</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Confidence and trust in colleagues is an important part of teamwork.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Sometimes, we might feel that we are losing (or have lost) confidence in a colleague.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If this happened, how would we handle it?</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48496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FDCA9-F29F-FFBD-1BDA-144E89DBB0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C6CD0-190D-9638-FB5D-397D1CBA72D7}"/>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TEAMwork</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C086AF3-5E6E-E115-5CB4-259F4719878F}"/>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Handling Negativity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do you handle people who have a negative attitude to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Occasionally, there are people whose attitude to safety is so negative that colleagues do not want to work with them.</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the most productive way for you or the team to improve the situation?</a:t>
            </a:r>
          </a:p>
        </p:txBody>
      </p:sp>
    </p:spTree>
    <p:extLst>
      <p:ext uri="{BB962C8B-B14F-4D97-AF65-F5344CB8AC3E}">
        <p14:creationId xmlns:p14="http://schemas.microsoft.com/office/powerpoint/2010/main" val="8495624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F4F22-C9EF-1FF9-A5FB-1D3ACE7A5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ED18F-6317-5093-8EE4-A52D06D9213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21BACD9-1DEC-F1F0-D876-2D05100C9E91}"/>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Share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 we, our team and our organization</a:t>
            </a:r>
            <a:r>
              <a:rPr lang="en-US" sz="3600" dirty="0">
                <a:latin typeface="Calibri" panose="020F0502020204030204" pitchFamily="34" charset="0"/>
                <a:cs typeface="Calibri" panose="020F0502020204030204" pitchFamily="34" charset="0"/>
              </a:rPr>
              <a:t> </a:t>
            </a:r>
            <a:r>
              <a:rPr lang="en-US" sz="3600" dirty="0">
                <a:effectLst/>
                <a:latin typeface="Calibri" panose="020F0502020204030204" pitchFamily="34" charset="0"/>
                <a:cs typeface="Calibri" panose="020F0502020204030204" pitchFamily="34" charset="0"/>
              </a:rPr>
              <a:t>share safety related information?</a:t>
            </a:r>
          </a:p>
          <a:p>
            <a:pPr marL="457200" lvl="1" indent="0">
              <a:lnSpc>
                <a:spcPct val="100000"/>
              </a:lnSpc>
              <a:spcBef>
                <a:spcPts val="0"/>
              </a:spcBef>
              <a:buNone/>
            </a:pPr>
            <a:endParaRPr lang="en-US" sz="5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Open sharing of safety information is vital to highlight risks and good practices so that others can learn and act.</a:t>
            </a:r>
          </a:p>
          <a:p>
            <a:pPr marL="914400" lvl="2" indent="0">
              <a:lnSpc>
                <a:spcPct val="100000"/>
              </a:lnSpc>
              <a:spcBef>
                <a:spcPts val="0"/>
              </a:spcBef>
              <a:buNone/>
            </a:pPr>
            <a:endParaRPr lang="en-US" sz="5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can we do to open the lines of communication?</a:t>
            </a:r>
          </a:p>
        </p:txBody>
      </p:sp>
    </p:spTree>
    <p:extLst>
      <p:ext uri="{BB962C8B-B14F-4D97-AF65-F5344CB8AC3E}">
        <p14:creationId xmlns:p14="http://schemas.microsoft.com/office/powerpoint/2010/main" val="13719430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0640-47E7-76F9-6EB1-96005EFEF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363620-0933-2D78-8527-D2AFD755C5C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E73CF00-18FB-35F4-19D8-0E97B137DA64}"/>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Get the Picture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have the picture of current safety performance?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Without a clear picture of safety performance, we can’t manage safety or risks properly.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we like this information to be made available and understandable?</a:t>
            </a:r>
          </a:p>
        </p:txBody>
      </p:sp>
    </p:spTree>
    <p:extLst>
      <p:ext uri="{BB962C8B-B14F-4D97-AF65-F5344CB8AC3E}">
        <p14:creationId xmlns:p14="http://schemas.microsoft.com/office/powerpoint/2010/main" val="7519764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0CBB-88AF-B887-C3C4-7287C7004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6AEE91-1829-A368-DABD-1259A8D6C597}"/>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F1D34942-1F01-FC6B-9366-248562B08B0D}"/>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Stay in-communication</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aware of the safety-related change in your setting that may be relevant to our work?</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Our workplace changes constantly and there can be implications for safety if we are not up-to date.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should safety-related changes be communicated?</a:t>
            </a:r>
          </a:p>
        </p:txBody>
      </p:sp>
      <p:sp>
        <p:nvSpPr>
          <p:cNvPr id="3" name="TextBox 2">
            <a:extLst>
              <a:ext uri="{FF2B5EF4-FFF2-40B4-BE49-F238E27FC236}">
                <a16:creationId xmlns:a16="http://schemas.microsoft.com/office/drawing/2014/main" id="{65E95291-D335-720F-3148-ABECBC398C3A}"/>
              </a:ext>
            </a:extLst>
          </p:cNvPr>
          <p:cNvSpPr txBox="1"/>
          <p:nvPr/>
        </p:nvSpPr>
        <p:spPr>
          <a:xfrm>
            <a:off x="9164782" y="19521"/>
            <a:ext cx="3027218" cy="1569660"/>
          </a:xfrm>
          <a:prstGeom prst="rect">
            <a:avLst/>
          </a:prstGeom>
          <a:noFill/>
        </p:spPr>
        <p:txBody>
          <a:bodyPr wrap="square" rtlCol="0">
            <a:spAutoFit/>
          </a:bodyPr>
          <a:lstStyle/>
          <a:p>
            <a:pPr algn="ctr"/>
            <a:r>
              <a:rPr lang="en-US" sz="2400" b="1" dirty="0">
                <a:solidFill>
                  <a:srgbClr val="FF40FF"/>
                </a:solidFill>
                <a:latin typeface="Calibri" panose="020F0502020204030204" pitchFamily="34" charset="0"/>
                <a:cs typeface="Calibri" panose="020F0502020204030204" pitchFamily="34" charset="0"/>
              </a:rPr>
              <a:t>The ONLY thing that is CONSISTENT in today’s workplace is </a:t>
            </a:r>
            <a:r>
              <a:rPr lang="en-US" sz="2400" b="1" i="1" u="sng" dirty="0">
                <a:solidFill>
                  <a:srgbClr val="FF40FF"/>
                </a:solidFill>
                <a:latin typeface="Calibri" panose="020F0502020204030204" pitchFamily="34" charset="0"/>
                <a:cs typeface="Calibri" panose="020F0502020204030204" pitchFamily="34" charset="0"/>
              </a:rPr>
              <a:t>CHANGE</a:t>
            </a:r>
          </a:p>
        </p:txBody>
      </p:sp>
    </p:spTree>
    <p:extLst>
      <p:ext uri="{BB962C8B-B14F-4D97-AF65-F5344CB8AC3E}">
        <p14:creationId xmlns:p14="http://schemas.microsoft.com/office/powerpoint/2010/main" val="13095791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F903B-421A-4CAD-E7F5-B90EB4450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E393A-4411-F1DA-1AEF-0228AC10971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E2E9A189-ACD4-38E2-0192-D5A722DF737F}"/>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Going up? Going down?</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 management and staff communicate about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Two-way communication between management and staff is important to ensure </a:t>
            </a:r>
            <a:r>
              <a:rPr lang="en-US" sz="3200" b="1" dirty="0">
                <a:effectLst/>
                <a:latin typeface="Calibri" panose="020F0502020204030204" pitchFamily="34" charset="0"/>
                <a:cs typeface="Calibri" panose="020F0502020204030204" pitchFamily="34" charset="0"/>
              </a:rPr>
              <a:t>EVERYONE</a:t>
            </a:r>
            <a:r>
              <a:rPr lang="en-US" sz="3200" dirty="0">
                <a:effectLst/>
                <a:latin typeface="Calibri" panose="020F0502020204030204" pitchFamily="34" charset="0"/>
                <a:cs typeface="Calibri" panose="020F0502020204030204" pitchFamily="34" charset="0"/>
              </a:rPr>
              <a:t> is aware of changes, problems and solutions.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we like vertical communication about safety to be?</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14969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5925A-5441-E82E-2981-C2B7C824F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2A0E1-38B5-77D8-1437-964F53CA4EC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9A94E27-9DC2-B1FE-8CA3-3C0C9017D994}"/>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Look Outside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well does our team communicate with other relevant organizations?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A good safety culture needs open and effective communication with </a:t>
            </a:r>
            <a:r>
              <a:rPr lang="en-US" sz="3200" b="1" dirty="0">
                <a:effectLst/>
                <a:latin typeface="Calibri" panose="020F0502020204030204" pitchFamily="34" charset="0"/>
                <a:cs typeface="Calibri" panose="020F0502020204030204" pitchFamily="34" charset="0"/>
              </a:rPr>
              <a:t>EXTERNAL STAKEHOLDERS</a:t>
            </a:r>
            <a:r>
              <a:rPr lang="en-US" sz="3200" b="1"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(e.g., neither Corporate Safety, nor OSHA are the devil)</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improve our communication?</a:t>
            </a:r>
            <a:endParaRPr lang="en-US" sz="28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7670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E18E3-5B03-6295-DF37-74C83EF4F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5BFC2-3611-D82B-4584-237E6E36DAE4}"/>
              </a:ext>
            </a:extLst>
          </p:cNvPr>
          <p:cNvSpPr>
            <a:spLocks noGrp="1"/>
          </p:cNvSpPr>
          <p:nvPr>
            <p:ph type="title"/>
          </p:nvPr>
        </p:nvSpPr>
        <p:spPr>
          <a:xfrm>
            <a:off x="0" y="18256"/>
            <a:ext cx="12192000" cy="684270"/>
          </a:xfrm>
        </p:spPr>
        <p:txBody>
          <a:bodyPr>
            <a:normAutofit fontScale="90000"/>
          </a:bodyPr>
          <a:lstStyle/>
          <a:p>
            <a:br>
              <a:rPr lang="en-US" sz="2400" dirty="0">
                <a:effectLst/>
                <a:latin typeface="Helvetica" pitchFamily="2" charset="0"/>
              </a:rPr>
            </a:br>
            <a:br>
              <a:rPr lang="en-US" sz="2400" dirty="0">
                <a:effectLst/>
                <a:latin typeface="Helvetica" pitchFamily="2" charset="0"/>
              </a:rPr>
            </a:br>
            <a:r>
              <a:rPr lang="en-US" sz="5300" b="1" dirty="0">
                <a:solidFill>
                  <a:srgbClr val="00001F"/>
                </a:solidFill>
                <a:effectLst/>
                <a:latin typeface="Calibri" panose="020F0502020204030204" pitchFamily="34" charset="0"/>
                <a:cs typeface="Calibri" panose="020F0502020204030204" pitchFamily="34" charset="0"/>
              </a:rPr>
              <a:t>The ROADMAP for our Journey</a:t>
            </a:r>
            <a:br>
              <a:rPr lang="en-US" sz="2400" dirty="0">
                <a:solidFill>
                  <a:srgbClr val="00001F"/>
                </a:solidFill>
                <a:effectLst/>
                <a:latin typeface="Helvetica" pitchFamily="2" charset="0"/>
              </a:rPr>
            </a:br>
            <a:endParaRPr lang="en-US" sz="5400" b="1" dirty="0">
              <a:latin typeface="Calibri" panose="020F0502020204030204" pitchFamily="34" charset="0"/>
              <a:cs typeface="Calibri" panose="020F0502020204030204" pitchFamily="34" charset="0"/>
            </a:endParaRPr>
          </a:p>
        </p:txBody>
      </p:sp>
      <p:graphicFrame>
        <p:nvGraphicFramePr>
          <p:cNvPr id="4" name="Content Placeholder 3">
            <a:extLst>
              <a:ext uri="{FF2B5EF4-FFF2-40B4-BE49-F238E27FC236}">
                <a16:creationId xmlns:a16="http://schemas.microsoft.com/office/drawing/2014/main" id="{D3CF83FD-2C62-9420-5707-1384DEDC7FBC}"/>
              </a:ext>
            </a:extLst>
          </p:cNvPr>
          <p:cNvGraphicFramePr>
            <a:graphicFrameLocks noGrp="1"/>
          </p:cNvGraphicFramePr>
          <p:nvPr>
            <p:ph idx="1"/>
            <p:extLst>
              <p:ext uri="{D42A27DB-BD31-4B8C-83A1-F6EECF244321}">
                <p14:modId xmlns:p14="http://schemas.microsoft.com/office/powerpoint/2010/main" val="1858230920"/>
              </p:ext>
            </p:extLst>
          </p:nvPr>
        </p:nvGraphicFramePr>
        <p:xfrm>
          <a:off x="78058" y="702526"/>
          <a:ext cx="12113941" cy="6043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31631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2F98C-BAC4-81A0-9258-56302DF210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88F8C-8284-F12E-B565-C5D0F5D9064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Communication</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30254C55-B12A-B9BE-E43D-2F83DEFCB2E0}"/>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What’s the Plan?</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Do we know the future plans for the development of the tasks we perform?</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Knowing what is planned for the future allows us to give feedback to ensure the plan is good for safety, and to prepare </a:t>
            </a:r>
            <a:r>
              <a:rPr lang="en-US" sz="3200" dirty="0">
                <a:latin typeface="Calibri" panose="020F0502020204030204" pitchFamily="34" charset="0"/>
                <a:cs typeface="Calibri" panose="020F0502020204030204" pitchFamily="34" charset="0"/>
              </a:rPr>
              <a:t>our</a:t>
            </a:r>
            <a:r>
              <a:rPr lang="en-US" sz="3200" dirty="0">
                <a:effectLst/>
                <a:latin typeface="Calibri" panose="020F0502020204030204" pitchFamily="34" charset="0"/>
                <a:cs typeface="Calibri" panose="020F0502020204030204" pitchFamily="34" charset="0"/>
              </a:rPr>
              <a:t>selves for change.</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would the workforce like to be informed about future plans?</a:t>
            </a:r>
          </a:p>
        </p:txBody>
      </p:sp>
    </p:spTree>
    <p:extLst>
      <p:ext uri="{BB962C8B-B14F-4D97-AF65-F5344CB8AC3E}">
        <p14:creationId xmlns:p14="http://schemas.microsoft.com/office/powerpoint/2010/main" val="25495178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E2EA-C9F6-2AAD-767C-BAC0DE3E50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59DE8-06AB-4FDD-ABB2-0FAABAE8414A}"/>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804A513-28EC-072C-31F5-0B0106752C50}"/>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Know your Relevance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is your work relevant to safety in your setting?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Directly or indirectly, we are all supporting safety, whether we realize it or not.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Recognizing our</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contribution to safety helps us to focus on the things that matter.</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could we better understand our roles?</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82292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8D068-0501-58C1-D998-217B31746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7E84E-55DF-8F64-DF52-08FCFD350184}"/>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B6198004-6EF6-6E99-D5F7-3E641F0C77CE}"/>
              </a:ext>
            </a:extLst>
          </p:cNvPr>
          <p:cNvSpPr>
            <a:spLocks noGrp="1"/>
          </p:cNvSpPr>
          <p:nvPr>
            <p:ph idx="1"/>
          </p:nvPr>
        </p:nvSpPr>
        <p:spPr>
          <a:xfrm>
            <a:off x="0" y="914400"/>
            <a:ext cx="12192000" cy="5376703"/>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Take Responsibility</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Whose responsibility is safety?</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If people feel that safety is their responsibility, even if any possible safety consequences seem distant, then they are more likely to consider safety in their decisions</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and performance generally.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everybody knows they are responsible for safety?</a:t>
            </a:r>
          </a:p>
        </p:txBody>
      </p:sp>
    </p:spTree>
    <p:extLst>
      <p:ext uri="{BB962C8B-B14F-4D97-AF65-F5344CB8AC3E}">
        <p14:creationId xmlns:p14="http://schemas.microsoft.com/office/powerpoint/2010/main" val="25295391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CB4CB-E292-54F3-5052-CAD97E6D5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23D3C-B524-B4CD-3425-BE1F32FAB302}"/>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D5A57A0E-93FA-DBF9-3EA3-EFEFDE03622B}"/>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Colleague Commitment</a:t>
            </a: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committed to safety are your colleagues?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The commitment to safety among direct colleagues can have a powerful effect on our attitudes.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A safety conscious</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individual can lose this focus if colleagues don’t take safety seriously.</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maintain the commitment to safety?</a:t>
            </a:r>
          </a:p>
        </p:txBody>
      </p:sp>
    </p:spTree>
    <p:extLst>
      <p:ext uri="{BB962C8B-B14F-4D97-AF65-F5344CB8AC3E}">
        <p14:creationId xmlns:p14="http://schemas.microsoft.com/office/powerpoint/2010/main" val="3041733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2C640-9504-ED87-9194-E2D1912CF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3F5EB-6FDD-712D-3F8D-53BCAC50DFA5}"/>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9A3AAF9-A9FC-2AF6-DBD9-513F010ED783}"/>
              </a:ext>
            </a:extLst>
          </p:cNvPr>
          <p:cNvSpPr>
            <a:spLocks noGrp="1"/>
          </p:cNvSpPr>
          <p:nvPr>
            <p:ph idx="1"/>
          </p:nvPr>
        </p:nvSpPr>
        <p:spPr>
          <a:xfrm>
            <a:off x="0" y="914400"/>
            <a:ext cx="12192000" cy="5925344"/>
          </a:xfrm>
        </p:spPr>
        <p:txBody>
          <a:bodyPr>
            <a:normAutofit lnSpcReduction="10000"/>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The Whole Picture</a:t>
            </a:r>
          </a:p>
          <a:p>
            <a:pPr marL="0" indent="0">
              <a:lnSpc>
                <a:spcPct val="100000"/>
              </a:lnSpc>
              <a:spcBef>
                <a:spcPts val="0"/>
              </a:spcBef>
              <a:buNone/>
            </a:pPr>
            <a:endParaRPr lang="en-US" sz="9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900" dirty="0">
                <a:effectLst/>
                <a:latin typeface="Calibri" panose="020F0502020204030204" pitchFamily="34" charset="0"/>
                <a:cs typeface="Calibri" panose="020F0502020204030204" pitchFamily="34" charset="0"/>
              </a:rPr>
              <a:t>Do others understand how your job contributes to safety?</a:t>
            </a:r>
          </a:p>
          <a:p>
            <a:pPr lvl="1">
              <a:lnSpc>
                <a:spcPct val="100000"/>
              </a:lnSpc>
              <a:spcBef>
                <a:spcPts val="0"/>
              </a:spcBef>
            </a:pPr>
            <a:r>
              <a:rPr lang="en-US" sz="3900" dirty="0">
                <a:effectLst/>
                <a:latin typeface="Calibri" panose="020F0502020204030204" pitchFamily="34" charset="0"/>
                <a:cs typeface="Calibri" panose="020F0502020204030204" pitchFamily="34" charset="0"/>
              </a:rPr>
              <a:t>Do you understand how others contribute?</a:t>
            </a:r>
          </a:p>
          <a:p>
            <a:pPr marL="457200" lvl="1" indent="0">
              <a:lnSpc>
                <a:spcPct val="100000"/>
              </a:lnSpc>
              <a:spcBef>
                <a:spcPts val="0"/>
              </a:spcBef>
              <a:buNone/>
            </a:pPr>
            <a:endParaRPr lang="en-US" sz="900" dirty="0">
              <a:effectLst/>
              <a:latin typeface="Calibri" panose="020F0502020204030204" pitchFamily="34" charset="0"/>
              <a:cs typeface="Calibri" panose="020F0502020204030204" pitchFamily="34" charset="0"/>
            </a:endParaRPr>
          </a:p>
          <a:p>
            <a:pPr lvl="2">
              <a:lnSpc>
                <a:spcPct val="100000"/>
              </a:lnSpc>
              <a:spcBef>
                <a:spcPts val="0"/>
              </a:spcBef>
            </a:pPr>
            <a:r>
              <a:rPr lang="en-US" sz="3500" dirty="0">
                <a:effectLst/>
                <a:latin typeface="Calibri" panose="020F0502020204030204" pitchFamily="34" charset="0"/>
                <a:cs typeface="Calibri" panose="020F0502020204030204" pitchFamily="34" charset="0"/>
              </a:rPr>
              <a:t>While we might understand how we contribute to safety, it is harder to understand others’ contributions, especially further away from the “sharp end” of safety, such as Human Resources, Finance, and Research &amp; Development, etc.</a:t>
            </a:r>
          </a:p>
          <a:p>
            <a:pPr marL="914400" lvl="2" indent="0">
              <a:lnSpc>
                <a:spcPct val="100000"/>
              </a:lnSpc>
              <a:spcBef>
                <a:spcPts val="0"/>
              </a:spcBef>
              <a:buNone/>
            </a:pPr>
            <a:endParaRPr lang="en-US" sz="900" dirty="0">
              <a:effectLst/>
              <a:latin typeface="Calibri" panose="020F0502020204030204" pitchFamily="34" charset="0"/>
              <a:cs typeface="Calibri" panose="020F0502020204030204" pitchFamily="34" charset="0"/>
            </a:endParaRPr>
          </a:p>
          <a:p>
            <a:pPr lvl="1">
              <a:lnSpc>
                <a:spcPct val="100000"/>
              </a:lnSpc>
              <a:spcBef>
                <a:spcPts val="0"/>
              </a:spcBef>
            </a:pPr>
            <a:r>
              <a:rPr lang="en-US" sz="3900" dirty="0">
                <a:effectLst/>
                <a:latin typeface="Calibri" panose="020F0502020204030204" pitchFamily="34" charset="0"/>
                <a:cs typeface="Calibri" panose="020F0502020204030204" pitchFamily="34" charset="0"/>
              </a:rPr>
              <a:t>How can we improve understanding of our</a:t>
            </a:r>
            <a:r>
              <a:rPr lang="en-US" sz="3900" dirty="0">
                <a:latin typeface="Calibri" panose="020F0502020204030204" pitchFamily="34" charset="0"/>
                <a:cs typeface="Calibri" panose="020F0502020204030204" pitchFamily="34" charset="0"/>
              </a:rPr>
              <a:t> </a:t>
            </a:r>
            <a:r>
              <a:rPr lang="en-US" sz="3900" dirty="0">
                <a:effectLst/>
                <a:latin typeface="Calibri" panose="020F0502020204030204" pitchFamily="34" charset="0"/>
                <a:cs typeface="Calibri" panose="020F0502020204030204" pitchFamily="34" charset="0"/>
              </a:rPr>
              <a:t>contributions to safety?</a:t>
            </a:r>
          </a:p>
        </p:txBody>
      </p:sp>
    </p:spTree>
    <p:extLst>
      <p:ext uri="{BB962C8B-B14F-4D97-AF65-F5344CB8AC3E}">
        <p14:creationId xmlns:p14="http://schemas.microsoft.com/office/powerpoint/2010/main" val="18217667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16ABF-D711-15BA-A144-181154421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BC812D-443C-811C-6742-DE379EEFB8F6}"/>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Responsibility</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4EFA7D92-30C6-A3E1-EB0C-D0060AD2C787}"/>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Speak Up</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Would you speak up to your manager if you had safety concerns?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Authority should never prevent people from speaking up when they notice something is wrong.</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feel safe to speak up when we need to?</a:t>
            </a:r>
          </a:p>
        </p:txBody>
      </p:sp>
    </p:spTree>
    <p:extLst>
      <p:ext uri="{BB962C8B-B14F-4D97-AF65-F5344CB8AC3E}">
        <p14:creationId xmlns:p14="http://schemas.microsoft.com/office/powerpoint/2010/main" val="40213018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DDC7C-882E-3427-6C52-1D87C8948A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6781E8-7B7C-3F92-A033-E231C4F9C051}"/>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0E0491D2-5925-C7AF-AC0F-3F2BA9583AFB}"/>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Get Involved</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you sufficiently involved in safety-related activities?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isn’t someone else’s job.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We all need to participate in safety-related activities such as projects, procedures, surveys, training, or awareness campaigns.</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you get more involved?</a:t>
            </a:r>
          </a:p>
        </p:txBody>
      </p:sp>
    </p:spTree>
    <p:extLst>
      <p:ext uri="{BB962C8B-B14F-4D97-AF65-F5344CB8AC3E}">
        <p14:creationId xmlns:p14="http://schemas.microsoft.com/office/powerpoint/2010/main" val="11573934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7E1C2-A0CD-9CCE-19ED-DF0EA7F4F2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1B4E0D-7454-6246-0037-ED0F990D061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F3E6433-3F1E-7C64-2167-AA62A7EF23DE}"/>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We Make a Difference</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is our team influencing safety in our setting?</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It can be difficult for some staff to consider how their</a:t>
            </a:r>
            <a:r>
              <a:rPr lang="en-US" sz="3200" dirty="0">
                <a:latin typeface="Calibri" panose="020F0502020204030204" pitchFamily="34" charset="0"/>
                <a:cs typeface="Calibri" panose="020F0502020204030204" pitchFamily="34" charset="0"/>
              </a:rPr>
              <a:t> </a:t>
            </a:r>
            <a:r>
              <a:rPr lang="en-US" sz="3200" dirty="0">
                <a:effectLst/>
                <a:latin typeface="Calibri" panose="020F0502020204030204" pitchFamily="34" charset="0"/>
                <a:cs typeface="Calibri" panose="020F0502020204030204" pitchFamily="34" charset="0"/>
              </a:rPr>
              <a:t>individual job can influence safety. </a:t>
            </a:r>
          </a:p>
          <a:p>
            <a:pPr lvl="2">
              <a:lnSpc>
                <a:spcPct val="100000"/>
              </a:lnSpc>
              <a:spcBef>
                <a:spcPts val="0"/>
              </a:spcBef>
            </a:pPr>
            <a:r>
              <a:rPr lang="en-US" sz="3200" dirty="0">
                <a:effectLst/>
                <a:latin typeface="Calibri" panose="020F0502020204030204" pitchFamily="34" charset="0"/>
                <a:cs typeface="Calibri" panose="020F0502020204030204" pitchFamily="34" charset="0"/>
              </a:rPr>
              <a:t>But it is more clear when we think of our whole team.</a:t>
            </a:r>
          </a:p>
          <a:p>
            <a:pPr marL="914400" lvl="2"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this impact be better understood by our team?</a:t>
            </a:r>
          </a:p>
        </p:txBody>
      </p:sp>
    </p:spTree>
    <p:extLst>
      <p:ext uri="{BB962C8B-B14F-4D97-AF65-F5344CB8AC3E}">
        <p14:creationId xmlns:p14="http://schemas.microsoft.com/office/powerpoint/2010/main" val="4101249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28397-45F9-6894-46CD-2DA444BF22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FB0BA-5C27-F62C-8A23-9DADBCF8A562}"/>
              </a:ext>
            </a:extLst>
          </p:cNvPr>
          <p:cNvSpPr>
            <a:spLocks noGrp="1"/>
          </p:cNvSpPr>
          <p:nvPr>
            <p:ph type="title"/>
          </p:nvPr>
        </p:nvSpPr>
        <p:spPr>
          <a:xfrm>
            <a:off x="0" y="18256"/>
            <a:ext cx="12192000" cy="1026774"/>
          </a:xfrm>
        </p:spPr>
        <p:txBody>
          <a:bodyPr>
            <a:no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64D4C531-E61B-7101-4272-61C99799A5EC}"/>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Contribute to Change and Improvement</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Are we sufficiently involved in system changes?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System changes need to be made with the end-user in mind.</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make sure that input from all impacted groups helps to steer changes in the right direction?</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22627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8C9BC-7982-31EE-3299-77A0008D05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D7B4D9-93D6-5536-05BC-0CDBFA7B9568}"/>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97D6235-872A-A14E-8CBE-F4470EFD8019}"/>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Assessing Everyday Risk</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our role in safety assessments?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Safety </a:t>
            </a:r>
            <a:r>
              <a:rPr lang="en-US" sz="3200" dirty="0">
                <a:latin typeface="Calibri" panose="020F0502020204030204" pitchFamily="34" charset="0"/>
                <a:cs typeface="Calibri" panose="020F0502020204030204" pitchFamily="34" charset="0"/>
              </a:rPr>
              <a:t>A</a:t>
            </a:r>
            <a:r>
              <a:rPr lang="en-US" sz="3200" dirty="0">
                <a:effectLst/>
                <a:latin typeface="Calibri" panose="020F0502020204030204" pitchFamily="34" charset="0"/>
                <a:cs typeface="Calibri" panose="020F0502020204030204" pitchFamily="34" charset="0"/>
              </a:rPr>
              <a:t>ssessments need the right input from the right people.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that we participate effectively in safety assessments?</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313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3D9B3-5BFE-5EE8-0494-8FEA26D70B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DED04-A764-9762-463A-31E56A36BFD8}"/>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
        <p:nvSpPr>
          <p:cNvPr id="5" name="Content Placeholder 4">
            <a:extLst>
              <a:ext uri="{FF2B5EF4-FFF2-40B4-BE49-F238E27FC236}">
                <a16:creationId xmlns:a16="http://schemas.microsoft.com/office/drawing/2014/main" id="{4F38E801-10DC-2754-6FA2-ABDB07DE394F}"/>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Who Cares About Safety?</a:t>
            </a:r>
          </a:p>
          <a:p>
            <a:pPr marL="0"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1"/>
            <a:r>
              <a:rPr lang="en-US" sz="3600" dirty="0">
                <a:latin typeface="Calibri" panose="020F0502020204030204" pitchFamily="34" charset="0"/>
                <a:cs typeface="Calibri" panose="020F0502020204030204" pitchFamily="34" charset="0"/>
              </a:rPr>
              <a:t>Does it feel like your organization genuinely cares about safety?</a:t>
            </a:r>
            <a:endParaRPr lang="en-US" sz="3200" dirty="0">
              <a:latin typeface="Calibri" panose="020F0502020204030204" pitchFamily="34" charset="0"/>
              <a:cs typeface="Calibri" panose="020F0502020204030204" pitchFamily="34" charset="0"/>
            </a:endParaRPr>
          </a:p>
          <a:p>
            <a:pPr lvl="2"/>
            <a:r>
              <a:rPr lang="en-US" sz="3200" dirty="0">
                <a:latin typeface="Calibri" panose="020F0502020204030204" pitchFamily="34" charset="0"/>
                <a:cs typeface="Calibri" panose="020F0502020204030204" pitchFamily="34" charset="0"/>
              </a:rPr>
              <a:t>The messages within an organization determine whether people feel that safety is a genuine concern, a bureaucratic formality, or a hindrance.</a:t>
            </a:r>
          </a:p>
          <a:p>
            <a:pPr marL="457200" lvl="1" indent="0">
              <a:buNone/>
            </a:pPr>
            <a:endParaRPr lang="en-US" sz="600" dirty="0">
              <a:latin typeface="Calibri" panose="020F0502020204030204" pitchFamily="34" charset="0"/>
              <a:cs typeface="Calibri" panose="020F0502020204030204" pitchFamily="34" charset="0"/>
            </a:endParaRPr>
          </a:p>
          <a:p>
            <a:pPr lvl="1"/>
            <a:r>
              <a:rPr lang="en-US" sz="3600" dirty="0">
                <a:latin typeface="Calibri" panose="020F0502020204030204" pitchFamily="34" charset="0"/>
                <a:cs typeface="Calibri" panose="020F0502020204030204" pitchFamily="34" charset="0"/>
              </a:rPr>
              <a:t>What messages about safety are received…and sent?</a:t>
            </a:r>
          </a:p>
        </p:txBody>
      </p:sp>
    </p:spTree>
    <p:extLst>
      <p:ext uri="{BB962C8B-B14F-4D97-AF65-F5344CB8AC3E}">
        <p14:creationId xmlns:p14="http://schemas.microsoft.com/office/powerpoint/2010/main" val="9911767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64E34-B840-AB81-7444-C2EBFFCDB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BB4AC6-68BD-2245-0CF0-6CC684653710}"/>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9D181A2F-F2C4-DCCC-1423-FF41D3D6BF35}"/>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Our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the role of frontline staff in changes to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Procedures, like systems, need to be designed for the intended users and with their expertise.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the right level of input, from the right people, to get the procedures right?</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5694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9A5B8-A156-C76E-83BC-3F61C9F6C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DFA1C-D9AC-AFE2-FC90-ADAE6C1FCF1B}"/>
              </a:ext>
            </a:extLst>
          </p:cNvPr>
          <p:cNvSpPr>
            <a:spLocks noGrp="1"/>
          </p:cNvSpPr>
          <p:nvPr>
            <p:ph type="title"/>
          </p:nvPr>
        </p:nvSpPr>
        <p:spPr>
          <a:xfrm>
            <a:off x="0" y="18256"/>
            <a:ext cx="12192000" cy="1026774"/>
          </a:xfrm>
        </p:spPr>
        <p:txBody>
          <a:bodyPr>
            <a:normAutofit/>
          </a:bodyPr>
          <a:lstStyle/>
          <a:p>
            <a:r>
              <a:rPr lang="en-US" sz="4800" b="1" dirty="0">
                <a:effectLst/>
                <a:latin typeface="Calibri" panose="020F0502020204030204" pitchFamily="34" charset="0"/>
                <a:cs typeface="Calibri" panose="020F0502020204030204" pitchFamily="34" charset="0"/>
              </a:rPr>
              <a:t>Involvement</a:t>
            </a:r>
            <a:endParaRPr lang="en-US" sz="48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C08CB5F5-1FD8-22FD-2F93-E831B76492E5}"/>
              </a:ext>
            </a:extLst>
          </p:cNvPr>
          <p:cNvSpPr>
            <a:spLocks noGrp="1"/>
          </p:cNvSpPr>
          <p:nvPr>
            <p:ph idx="1"/>
          </p:nvPr>
        </p:nvSpPr>
        <p:spPr>
          <a:xfrm>
            <a:off x="0" y="914400"/>
            <a:ext cx="12192000" cy="5925344"/>
          </a:xfrm>
        </p:spPr>
        <p:txBody>
          <a:bodyPr>
            <a:normAutofit/>
          </a:bodyPr>
          <a:lstStyle/>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a:lnSpc>
                <a:spcPct val="100000"/>
              </a:lnSpc>
              <a:spcBef>
                <a:spcPts val="0"/>
              </a:spcBef>
            </a:pPr>
            <a:r>
              <a:rPr lang="en-US" sz="3800" b="1" dirty="0">
                <a:effectLst/>
                <a:latin typeface="Calibri" panose="020F0502020204030204" pitchFamily="34" charset="0"/>
                <a:cs typeface="Calibri" panose="020F0502020204030204" pitchFamily="34" charset="0"/>
              </a:rPr>
              <a:t>Our Procedures</a:t>
            </a:r>
          </a:p>
          <a:p>
            <a:pPr marL="0" indent="0">
              <a:lnSpc>
                <a:spcPct val="100000"/>
              </a:lnSpc>
              <a:spcBef>
                <a:spcPts val="0"/>
              </a:spcBef>
              <a:buNone/>
            </a:pPr>
            <a:endParaRPr lang="en-US" sz="800" b="1"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What is the role of frontline staff in changes to procedures?</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2">
              <a:lnSpc>
                <a:spcPct val="100000"/>
              </a:lnSpc>
              <a:spcBef>
                <a:spcPts val="0"/>
              </a:spcBef>
            </a:pPr>
            <a:r>
              <a:rPr lang="en-US" sz="3200" dirty="0">
                <a:effectLst/>
                <a:latin typeface="Calibri" panose="020F0502020204030204" pitchFamily="34" charset="0"/>
                <a:cs typeface="Calibri" panose="020F0502020204030204" pitchFamily="34" charset="0"/>
              </a:rPr>
              <a:t>Procedures, like systems, need to be designed for the intended users and with their expertise.</a:t>
            </a:r>
          </a:p>
          <a:p>
            <a:pPr marL="457200" lvl="1" indent="0">
              <a:lnSpc>
                <a:spcPct val="100000"/>
              </a:lnSpc>
              <a:spcBef>
                <a:spcPts val="0"/>
              </a:spcBef>
              <a:buNone/>
            </a:pPr>
            <a:endParaRPr lang="en-US" sz="800" dirty="0">
              <a:effectLst/>
              <a:latin typeface="Calibri" panose="020F0502020204030204" pitchFamily="34" charset="0"/>
              <a:cs typeface="Calibri" panose="020F0502020204030204" pitchFamily="34" charset="0"/>
            </a:endParaRPr>
          </a:p>
          <a:p>
            <a:pPr lvl="1">
              <a:lnSpc>
                <a:spcPct val="100000"/>
              </a:lnSpc>
              <a:spcBef>
                <a:spcPts val="0"/>
              </a:spcBef>
            </a:pPr>
            <a:r>
              <a:rPr lang="en-US" sz="3600" dirty="0">
                <a:effectLst/>
                <a:latin typeface="Calibri" panose="020F0502020204030204" pitchFamily="34" charset="0"/>
                <a:cs typeface="Calibri" panose="020F0502020204030204" pitchFamily="34" charset="0"/>
              </a:rPr>
              <a:t>How can we ensure the right level of input, from the right people, to get the procedures right?</a:t>
            </a:r>
            <a:endParaRPr lang="en-US" sz="3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8004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393A3-9878-FB5C-546B-71C8F12F26DD}"/>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BE27954-C5C5-79FD-3F3E-AE63C34A72BB}"/>
              </a:ext>
            </a:extLst>
          </p:cNvPr>
          <p:cNvSpPr>
            <a:spLocks noGrp="1"/>
          </p:cNvSpPr>
          <p:nvPr>
            <p:ph idx="1"/>
          </p:nvPr>
        </p:nvSpPr>
        <p:spPr>
          <a:xfrm>
            <a:off x="0" y="927462"/>
            <a:ext cx="12192000" cy="5912281"/>
          </a:xfrm>
        </p:spPr>
        <p:txBody>
          <a:bodyPr>
            <a:normAutofit/>
          </a:bodyPr>
          <a:lstStyle/>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Commitment</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Do we believe that our manager or leaders are committed to safety?</a:t>
            </a:r>
          </a:p>
          <a:p>
            <a:pPr lvl="2">
              <a:lnSpc>
                <a:spcPct val="100000"/>
              </a:lnSpc>
              <a:spcBef>
                <a:spcPts val="0"/>
              </a:spcBef>
            </a:pPr>
            <a:r>
              <a:rPr lang="en-US" sz="3200" dirty="0">
                <a:latin typeface="Calibri" panose="020F0502020204030204" pitchFamily="34" charset="0"/>
                <a:cs typeface="Calibri" panose="020F0502020204030204" pitchFamily="34" charset="0"/>
              </a:rPr>
              <a:t>The decisions and communication of managers will send a strong message about safety – either positive or negative.</a:t>
            </a:r>
          </a:p>
          <a:p>
            <a:pPr marL="457200" lvl="1" indent="0">
              <a:lnSpc>
                <a:spcPct val="100000"/>
              </a:lnSpc>
              <a:spcBef>
                <a:spcPts val="0"/>
              </a:spcBef>
              <a:buNone/>
            </a:pPr>
            <a:endParaRPr lang="en-US" sz="5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How can managers better understand and communicate their own commitment?</a:t>
            </a:r>
          </a:p>
        </p:txBody>
      </p:sp>
      <p:sp>
        <p:nvSpPr>
          <p:cNvPr id="7" name="Title 1">
            <a:extLst>
              <a:ext uri="{FF2B5EF4-FFF2-40B4-BE49-F238E27FC236}">
                <a16:creationId xmlns:a16="http://schemas.microsoft.com/office/drawing/2014/main" id="{FDCD7A78-0884-ADAE-2E54-1EBE28A4EF6C}"/>
              </a:ext>
            </a:extLst>
          </p:cNvPr>
          <p:cNvSpPr>
            <a:spLocks noGrp="1"/>
          </p:cNvSpPr>
          <p:nvPr>
            <p:ph type="title"/>
          </p:nvPr>
        </p:nvSpPr>
        <p:spPr>
          <a:xfrm>
            <a:off x="0" y="0"/>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813174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87BF0-2201-2A00-CA92-F31B8185292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2D65BE0-2507-18F1-358B-4359C69C132E}"/>
              </a:ext>
            </a:extLst>
          </p:cNvPr>
          <p:cNvSpPr>
            <a:spLocks noGrp="1"/>
          </p:cNvSpPr>
          <p:nvPr>
            <p:ph idx="1"/>
          </p:nvPr>
        </p:nvSpPr>
        <p:spPr>
          <a:xfrm>
            <a:off x="0" y="931127"/>
            <a:ext cx="12192000" cy="5696743"/>
          </a:xfrm>
        </p:spPr>
        <p:txBody>
          <a:bodyPr>
            <a:normAutofit/>
          </a:bodyPr>
          <a:lstStyle/>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a:lnSpc>
                <a:spcPct val="100000"/>
              </a:lnSpc>
              <a:spcBef>
                <a:spcPts val="0"/>
              </a:spcBef>
            </a:pPr>
            <a:r>
              <a:rPr lang="en-US" sz="3800" b="1" dirty="0">
                <a:latin typeface="Calibri" panose="020F0502020204030204" pitchFamily="34" charset="0"/>
                <a:cs typeface="Calibri" panose="020F0502020204030204" pitchFamily="34" charset="0"/>
              </a:rPr>
              <a:t>Priorities</a:t>
            </a:r>
          </a:p>
          <a:p>
            <a:pPr marL="0" indent="0">
              <a:lnSpc>
                <a:spcPct val="100000"/>
              </a:lnSpc>
              <a:spcBef>
                <a:spcPts val="0"/>
              </a:spcBef>
              <a:buNone/>
            </a:pPr>
            <a:endParaRPr lang="en-US" sz="8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What is the priority of safety for senior leaders compared to other business objectives?</a:t>
            </a:r>
          </a:p>
          <a:p>
            <a:pPr marL="457200" lvl="1"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2">
              <a:lnSpc>
                <a:spcPct val="100000"/>
              </a:lnSpc>
              <a:spcBef>
                <a:spcPts val="0"/>
              </a:spcBef>
            </a:pPr>
            <a:r>
              <a:rPr lang="en-US" sz="3600" dirty="0">
                <a:latin typeface="Calibri" panose="020F0502020204030204" pitchFamily="34" charset="0"/>
                <a:cs typeface="Calibri" panose="020F0502020204030204" pitchFamily="34" charset="0"/>
              </a:rPr>
              <a:t>Safety must be considered alongside production, quality, cost, and the environment.</a:t>
            </a:r>
          </a:p>
          <a:p>
            <a:pPr marL="914400" lvl="2" indent="0">
              <a:lnSpc>
                <a:spcPct val="100000"/>
              </a:lnSpc>
              <a:spcBef>
                <a:spcPts val="0"/>
              </a:spcBef>
              <a:buNone/>
            </a:pPr>
            <a:endParaRPr lang="en-US" sz="900" dirty="0">
              <a:latin typeface="Calibri" panose="020F0502020204030204" pitchFamily="34" charset="0"/>
              <a:cs typeface="Calibri" panose="020F0502020204030204" pitchFamily="34" charset="0"/>
            </a:endParaRPr>
          </a:p>
          <a:p>
            <a:pPr lvl="1">
              <a:lnSpc>
                <a:spcPct val="100000"/>
              </a:lnSpc>
              <a:spcBef>
                <a:spcPts val="0"/>
              </a:spcBef>
            </a:pPr>
            <a:r>
              <a:rPr lang="en-US" sz="3600" dirty="0">
                <a:latin typeface="Calibri" panose="020F0502020204030204" pitchFamily="34" charset="0"/>
                <a:cs typeface="Calibri" panose="020F0502020204030204" pitchFamily="34" charset="0"/>
              </a:rPr>
              <a:t>Is senior management getting the balance right?</a:t>
            </a:r>
          </a:p>
        </p:txBody>
      </p:sp>
      <p:sp>
        <p:nvSpPr>
          <p:cNvPr id="6" name="Title 1">
            <a:extLst>
              <a:ext uri="{FF2B5EF4-FFF2-40B4-BE49-F238E27FC236}">
                <a16:creationId xmlns:a16="http://schemas.microsoft.com/office/drawing/2014/main" id="{09131930-74D5-CEE6-B9F2-254EF5E6114A}"/>
              </a:ext>
            </a:extLst>
          </p:cNvPr>
          <p:cNvSpPr>
            <a:spLocks noGrp="1"/>
          </p:cNvSpPr>
          <p:nvPr>
            <p:ph type="title"/>
          </p:nvPr>
        </p:nvSpPr>
        <p:spPr>
          <a:xfrm>
            <a:off x="0" y="18256"/>
            <a:ext cx="12192000" cy="823408"/>
          </a:xfrm>
        </p:spPr>
        <p:txBody>
          <a:bodyPr>
            <a:normAutofit/>
          </a:bodyPr>
          <a:lstStyle/>
          <a:p>
            <a:r>
              <a:rPr lang="en-US" sz="4800" b="1" dirty="0">
                <a:latin typeface="Calibri" panose="020F0502020204030204" pitchFamily="34" charset="0"/>
                <a:cs typeface="Calibri" panose="020F0502020204030204" pitchFamily="34" charset="0"/>
              </a:rPr>
              <a:t>Leadership and Management Commitment</a:t>
            </a:r>
          </a:p>
        </p:txBody>
      </p:sp>
    </p:spTree>
    <p:extLst>
      <p:ext uri="{BB962C8B-B14F-4D97-AF65-F5344CB8AC3E}">
        <p14:creationId xmlns:p14="http://schemas.microsoft.com/office/powerpoint/2010/main" val="166491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13477</TotalTime>
  <Words>4001</Words>
  <Application>Microsoft Macintosh PowerPoint</Application>
  <PresentationFormat>Widescreen</PresentationFormat>
  <Paragraphs>671</Paragraphs>
  <Slides>71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Aptos</vt:lpstr>
      <vt:lpstr>Aptos Display</vt:lpstr>
      <vt:lpstr>Arial</vt:lpstr>
      <vt:lpstr>Calibri</vt:lpstr>
      <vt:lpstr>Helvetica</vt:lpstr>
      <vt:lpstr>proxima-nova</vt:lpstr>
      <vt:lpstr>Office Theme</vt:lpstr>
      <vt:lpstr>A Culture of Safety</vt:lpstr>
      <vt:lpstr>Words that mean everything in Safety</vt:lpstr>
      <vt:lpstr>Building a Culture is like raising a child</vt:lpstr>
      <vt:lpstr>  What is a Culture of Safety?  </vt:lpstr>
      <vt:lpstr>  The VALUE in a Culture of Safety?  </vt:lpstr>
      <vt:lpstr>  The ROADMAP for our Journey </vt:lpstr>
      <vt:lpstr>Leadership and Management Commitment</vt:lpstr>
      <vt:lpstr>Leadership and Management Commitment</vt:lpstr>
      <vt:lpstr>Leadership and Management Commitment</vt:lpstr>
      <vt:lpstr>Leadership and Management Commitment</vt:lpstr>
      <vt:lpstr>Leadership and Management Commitment</vt:lpstr>
      <vt:lpstr>Leadership and Management Commitment</vt:lpstr>
      <vt:lpstr>Leadership and Management Commitment</vt:lpstr>
      <vt:lpstr>Leadership and Management Commitment</vt:lpstr>
      <vt:lpstr>Resourcing</vt:lpstr>
      <vt:lpstr>Resourcing</vt:lpstr>
      <vt:lpstr>Resourcing</vt:lpstr>
      <vt:lpstr>Resourcing</vt:lpstr>
      <vt:lpstr>Resourcing</vt:lpstr>
      <vt:lpstr>Resourcing</vt:lpstr>
      <vt:lpstr>Resourcing</vt:lpstr>
      <vt:lpstr>Resourcing</vt:lpstr>
      <vt:lpstr>Resourcing</vt:lpstr>
      <vt:lpstr>Resourcing</vt:lpstr>
      <vt:lpstr>Resourcing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Just Culture, Reporting and Learning</vt:lpstr>
      <vt:lpstr>Risk Awareness and Management</vt:lpstr>
      <vt:lpstr>Risk Awareness and Management</vt:lpstr>
      <vt:lpstr>  Risk Awareness and Management </vt:lpstr>
      <vt:lpstr>  Risk Awareness and Management </vt:lpstr>
      <vt:lpstr>  Risk Awareness and Management </vt:lpstr>
      <vt:lpstr>  Risk Awareness and Management </vt:lpstr>
      <vt:lpstr>Risk Awareness and Management</vt:lpstr>
      <vt:lpstr>  Risk Awareness and Management </vt:lpstr>
      <vt:lpstr>TEAMwork</vt:lpstr>
      <vt:lpstr>TEAMwork</vt:lpstr>
      <vt:lpstr>TEAMwork</vt:lpstr>
      <vt:lpstr>TEAMwork</vt:lpstr>
      <vt:lpstr>TEAMwork</vt:lpstr>
      <vt:lpstr>TEAMwork</vt:lpstr>
      <vt:lpstr>TEAMwork</vt:lpstr>
      <vt:lpstr>Communication</vt:lpstr>
      <vt:lpstr>Communication</vt:lpstr>
      <vt:lpstr>Communication</vt:lpstr>
      <vt:lpstr>Communication</vt:lpstr>
      <vt:lpstr>Communication</vt:lpstr>
      <vt:lpstr>Communication</vt:lpstr>
      <vt:lpstr>Responsibility</vt:lpstr>
      <vt:lpstr>Responsibility</vt:lpstr>
      <vt:lpstr>Responsibility</vt:lpstr>
      <vt:lpstr>Responsibility</vt:lpstr>
      <vt:lpstr>Responsibility</vt:lpstr>
      <vt:lpstr>Involvement</vt:lpstr>
      <vt:lpstr>Involvement</vt:lpstr>
      <vt:lpstr>Involvement</vt:lpstr>
      <vt:lpstr>Involvement</vt:lpstr>
      <vt:lpstr>Involvement</vt:lpstr>
      <vt:lpstr>Involvement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133</cp:revision>
  <dcterms:created xsi:type="dcterms:W3CDTF">2025-03-06T16:37:14Z</dcterms:created>
  <dcterms:modified xsi:type="dcterms:W3CDTF">2025-03-16T01:25:07Z</dcterms:modified>
</cp:coreProperties>
</file>