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96" r:id="rId4"/>
    <p:sldId id="270" r:id="rId5"/>
    <p:sldId id="269" r:id="rId6"/>
    <p:sldId id="271" r:id="rId7"/>
    <p:sldId id="272" r:id="rId8"/>
    <p:sldId id="273" r:id="rId9"/>
    <p:sldId id="274" r:id="rId10"/>
    <p:sldId id="275" r:id="rId11"/>
    <p:sldId id="276" r:id="rId12"/>
    <p:sldId id="277" r:id="rId13"/>
    <p:sldId id="29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6B832-03B6-350B-CCAF-FC5ED5AB3F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77846A-6AE4-CAF7-465E-E9587D6887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1067EE-A28F-6562-C935-BC18DFDB4966}"/>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5" name="Footer Placeholder 4">
            <a:extLst>
              <a:ext uri="{FF2B5EF4-FFF2-40B4-BE49-F238E27FC236}">
                <a16:creationId xmlns:a16="http://schemas.microsoft.com/office/drawing/2014/main" id="{E8C8F066-45B7-9F94-2546-C0FE862885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C7A4B3-0EE9-8A62-35C2-ED994EF402B0}"/>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18268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396AF-2CA2-0D1F-8D08-C27FEF42E9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7D4461-506E-F9A8-3B0F-6483A2A674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1FE6B9-3B8D-CEEC-76DC-0EDE22B3BC8F}"/>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5" name="Footer Placeholder 4">
            <a:extLst>
              <a:ext uri="{FF2B5EF4-FFF2-40B4-BE49-F238E27FC236}">
                <a16:creationId xmlns:a16="http://schemas.microsoft.com/office/drawing/2014/main" id="{F1776F11-71B7-ED84-8AC2-84B3C6D43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D5FCE-5840-D9D4-B7C1-FF60907A1D41}"/>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2991224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F77C2D-2198-5F1B-96AF-B1D69620AE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3FD567-39DE-C956-D58F-D25C165E10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440CEC-701F-74C5-AA04-976A28FD8C22}"/>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5" name="Footer Placeholder 4">
            <a:extLst>
              <a:ext uri="{FF2B5EF4-FFF2-40B4-BE49-F238E27FC236}">
                <a16:creationId xmlns:a16="http://schemas.microsoft.com/office/drawing/2014/main" id="{37C91F86-AF33-3771-9E6F-9D46430A43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D79E5F-3123-17A2-1A41-C8B9A263DFFC}"/>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2764180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0D358-3F57-17FE-4339-C4885676BB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56202B-B319-FC0F-2B66-3805F44F6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29DA37-E540-8CA4-AD8C-93012951465A}"/>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5" name="Footer Placeholder 4">
            <a:extLst>
              <a:ext uri="{FF2B5EF4-FFF2-40B4-BE49-F238E27FC236}">
                <a16:creationId xmlns:a16="http://schemas.microsoft.com/office/drawing/2014/main" id="{E9A2EC81-8E75-1F2F-4F6B-5454C3EBA4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3C0EB-4597-6CFD-BB2F-F7B1BF9A10D3}"/>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3568992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1CAE-D8D5-55C0-9D11-0E08B358F3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1EDEAD-AD67-3D76-8880-B10B77B977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2680EB-53B4-0AB3-9A65-802AC64C91BF}"/>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5" name="Footer Placeholder 4">
            <a:extLst>
              <a:ext uri="{FF2B5EF4-FFF2-40B4-BE49-F238E27FC236}">
                <a16:creationId xmlns:a16="http://schemas.microsoft.com/office/drawing/2014/main" id="{78A671F6-BDC1-4E1F-A076-9F9F3BA4B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43FC0-12E9-8D58-B9D0-7A4EFFB6DE86}"/>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1115183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5F8F5-2D7B-5D36-D439-C03FBBAA90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082A37-D9FD-D0BC-E14B-68B9BCEF77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FA8B93-D54A-C4BA-676D-2168C95B4D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2C8E33-D101-C527-F953-21F9EAED6DCC}"/>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6" name="Footer Placeholder 5">
            <a:extLst>
              <a:ext uri="{FF2B5EF4-FFF2-40B4-BE49-F238E27FC236}">
                <a16:creationId xmlns:a16="http://schemas.microsoft.com/office/drawing/2014/main" id="{9E51CE58-FFA9-06AB-A698-2C9D3EC08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438DE3-2DB5-CAF9-DEDD-5D60DB08BD04}"/>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2220828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A9392-4920-A4DD-0B5B-F57C50A270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66F835-8CC1-A30E-4B2D-DB050F739B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5E7E74-1975-793E-B4D9-FE49EDB8EB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9CBD39-B87E-5EAA-E002-EC68A4B310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AB6E16-2C67-21EA-0988-B5C32C0590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74CAA8-D1F2-33AD-DF9E-08FBDFE580B2}"/>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8" name="Footer Placeholder 7">
            <a:extLst>
              <a:ext uri="{FF2B5EF4-FFF2-40B4-BE49-F238E27FC236}">
                <a16:creationId xmlns:a16="http://schemas.microsoft.com/office/drawing/2014/main" id="{E822B20E-0049-07AC-EC99-8A19DCF9C0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11CCD8-6F57-F943-8345-DA29FA85B7AF}"/>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129258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CC1D0-F93E-28CE-C1D1-E1DD8C3CEC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8D8338-9793-423A-B7E1-B26EC2338773}"/>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4" name="Footer Placeholder 3">
            <a:extLst>
              <a:ext uri="{FF2B5EF4-FFF2-40B4-BE49-F238E27FC236}">
                <a16:creationId xmlns:a16="http://schemas.microsoft.com/office/drawing/2014/main" id="{80BF2F6D-E69B-AEA6-63CE-9D2A63EFC1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777403-B774-CA2F-DDEB-351A6A2F425E}"/>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4164484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2ACA29-31EE-02C4-66BA-8031968CE982}"/>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3" name="Footer Placeholder 2">
            <a:extLst>
              <a:ext uri="{FF2B5EF4-FFF2-40B4-BE49-F238E27FC236}">
                <a16:creationId xmlns:a16="http://schemas.microsoft.com/office/drawing/2014/main" id="{F7CFE939-AE31-AC18-5B91-BC51745AF7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71AA50-1E03-A196-062A-FBC12E330D6E}"/>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1235260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69EEA-A2EF-A43F-1612-A78CE26D1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D8C02F-E60C-00C4-A7A8-5118139678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50B715-AB26-F011-1D3C-F90B924A99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C4B62-F9F0-3A69-D94A-52CB76E754B6}"/>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6" name="Footer Placeholder 5">
            <a:extLst>
              <a:ext uri="{FF2B5EF4-FFF2-40B4-BE49-F238E27FC236}">
                <a16:creationId xmlns:a16="http://schemas.microsoft.com/office/drawing/2014/main" id="{3220A5A0-44FE-0A9E-80AF-203E6947F2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A9A470-363A-52C1-A2C9-20332F359700}"/>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718254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72C63-BEB3-A5E2-6868-12B6DD3676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F0A01A-04B1-D0FF-2D7E-22C5ABB4CA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2FD3E80-1102-F0A2-7A5C-8FBBFD21C8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38DD84-3BAB-D53B-93B4-EBC934202304}"/>
              </a:ext>
            </a:extLst>
          </p:cNvPr>
          <p:cNvSpPr>
            <a:spLocks noGrp="1"/>
          </p:cNvSpPr>
          <p:nvPr>
            <p:ph type="dt" sz="half" idx="10"/>
          </p:nvPr>
        </p:nvSpPr>
        <p:spPr/>
        <p:txBody>
          <a:bodyPr/>
          <a:lstStyle/>
          <a:p>
            <a:fld id="{FA256984-EACA-9248-B66E-CAA1B9BA8556}" type="datetimeFigureOut">
              <a:rPr lang="en-US" smtClean="0"/>
              <a:t>3/15/25</a:t>
            </a:fld>
            <a:endParaRPr lang="en-US"/>
          </a:p>
        </p:txBody>
      </p:sp>
      <p:sp>
        <p:nvSpPr>
          <p:cNvPr id="6" name="Footer Placeholder 5">
            <a:extLst>
              <a:ext uri="{FF2B5EF4-FFF2-40B4-BE49-F238E27FC236}">
                <a16:creationId xmlns:a16="http://schemas.microsoft.com/office/drawing/2014/main" id="{86D6712A-1A3F-9FA9-6A61-D58372DDB8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6A7E22-49D7-307E-9390-3EC6E4178C41}"/>
              </a:ext>
            </a:extLst>
          </p:cNvPr>
          <p:cNvSpPr>
            <a:spLocks noGrp="1"/>
          </p:cNvSpPr>
          <p:nvPr>
            <p:ph type="sldNum" sz="quarter" idx="12"/>
          </p:nvPr>
        </p:nvSpPr>
        <p:spPr/>
        <p:txBody>
          <a:bodyPr/>
          <a:lstStyle/>
          <a:p>
            <a:fld id="{CD64AD6D-8AF2-6C42-BABF-413CB7193082}" type="slidenum">
              <a:rPr lang="en-US" smtClean="0"/>
              <a:t>‹#›</a:t>
            </a:fld>
            <a:endParaRPr lang="en-US"/>
          </a:p>
        </p:txBody>
      </p:sp>
    </p:spTree>
    <p:extLst>
      <p:ext uri="{BB962C8B-B14F-4D97-AF65-F5344CB8AC3E}">
        <p14:creationId xmlns:p14="http://schemas.microsoft.com/office/powerpoint/2010/main" val="125389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16601E-AAEA-7D45-DA53-BFB3796193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5918F-5714-1942-8BFD-E4D146816E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E587A7-3458-CD41-A4D8-77F8A3D12B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256984-EACA-9248-B66E-CAA1B9BA8556}" type="datetimeFigureOut">
              <a:rPr lang="en-US" smtClean="0"/>
              <a:t>3/15/25</a:t>
            </a:fld>
            <a:endParaRPr lang="en-US"/>
          </a:p>
        </p:txBody>
      </p:sp>
      <p:sp>
        <p:nvSpPr>
          <p:cNvPr id="5" name="Footer Placeholder 4">
            <a:extLst>
              <a:ext uri="{FF2B5EF4-FFF2-40B4-BE49-F238E27FC236}">
                <a16:creationId xmlns:a16="http://schemas.microsoft.com/office/drawing/2014/main" id="{2B1B1D88-CF6E-893C-1911-DE250FFF94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7C2DAE7-AABC-5FB4-4E1A-0C0DBC454A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64AD6D-8AF2-6C42-BABF-413CB7193082}" type="slidenum">
              <a:rPr lang="en-US" smtClean="0"/>
              <a:t>‹#›</a:t>
            </a:fld>
            <a:endParaRPr lang="en-US"/>
          </a:p>
        </p:txBody>
      </p:sp>
      <p:pic>
        <p:nvPicPr>
          <p:cNvPr id="7" name="Picture 6" descr="A picture containing text, clipart&#10;&#10;Description automatically generated">
            <a:extLst>
              <a:ext uri="{FF2B5EF4-FFF2-40B4-BE49-F238E27FC236}">
                <a16:creationId xmlns:a16="http://schemas.microsoft.com/office/drawing/2014/main" id="{DB657901-0ABE-F709-545B-B6B8D22D266E}"/>
              </a:ext>
            </a:extLst>
          </p:cNvPr>
          <p:cNvPicPr>
            <a:picLocks noChangeAspect="1"/>
          </p:cNvPicPr>
          <p:nvPr userDrawn="1"/>
        </p:nvPicPr>
        <p:blipFill>
          <a:blip r:embed="rId13"/>
          <a:stretch>
            <a:fillRect/>
          </a:stretch>
        </p:blipFill>
        <p:spPr>
          <a:xfrm>
            <a:off x="10366744" y="5928928"/>
            <a:ext cx="1825256" cy="929072"/>
          </a:xfrm>
          <a:prstGeom prst="rect">
            <a:avLst/>
          </a:prstGeom>
        </p:spPr>
      </p:pic>
    </p:spTree>
    <p:extLst>
      <p:ext uri="{BB962C8B-B14F-4D97-AF65-F5344CB8AC3E}">
        <p14:creationId xmlns:p14="http://schemas.microsoft.com/office/powerpoint/2010/main" val="2552325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7A317-612A-3555-83B0-02EFAD90A3BA}"/>
              </a:ext>
            </a:extLst>
          </p:cNvPr>
          <p:cNvSpPr>
            <a:spLocks noGrp="1"/>
          </p:cNvSpPr>
          <p:nvPr>
            <p:ph type="ctrTitle"/>
          </p:nvPr>
        </p:nvSpPr>
        <p:spPr>
          <a:xfrm>
            <a:off x="1524000" y="2054267"/>
            <a:ext cx="9144000" cy="1455695"/>
          </a:xfrm>
        </p:spPr>
        <p:txBody>
          <a:bodyPr>
            <a:normAutofit/>
          </a:bodyPr>
          <a:lstStyle/>
          <a:p>
            <a:r>
              <a:rPr lang="en-US" sz="8000" b="1" dirty="0">
                <a:latin typeface="Calibri" panose="020F0502020204030204" pitchFamily="34" charset="0"/>
                <a:cs typeface="Calibri" panose="020F0502020204030204" pitchFamily="34" charset="0"/>
              </a:rPr>
              <a:t>A Culture of Safety</a:t>
            </a:r>
          </a:p>
        </p:txBody>
      </p:sp>
      <p:sp>
        <p:nvSpPr>
          <p:cNvPr id="3" name="Subtitle 2">
            <a:extLst>
              <a:ext uri="{FF2B5EF4-FFF2-40B4-BE49-F238E27FC236}">
                <a16:creationId xmlns:a16="http://schemas.microsoft.com/office/drawing/2014/main" id="{CDF5B3F2-8659-07CA-FF06-8AE56739EF65}"/>
              </a:ext>
            </a:extLst>
          </p:cNvPr>
          <p:cNvSpPr>
            <a:spLocks noGrp="1"/>
          </p:cNvSpPr>
          <p:nvPr>
            <p:ph type="subTitle" idx="1"/>
          </p:nvPr>
        </p:nvSpPr>
        <p:spPr/>
        <p:txBody>
          <a:bodyPr>
            <a:normAutofit/>
          </a:bodyPr>
          <a:lstStyle/>
          <a:p>
            <a:r>
              <a:rPr lang="en-US" sz="3600" b="1" i="1" dirty="0"/>
              <a:t>The endless journey</a:t>
            </a:r>
          </a:p>
          <a:p>
            <a:r>
              <a:rPr lang="en-US" sz="3600" b="1" i="1" dirty="0"/>
              <a:t>2025 Edition</a:t>
            </a:r>
          </a:p>
        </p:txBody>
      </p:sp>
    </p:spTree>
    <p:extLst>
      <p:ext uri="{BB962C8B-B14F-4D97-AF65-F5344CB8AC3E}">
        <p14:creationId xmlns:p14="http://schemas.microsoft.com/office/powerpoint/2010/main" val="144841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AF954-4F8C-F227-819F-D5545CAFD6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C7F28D-8412-F68B-4A5D-CF7A017889C5}"/>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50119791-D116-181C-7051-56991E88E04A}"/>
              </a:ext>
            </a:extLst>
          </p:cNvPr>
          <p:cNvSpPr>
            <a:spLocks noGrp="1"/>
          </p:cNvSpPr>
          <p:nvPr>
            <p:ph idx="1"/>
          </p:nvPr>
        </p:nvSpPr>
        <p:spPr>
          <a:xfrm>
            <a:off x="262889" y="891540"/>
            <a:ext cx="11702687" cy="5966460"/>
          </a:xfrm>
        </p:spPr>
        <p:txBody>
          <a:bodyPr>
            <a:noAutofit/>
          </a:bodyPr>
          <a:lstStyle/>
          <a:p>
            <a:pPr marL="0" indent="0">
              <a:buNone/>
            </a:pPr>
            <a:endParaRPr lang="en-US" sz="800" dirty="0">
              <a:latin typeface="Calibri" panose="020F0502020204030204" pitchFamily="34" charset="0"/>
              <a:cs typeface="Calibri" panose="020F0502020204030204" pitchFamily="34" charset="0"/>
            </a:endParaRPr>
          </a:p>
          <a:p>
            <a:pPr marL="514350" indent="-514350">
              <a:buFont typeface="+mj-lt"/>
              <a:buAutoNum type="arabicPeriod" startAt="4"/>
            </a:pPr>
            <a:r>
              <a:rPr lang="en-US" sz="4400" dirty="0">
                <a:latin typeface="Calibri" panose="020F0502020204030204" pitchFamily="34" charset="0"/>
                <a:cs typeface="Calibri" panose="020F0502020204030204" pitchFamily="34" charset="0"/>
              </a:rPr>
              <a:t>There MUST be </a:t>
            </a:r>
            <a:r>
              <a:rPr lang="en-US" sz="4400" b="1" dirty="0">
                <a:latin typeface="Calibri" panose="020F0502020204030204" pitchFamily="34" charset="0"/>
                <a:cs typeface="Calibri" panose="020F0502020204030204" pitchFamily="34" charset="0"/>
              </a:rPr>
              <a:t>open and honest </a:t>
            </a:r>
            <a:r>
              <a:rPr lang="en-US" sz="4400" dirty="0">
                <a:latin typeface="Calibri" panose="020F0502020204030204" pitchFamily="34" charset="0"/>
                <a:cs typeface="Calibri" panose="020F0502020204030204" pitchFamily="34" charset="0"/>
              </a:rPr>
              <a:t>reporting of health and safety concerns by stakeholders</a:t>
            </a:r>
          </a:p>
          <a:p>
            <a:pPr marL="971550" lvl="1" indent="-514350">
              <a:buFont typeface="+mj-lt"/>
              <a:buAutoNum type="alphaLcParenR"/>
            </a:pPr>
            <a:r>
              <a:rPr lang="en-US" sz="4400" dirty="0">
                <a:latin typeface="Calibri" panose="020F0502020204030204" pitchFamily="34" charset="0"/>
                <a:cs typeface="Calibri" panose="020F0502020204030204" pitchFamily="34" charset="0"/>
              </a:rPr>
              <a:t>A “Just Culture” that includes learning, questioning and flexible behaviors MUST be actively promoted, supported and maintained</a:t>
            </a:r>
          </a:p>
          <a:p>
            <a:pPr marL="971550" lvl="1" indent="-514350">
              <a:buFont typeface="+mj-lt"/>
              <a:buAutoNum type="alphaLcParenR"/>
            </a:pPr>
            <a:r>
              <a:rPr lang="en-US" sz="4400" dirty="0">
                <a:latin typeface="Calibri" panose="020F0502020204030204" pitchFamily="34" charset="0"/>
                <a:cs typeface="Calibri" panose="020F0502020204030204" pitchFamily="34" charset="0"/>
              </a:rPr>
              <a:t>A “Just Culture” is the cornerstone in ensuring that such errors are dealt with fairly and appropriately, where personnel are supported to learn from their actions</a:t>
            </a:r>
          </a:p>
        </p:txBody>
      </p:sp>
    </p:spTree>
    <p:extLst>
      <p:ext uri="{BB962C8B-B14F-4D97-AF65-F5344CB8AC3E}">
        <p14:creationId xmlns:p14="http://schemas.microsoft.com/office/powerpoint/2010/main" val="2482697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DF0FE-5D2F-4B43-B628-D99909DCED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83B6C1-CE06-5DDA-5A15-945538CF7F41}"/>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C93DA4AC-4133-83F7-5D21-37937130D1E3}"/>
              </a:ext>
            </a:extLst>
          </p:cNvPr>
          <p:cNvSpPr>
            <a:spLocks noGrp="1"/>
          </p:cNvSpPr>
          <p:nvPr>
            <p:ph idx="1"/>
          </p:nvPr>
        </p:nvSpPr>
        <p:spPr>
          <a:xfrm>
            <a:off x="262890" y="891540"/>
            <a:ext cx="11510010" cy="5966460"/>
          </a:xfrm>
        </p:spPr>
        <p:txBody>
          <a:bodyPr>
            <a:noAutofit/>
          </a:bodyPr>
          <a:lstStyle/>
          <a:p>
            <a:pPr marL="0" indent="0">
              <a:buNone/>
            </a:pPr>
            <a:endParaRPr lang="en-US" sz="800" dirty="0">
              <a:latin typeface="Calibri" panose="020F0502020204030204" pitchFamily="34" charset="0"/>
              <a:cs typeface="Calibri" panose="020F0502020204030204" pitchFamily="34" charset="0"/>
            </a:endParaRPr>
          </a:p>
          <a:p>
            <a:pPr marL="514350" indent="-514350">
              <a:buFont typeface="+mj-lt"/>
              <a:buAutoNum type="arabicPeriod" startAt="5"/>
            </a:pPr>
            <a:r>
              <a:rPr lang="en-US" sz="4400" dirty="0">
                <a:latin typeface="Calibri" panose="020F0502020204030204" pitchFamily="34" charset="0"/>
                <a:cs typeface="Calibri" panose="020F0502020204030204" pitchFamily="34" charset="0"/>
              </a:rPr>
              <a:t>Lessons identified within one (1) area </a:t>
            </a:r>
            <a:r>
              <a:rPr lang="en-US" sz="4400" b="1" dirty="0">
                <a:latin typeface="Calibri" panose="020F0502020204030204" pitchFamily="34" charset="0"/>
                <a:cs typeface="Calibri" panose="020F0502020204030204" pitchFamily="34" charset="0"/>
              </a:rPr>
              <a:t>MUST</a:t>
            </a:r>
            <a:r>
              <a:rPr lang="en-US" sz="4400" dirty="0">
                <a:latin typeface="Calibri" panose="020F0502020204030204" pitchFamily="34" charset="0"/>
                <a:cs typeface="Calibri" panose="020F0502020204030204" pitchFamily="34" charset="0"/>
              </a:rPr>
              <a:t> be effectively communicated across ALL areas (e.g., from occurrence reporting / investigations / trends)</a:t>
            </a:r>
          </a:p>
          <a:p>
            <a:pPr marL="971550" lvl="1" indent="-514350">
              <a:buFont typeface="+mj-lt"/>
              <a:buAutoNum type="alphaLcParenR"/>
            </a:pPr>
            <a:r>
              <a:rPr lang="en-US" sz="4400" dirty="0">
                <a:latin typeface="Calibri" panose="020F0502020204030204" pitchFamily="34" charset="0"/>
                <a:cs typeface="Calibri" panose="020F0502020204030204" pitchFamily="34" charset="0"/>
              </a:rPr>
              <a:t>Human factors should be appropriately considered to understand what lessons can be learned from occurrences and how to adapt in the future</a:t>
            </a:r>
          </a:p>
        </p:txBody>
      </p:sp>
    </p:spTree>
    <p:extLst>
      <p:ext uri="{BB962C8B-B14F-4D97-AF65-F5344CB8AC3E}">
        <p14:creationId xmlns:p14="http://schemas.microsoft.com/office/powerpoint/2010/main" val="1597876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FB067-7949-6F44-D080-78D97C18AE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9564D-FD0A-F26C-2397-7B05B67FE274}"/>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6096961C-09A6-7EF1-D30C-647928E4E50D}"/>
              </a:ext>
            </a:extLst>
          </p:cNvPr>
          <p:cNvSpPr>
            <a:spLocks noGrp="1"/>
          </p:cNvSpPr>
          <p:nvPr>
            <p:ph idx="1"/>
          </p:nvPr>
        </p:nvSpPr>
        <p:spPr>
          <a:xfrm>
            <a:off x="262890" y="891540"/>
            <a:ext cx="11510010" cy="5966460"/>
          </a:xfrm>
        </p:spPr>
        <p:txBody>
          <a:bodyPr>
            <a:noAutofit/>
          </a:bodyPr>
          <a:lstStyle/>
          <a:p>
            <a:pPr marL="0" indent="0">
              <a:buNone/>
            </a:pPr>
            <a:endParaRPr lang="en-US" sz="800" dirty="0">
              <a:latin typeface="Calibri" panose="020F0502020204030204" pitchFamily="34" charset="0"/>
              <a:cs typeface="Calibri" panose="020F0502020204030204" pitchFamily="34" charset="0"/>
            </a:endParaRPr>
          </a:p>
          <a:p>
            <a:pPr marL="514350" indent="-514350">
              <a:buFont typeface="+mj-lt"/>
              <a:buAutoNum type="arabicPeriod" startAt="6"/>
            </a:pPr>
            <a:r>
              <a:rPr lang="en-US" sz="4400" dirty="0">
                <a:latin typeface="Calibri" panose="020F0502020204030204" pitchFamily="34" charset="0"/>
                <a:cs typeface="Calibri" panose="020F0502020204030204" pitchFamily="34" charset="0"/>
              </a:rPr>
              <a:t>The management of safety MUST be </a:t>
            </a:r>
            <a:r>
              <a:rPr lang="en-US" sz="4400" b="1" dirty="0">
                <a:latin typeface="Calibri" panose="020F0502020204030204" pitchFamily="34" charset="0"/>
                <a:cs typeface="Calibri" panose="020F0502020204030204" pitchFamily="34" charset="0"/>
              </a:rPr>
              <a:t>embedded</a:t>
            </a:r>
            <a:r>
              <a:rPr lang="en-US" sz="4400" dirty="0">
                <a:latin typeface="Calibri" panose="020F0502020204030204" pitchFamily="34" charset="0"/>
                <a:cs typeface="Calibri" panose="020F0502020204030204" pitchFamily="34" charset="0"/>
              </a:rPr>
              <a:t> throughout the organization, which should include two-way communication, constructive challenge, open reporting, and decision making which is transparent and responsive</a:t>
            </a:r>
          </a:p>
        </p:txBody>
      </p:sp>
    </p:spTree>
    <p:extLst>
      <p:ext uri="{BB962C8B-B14F-4D97-AF65-F5344CB8AC3E}">
        <p14:creationId xmlns:p14="http://schemas.microsoft.com/office/powerpoint/2010/main" val="3667223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38CFA-6367-F0E9-63B2-CB2BD5C0A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343BC6-16DE-456A-8863-AF90A2E63628}"/>
              </a:ext>
            </a:extLst>
          </p:cNvPr>
          <p:cNvSpPr>
            <a:spLocks noGrp="1"/>
          </p:cNvSpPr>
          <p:nvPr>
            <p:ph type="title"/>
          </p:nvPr>
        </p:nvSpPr>
        <p:spPr>
          <a:xfrm>
            <a:off x="0" y="1"/>
            <a:ext cx="10515600" cy="1005840"/>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9B1B8B2C-A111-FE59-1A79-4E674C91A2CD}"/>
              </a:ext>
            </a:extLst>
          </p:cNvPr>
          <p:cNvSpPr>
            <a:spLocks noGrp="1"/>
          </p:cNvSpPr>
          <p:nvPr>
            <p:ph idx="1"/>
          </p:nvPr>
        </p:nvSpPr>
        <p:spPr>
          <a:xfrm>
            <a:off x="262890" y="1214846"/>
            <a:ext cx="11681460" cy="5643154"/>
          </a:xfrm>
        </p:spPr>
        <p:txBody>
          <a:bodyPr>
            <a:noAutofit/>
          </a:bodyPr>
          <a:lstStyle/>
          <a:p>
            <a:r>
              <a:rPr lang="en-US" sz="4400" dirty="0">
                <a:latin typeface="Calibri" panose="020F0502020204030204" pitchFamily="34" charset="0"/>
                <a:cs typeface="Calibri" panose="020F0502020204030204" pitchFamily="34" charset="0"/>
              </a:rPr>
              <a:t>A culture of safety is </a:t>
            </a:r>
            <a:r>
              <a:rPr lang="en-US" sz="4400" b="1" i="1" dirty="0">
                <a:latin typeface="Calibri" panose="020F0502020204030204" pitchFamily="34" charset="0"/>
                <a:cs typeface="Calibri" panose="020F0502020204030204" pitchFamily="34" charset="0"/>
              </a:rPr>
              <a:t>NOT </a:t>
            </a:r>
            <a:r>
              <a:rPr lang="en-US" sz="4400" dirty="0">
                <a:latin typeface="Calibri" panose="020F0502020204030204" pitchFamily="34" charset="0"/>
                <a:cs typeface="Calibri" panose="020F0502020204030204" pitchFamily="34" charset="0"/>
              </a:rPr>
              <a:t>something to impose on others….  but a product of facilitating and inspiring enduring safe decision making and behaviors</a:t>
            </a:r>
          </a:p>
        </p:txBody>
      </p:sp>
    </p:spTree>
    <p:extLst>
      <p:ext uri="{BB962C8B-B14F-4D97-AF65-F5344CB8AC3E}">
        <p14:creationId xmlns:p14="http://schemas.microsoft.com/office/powerpoint/2010/main" val="200305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E5AF0-ED75-9082-3CFB-726FFB7214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DA0A5C-194F-82CF-F3F6-7D5BFBC29846}"/>
              </a:ext>
            </a:extLst>
          </p:cNvPr>
          <p:cNvSpPr>
            <a:spLocks noGrp="1"/>
          </p:cNvSpPr>
          <p:nvPr>
            <p:ph type="title"/>
          </p:nvPr>
        </p:nvSpPr>
        <p:spPr>
          <a:xfrm>
            <a:off x="0" y="1"/>
            <a:ext cx="12192000" cy="1005840"/>
          </a:xfrm>
        </p:spPr>
        <p:txBody>
          <a:bodyPr>
            <a:normAutofit/>
          </a:bodyPr>
          <a:lstStyle/>
          <a:p>
            <a:r>
              <a:rPr lang="en-US" sz="4800" b="1" dirty="0">
                <a:latin typeface="Calibri" panose="020F0502020204030204" pitchFamily="34" charset="0"/>
                <a:cs typeface="Calibri" panose="020F0502020204030204" pitchFamily="34" charset="0"/>
              </a:rPr>
              <a:t>What does a Culture of Safety look like?</a:t>
            </a:r>
          </a:p>
        </p:txBody>
      </p:sp>
      <p:sp>
        <p:nvSpPr>
          <p:cNvPr id="3" name="Content Placeholder 2">
            <a:extLst>
              <a:ext uri="{FF2B5EF4-FFF2-40B4-BE49-F238E27FC236}">
                <a16:creationId xmlns:a16="http://schemas.microsoft.com/office/drawing/2014/main" id="{2F1AF2F1-6AFC-17BF-2482-FE8191F1886F}"/>
              </a:ext>
            </a:extLst>
          </p:cNvPr>
          <p:cNvSpPr>
            <a:spLocks noGrp="1"/>
          </p:cNvSpPr>
          <p:nvPr>
            <p:ph idx="1"/>
          </p:nvPr>
        </p:nvSpPr>
        <p:spPr>
          <a:xfrm>
            <a:off x="0" y="901336"/>
            <a:ext cx="12192000" cy="5956663"/>
          </a:xfrm>
        </p:spPr>
        <p:txBody>
          <a:bodyPr>
            <a:noAutofit/>
          </a:bodyPr>
          <a:lstStyle/>
          <a:p>
            <a:r>
              <a:rPr lang="en-US" sz="4000" dirty="0">
                <a:latin typeface="Calibri" panose="020F0502020204030204" pitchFamily="34" charset="0"/>
                <a:cs typeface="Calibri" panose="020F0502020204030204" pitchFamily="34" charset="0"/>
              </a:rPr>
              <a:t>Organizations with a MATURE culture of safety will have:</a:t>
            </a:r>
          </a:p>
          <a:p>
            <a:pPr marL="971550" lvl="1" indent="-514350">
              <a:buFont typeface="+mj-lt"/>
              <a:buAutoNum type="arabicPeriod"/>
            </a:pPr>
            <a:r>
              <a:rPr lang="en-US" sz="3600" dirty="0">
                <a:latin typeface="Calibri" panose="020F0502020204030204" pitchFamily="34" charset="0"/>
                <a:cs typeface="Calibri" panose="020F0502020204030204" pitchFamily="34" charset="0"/>
              </a:rPr>
              <a:t>a </a:t>
            </a:r>
            <a:r>
              <a:rPr lang="en-US" sz="3600" b="1" dirty="0">
                <a:solidFill>
                  <a:srgbClr val="0432FF"/>
                </a:solidFill>
                <a:latin typeface="Calibri" panose="020F0502020204030204" pitchFamily="34" charset="0"/>
                <a:cs typeface="Calibri" panose="020F0502020204030204" pitchFamily="34" charset="0"/>
              </a:rPr>
              <a:t>low</a:t>
            </a:r>
            <a:r>
              <a:rPr lang="en-US" sz="3600" dirty="0">
                <a:latin typeface="Calibri" panose="020F0502020204030204" pitchFamily="34" charset="0"/>
                <a:cs typeface="Calibri" panose="020F0502020204030204" pitchFamily="34" charset="0"/>
              </a:rPr>
              <a:t> number of </a:t>
            </a:r>
            <a:r>
              <a:rPr lang="en-US" sz="3600" b="1" dirty="0">
                <a:latin typeface="Calibri" panose="020F0502020204030204" pitchFamily="34" charset="0"/>
                <a:cs typeface="Calibri" panose="020F0502020204030204" pitchFamily="34" charset="0"/>
              </a:rPr>
              <a:t>ROUTINE, SITUATIONAL, AND EXCEPTIONAL</a:t>
            </a:r>
            <a:r>
              <a:rPr lang="en-US" sz="3600" dirty="0">
                <a:latin typeface="Calibri" panose="020F0502020204030204" pitchFamily="34" charset="0"/>
                <a:cs typeface="Calibri" panose="020F0502020204030204" pitchFamily="34" charset="0"/>
              </a:rPr>
              <a:t> procedural violations;</a:t>
            </a:r>
          </a:p>
          <a:p>
            <a:pPr marL="971550" lvl="1" indent="-514350">
              <a:buFont typeface="+mj-lt"/>
              <a:buAutoNum type="arabicPeriod"/>
            </a:pPr>
            <a:r>
              <a:rPr lang="en-US" sz="3600" dirty="0">
                <a:latin typeface="Calibri" panose="020F0502020204030204" pitchFamily="34" charset="0"/>
                <a:cs typeface="Calibri" panose="020F0502020204030204" pitchFamily="34" charset="0"/>
              </a:rPr>
              <a:t>effective </a:t>
            </a:r>
            <a:r>
              <a:rPr lang="en-US" sz="3600" b="1" dirty="0">
                <a:latin typeface="Calibri" panose="020F0502020204030204" pitchFamily="34" charset="0"/>
                <a:cs typeface="Calibri" panose="020F0502020204030204" pitchFamily="34" charset="0"/>
              </a:rPr>
              <a:t>REPORTING</a:t>
            </a:r>
            <a:r>
              <a:rPr lang="en-US" sz="3600" dirty="0">
                <a:latin typeface="Calibri" panose="020F0502020204030204" pitchFamily="34" charset="0"/>
                <a:cs typeface="Calibri" panose="020F0502020204030204" pitchFamily="34" charset="0"/>
              </a:rPr>
              <a:t> of incidents (including near misses);</a:t>
            </a:r>
          </a:p>
          <a:p>
            <a:pPr marL="971550" lvl="1" indent="-514350">
              <a:buFont typeface="+mj-lt"/>
              <a:buAutoNum type="arabicPeriod"/>
            </a:pPr>
            <a:r>
              <a:rPr lang="en-US" sz="3600" dirty="0">
                <a:latin typeface="Calibri" panose="020F0502020204030204" pitchFamily="34" charset="0"/>
                <a:cs typeface="Calibri" panose="020F0502020204030204" pitchFamily="34" charset="0"/>
              </a:rPr>
              <a:t>effective </a:t>
            </a:r>
            <a:r>
              <a:rPr lang="en-US" sz="3600" b="1" dirty="0">
                <a:latin typeface="Calibri" panose="020F0502020204030204" pitchFamily="34" charset="0"/>
                <a:cs typeface="Calibri" panose="020F0502020204030204" pitchFamily="34" charset="0"/>
              </a:rPr>
              <a:t>LEARNING</a:t>
            </a:r>
            <a:r>
              <a:rPr lang="en-US" sz="3600" dirty="0">
                <a:latin typeface="Calibri" panose="020F0502020204030204" pitchFamily="34" charset="0"/>
                <a:cs typeface="Calibri" panose="020F0502020204030204" pitchFamily="34" charset="0"/>
              </a:rPr>
              <a:t> from incident reporting;</a:t>
            </a:r>
          </a:p>
          <a:p>
            <a:pPr marL="971550" lvl="1" indent="-514350">
              <a:buFont typeface="+mj-lt"/>
              <a:buAutoNum type="arabicPeriod"/>
            </a:pPr>
            <a:r>
              <a:rPr lang="en-US" sz="3600" b="1" dirty="0">
                <a:latin typeface="Calibri" panose="020F0502020204030204" pitchFamily="34" charset="0"/>
                <a:cs typeface="Calibri" panose="020F0502020204030204" pitchFamily="34" charset="0"/>
              </a:rPr>
              <a:t>PROACTIVE</a:t>
            </a:r>
            <a:r>
              <a:rPr lang="en-US" sz="3600" dirty="0">
                <a:latin typeface="Calibri" panose="020F0502020204030204" pitchFamily="34" charset="0"/>
                <a:cs typeface="Calibri" panose="020F0502020204030204" pitchFamily="34" charset="0"/>
              </a:rPr>
              <a:t> (rather than reactive) responses to incidents and regulatory interventions;</a:t>
            </a:r>
          </a:p>
          <a:p>
            <a:pPr marL="971550" lvl="1" indent="-514350">
              <a:buFont typeface="+mj-lt"/>
              <a:buAutoNum type="arabicPeriod"/>
            </a:pPr>
            <a:r>
              <a:rPr lang="en-US" sz="3600" dirty="0">
                <a:latin typeface="Calibri" panose="020F0502020204030204" pitchFamily="34" charset="0"/>
                <a:cs typeface="Calibri" panose="020F0502020204030204" pitchFamily="34" charset="0"/>
              </a:rPr>
              <a:t>compliance with the </a:t>
            </a:r>
            <a:r>
              <a:rPr lang="en-US" sz="3600" b="1" dirty="0">
                <a:latin typeface="Calibri" panose="020F0502020204030204" pitchFamily="34" charset="0"/>
                <a:cs typeface="Calibri" panose="020F0502020204030204" pitchFamily="34" charset="0"/>
              </a:rPr>
              <a:t>SMS FRAMEWORK</a:t>
            </a:r>
            <a:r>
              <a:rPr lang="en-US" sz="3600" dirty="0">
                <a:latin typeface="Calibri" panose="020F0502020204030204" pitchFamily="34" charset="0"/>
                <a:cs typeface="Calibri" panose="020F0502020204030204" pitchFamily="34" charset="0"/>
              </a:rPr>
              <a:t>; and</a:t>
            </a:r>
          </a:p>
          <a:p>
            <a:pPr marL="971550" lvl="1" indent="-514350">
              <a:buFont typeface="+mj-lt"/>
              <a:buAutoNum type="arabicPeriod"/>
            </a:pPr>
            <a:r>
              <a:rPr lang="en-US" sz="3600" dirty="0">
                <a:latin typeface="Calibri" panose="020F0502020204030204" pitchFamily="34" charset="0"/>
                <a:cs typeface="Calibri" panose="020F0502020204030204" pitchFamily="34" charset="0"/>
              </a:rPr>
              <a:t>management decisions that </a:t>
            </a:r>
            <a:r>
              <a:rPr lang="en-US" sz="3600" b="1" dirty="0">
                <a:latin typeface="Calibri" panose="020F0502020204030204" pitchFamily="34" charset="0"/>
                <a:cs typeface="Calibri" panose="020F0502020204030204" pitchFamily="34" charset="0"/>
              </a:rPr>
              <a:t>CONSISTENTLY CONSIDER SAFETY </a:t>
            </a:r>
            <a:r>
              <a:rPr lang="en-US" sz="3600" dirty="0">
                <a:latin typeface="Calibri" panose="020F0502020204030204" pitchFamily="34" charset="0"/>
                <a:cs typeface="Calibri" panose="020F0502020204030204" pitchFamily="34" charset="0"/>
              </a:rPr>
              <a:t>whilst planning or undertaking activities.</a:t>
            </a:r>
          </a:p>
        </p:txBody>
      </p:sp>
    </p:spTree>
    <p:extLst>
      <p:ext uri="{BB962C8B-B14F-4D97-AF65-F5344CB8AC3E}">
        <p14:creationId xmlns:p14="http://schemas.microsoft.com/office/powerpoint/2010/main" val="1211053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4CC91-7720-1C85-EEF9-032DA9C1E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8EDCC-C5D1-891A-E9DF-414B29DD7B3A}"/>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Culture of Safety</a:t>
            </a: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5B06E769-08FA-0C59-0857-0E828679CC54}"/>
              </a:ext>
            </a:extLst>
          </p:cNvPr>
          <p:cNvSpPr>
            <a:spLocks noGrp="1"/>
          </p:cNvSpPr>
          <p:nvPr>
            <p:ph idx="1"/>
          </p:nvPr>
        </p:nvSpPr>
        <p:spPr>
          <a:xfrm>
            <a:off x="0" y="891540"/>
            <a:ext cx="12192000" cy="5966460"/>
          </a:xfrm>
        </p:spPr>
        <p:txBody>
          <a:bodyPr>
            <a:noAutofit/>
          </a:bodyPr>
          <a:lstStyle/>
          <a:p>
            <a:pPr marL="0" indent="0">
              <a:lnSpc>
                <a:spcPct val="100000"/>
              </a:lnSpc>
              <a:spcBef>
                <a:spcPts val="0"/>
              </a:spcBef>
              <a:buNone/>
            </a:pPr>
            <a:r>
              <a:rPr lang="en-US" sz="3600" dirty="0">
                <a:latin typeface="Calibri" panose="020F0502020204030204" pitchFamily="34" charset="0"/>
                <a:cs typeface="Calibri" panose="020F0502020204030204" pitchFamily="34" charset="0"/>
              </a:rPr>
              <a:t>The establishment of a Culture of Safety within an organization is dependent on the following:</a:t>
            </a:r>
          </a:p>
          <a:p>
            <a:pPr marL="0" indent="0">
              <a:lnSpc>
                <a:spcPct val="100000"/>
              </a:lnSpc>
              <a:spcBef>
                <a:spcPts val="0"/>
              </a:spcBef>
              <a:buNone/>
            </a:pPr>
            <a:endParaRPr lang="en-US" sz="800" b="1"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4800" b="1" dirty="0">
                <a:solidFill>
                  <a:srgbClr val="0432FF"/>
                </a:solidFill>
                <a:latin typeface="Calibri" panose="020F0502020204030204" pitchFamily="34" charset="0"/>
                <a:cs typeface="Calibri" panose="020F0502020204030204" pitchFamily="34" charset="0"/>
              </a:rPr>
              <a:t>Management Commitment</a:t>
            </a:r>
          </a:p>
          <a:p>
            <a:pPr marL="0" indent="0" algn="ctr">
              <a:lnSpc>
                <a:spcPct val="100000"/>
              </a:lnSpc>
              <a:spcBef>
                <a:spcPts val="0"/>
              </a:spcBef>
              <a:buNone/>
            </a:pPr>
            <a:endParaRPr lang="en-US" sz="1000" dirty="0">
              <a:latin typeface="Calibri" panose="020F0502020204030204" pitchFamily="34" charset="0"/>
              <a:cs typeface="Calibri" panose="020F0502020204030204" pitchFamily="34" charset="0"/>
            </a:endParaRPr>
          </a:p>
          <a:p>
            <a:pPr>
              <a:lnSpc>
                <a:spcPct val="100000"/>
              </a:lnSpc>
              <a:spcBef>
                <a:spcPts val="0"/>
              </a:spcBef>
            </a:pPr>
            <a:r>
              <a:rPr lang="en-US" sz="3200" dirty="0">
                <a:latin typeface="Calibri" panose="020F0502020204030204" pitchFamily="34" charset="0"/>
                <a:cs typeface="Calibri" panose="020F0502020204030204" pitchFamily="34" charset="0"/>
              </a:rPr>
              <a:t>This commitment produces higher levels of motivation and concern for safety throughout the organization. </a:t>
            </a:r>
          </a:p>
          <a:p>
            <a:pPr>
              <a:lnSpc>
                <a:spcPct val="100000"/>
              </a:lnSpc>
              <a:spcBef>
                <a:spcPts val="0"/>
              </a:spcBef>
            </a:pPr>
            <a:r>
              <a:rPr lang="en-US" sz="3200" dirty="0">
                <a:latin typeface="Calibri" panose="020F0502020204030204" pitchFamily="34" charset="0"/>
                <a:cs typeface="Calibri" panose="020F0502020204030204" pitchFamily="34" charset="0"/>
              </a:rPr>
              <a:t>It is indicated by the proportion of resources (time, money, people) and support allocated to safety management and by the status given to safety versus output, cost, quality, etc. </a:t>
            </a:r>
          </a:p>
          <a:p>
            <a:pPr>
              <a:lnSpc>
                <a:spcPct val="100000"/>
              </a:lnSpc>
              <a:spcBef>
                <a:spcPts val="0"/>
              </a:spcBef>
            </a:pPr>
            <a:r>
              <a:rPr lang="en-US" sz="3200" b="1" dirty="0">
                <a:latin typeface="Calibri" panose="020F0502020204030204" pitchFamily="34" charset="0"/>
                <a:cs typeface="Calibri" panose="020F0502020204030204" pitchFamily="34" charset="0"/>
              </a:rPr>
              <a:t>ACTIVE INVOLVEMENT </a:t>
            </a:r>
            <a:r>
              <a:rPr lang="en-US" sz="3200" dirty="0">
                <a:latin typeface="Calibri" panose="020F0502020204030204" pitchFamily="34" charset="0"/>
                <a:cs typeface="Calibri" panose="020F0502020204030204" pitchFamily="34" charset="0"/>
              </a:rPr>
              <a:t>of </a:t>
            </a:r>
            <a:r>
              <a:rPr lang="en-US" sz="3200" b="1" dirty="0">
                <a:latin typeface="Calibri" panose="020F0502020204030204" pitchFamily="34" charset="0"/>
                <a:cs typeface="Calibri" panose="020F0502020204030204" pitchFamily="34" charset="0"/>
              </a:rPr>
              <a:t>senior management </a:t>
            </a:r>
            <a:r>
              <a:rPr lang="en-US" sz="3200" dirty="0">
                <a:latin typeface="Calibri" panose="020F0502020204030204" pitchFamily="34" charset="0"/>
                <a:cs typeface="Calibri" panose="020F0502020204030204" pitchFamily="34" charset="0"/>
              </a:rPr>
              <a:t>in the safety management system is VITAL.</a:t>
            </a:r>
            <a:endParaRPr lang="en-US" sz="3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2005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4505E-FC4F-6A6A-8848-942D7560E7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BB113-0332-422B-0DC1-CC5498B0AAE6}"/>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Culture of Safety</a:t>
            </a:r>
          </a:p>
        </p:txBody>
      </p:sp>
      <p:sp>
        <p:nvSpPr>
          <p:cNvPr id="3" name="Content Placeholder 2">
            <a:extLst>
              <a:ext uri="{FF2B5EF4-FFF2-40B4-BE49-F238E27FC236}">
                <a16:creationId xmlns:a16="http://schemas.microsoft.com/office/drawing/2014/main" id="{29222AED-1A65-FBE4-6201-BFB7D3F670CB}"/>
              </a:ext>
            </a:extLst>
          </p:cNvPr>
          <p:cNvSpPr>
            <a:spLocks noGrp="1"/>
          </p:cNvSpPr>
          <p:nvPr>
            <p:ph idx="1"/>
          </p:nvPr>
        </p:nvSpPr>
        <p:spPr>
          <a:xfrm>
            <a:off x="0" y="891540"/>
            <a:ext cx="12192000" cy="5966460"/>
          </a:xfrm>
        </p:spPr>
        <p:txBody>
          <a:bodyPr>
            <a:noAutofit/>
          </a:bodyPr>
          <a:lstStyle/>
          <a:p>
            <a:pPr marL="0" indent="0">
              <a:lnSpc>
                <a:spcPct val="100000"/>
              </a:lnSpc>
              <a:spcBef>
                <a:spcPts val="0"/>
              </a:spcBef>
              <a:buNone/>
            </a:pPr>
            <a:r>
              <a:rPr lang="en-US" sz="3600" dirty="0">
                <a:latin typeface="Calibri" panose="020F0502020204030204" pitchFamily="34" charset="0"/>
                <a:cs typeface="Calibri" panose="020F0502020204030204" pitchFamily="34" charset="0"/>
              </a:rPr>
              <a:t>The establishment of a positive safety culture within an organization is dependent on the following:</a:t>
            </a:r>
          </a:p>
          <a:p>
            <a:pPr marL="0" indent="0">
              <a:lnSpc>
                <a:spcPct val="100000"/>
              </a:lnSpc>
              <a:spcBef>
                <a:spcPts val="0"/>
              </a:spcBef>
              <a:buNone/>
            </a:pPr>
            <a:endParaRPr lang="en-US" sz="1050"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4800" b="1" dirty="0">
                <a:solidFill>
                  <a:srgbClr val="0432FF"/>
                </a:solidFill>
                <a:latin typeface="Calibri" panose="020F0502020204030204" pitchFamily="34" charset="0"/>
                <a:cs typeface="Calibri" panose="020F0502020204030204" pitchFamily="34" charset="0"/>
              </a:rPr>
              <a:t>Visible Management</a:t>
            </a:r>
          </a:p>
          <a:p>
            <a:pPr marL="0" indent="0" algn="ctr">
              <a:buNone/>
            </a:pPr>
            <a:endParaRPr lang="en-US" sz="1050" b="1" dirty="0">
              <a:latin typeface="Calibri" panose="020F0502020204030204" pitchFamily="34" charset="0"/>
              <a:cs typeface="Calibri" panose="020F0502020204030204" pitchFamily="34" charset="0"/>
            </a:endParaRPr>
          </a:p>
          <a:p>
            <a:r>
              <a:rPr lang="en-US" sz="3600" dirty="0">
                <a:latin typeface="Calibri" panose="020F0502020204030204" pitchFamily="34" charset="0"/>
                <a:cs typeface="Calibri" panose="020F0502020204030204" pitchFamily="34" charset="0"/>
              </a:rPr>
              <a:t>Senior managers and leaders </a:t>
            </a:r>
            <a:r>
              <a:rPr lang="en-US" sz="3600" b="1" dirty="0">
                <a:latin typeface="Calibri" panose="020F0502020204030204" pitchFamily="34" charset="0"/>
                <a:cs typeface="Calibri" panose="020F0502020204030204" pitchFamily="34" charset="0"/>
              </a:rPr>
              <a:t>NEED TO BE SEEN </a:t>
            </a:r>
            <a:r>
              <a:rPr lang="en-US" sz="3600" dirty="0">
                <a:latin typeface="Calibri" panose="020F0502020204030204" pitchFamily="34" charset="0"/>
                <a:cs typeface="Calibri" panose="020F0502020204030204" pitchFamily="34" charset="0"/>
              </a:rPr>
              <a:t>to </a:t>
            </a:r>
            <a:r>
              <a:rPr lang="en-US" sz="3600" b="1" i="1" u="sng" dirty="0">
                <a:latin typeface="Calibri" panose="020F0502020204030204" pitchFamily="34" charset="0"/>
                <a:cs typeface="Calibri" panose="020F0502020204030204" pitchFamily="34" charset="0"/>
              </a:rPr>
              <a:t>lead by example</a:t>
            </a:r>
            <a:r>
              <a:rPr lang="en-US" sz="3600" dirty="0">
                <a:latin typeface="Calibri" panose="020F0502020204030204" pitchFamily="34" charset="0"/>
                <a:cs typeface="Calibri" panose="020F0502020204030204" pitchFamily="34" charset="0"/>
              </a:rPr>
              <a:t> when it comes to SAFETY MANAGEMENT</a:t>
            </a:r>
          </a:p>
          <a:p>
            <a:r>
              <a:rPr lang="en-US" sz="3600" dirty="0">
                <a:latin typeface="Calibri" panose="020F0502020204030204" pitchFamily="34" charset="0"/>
                <a:cs typeface="Calibri" panose="020F0502020204030204" pitchFamily="34" charset="0"/>
              </a:rPr>
              <a:t>Good leaders appear regularly in work areas, talk about safety, and </a:t>
            </a:r>
            <a:r>
              <a:rPr lang="en-US" sz="3600" b="1" dirty="0">
                <a:latin typeface="Calibri" panose="020F0502020204030204" pitchFamily="34" charset="0"/>
                <a:cs typeface="Calibri" panose="020F0502020204030204" pitchFamily="34" charset="0"/>
              </a:rPr>
              <a:t>visibly demonstrate their commitment by their actions</a:t>
            </a:r>
          </a:p>
          <a:p>
            <a:r>
              <a:rPr lang="en-US" sz="3600" dirty="0">
                <a:latin typeface="Calibri" panose="020F0502020204030204" pitchFamily="34" charset="0"/>
                <a:cs typeface="Calibri" panose="020F0502020204030204" pitchFamily="34" charset="0"/>
              </a:rPr>
              <a:t>It is important that leaders are seen as committed to safety through </a:t>
            </a:r>
            <a:r>
              <a:rPr lang="en-US" sz="3600" b="1" dirty="0">
                <a:latin typeface="Calibri" panose="020F0502020204030204" pitchFamily="34" charset="0"/>
                <a:cs typeface="Calibri" panose="020F0502020204030204" pitchFamily="34" charset="0"/>
              </a:rPr>
              <a:t>both their words and their actions</a:t>
            </a:r>
          </a:p>
        </p:txBody>
      </p:sp>
    </p:spTree>
    <p:extLst>
      <p:ext uri="{BB962C8B-B14F-4D97-AF65-F5344CB8AC3E}">
        <p14:creationId xmlns:p14="http://schemas.microsoft.com/office/powerpoint/2010/main" val="1902539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A9ACA-0AB4-E649-D5F9-BE1223B92E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CC022-F4ED-039F-98E5-AE8ED477BE3F}"/>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Culture of Safety</a:t>
            </a:r>
            <a:endParaRPr lang="en-US" sz="48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E5A79FC8-A95A-959E-8897-605A4FE79B58}"/>
              </a:ext>
            </a:extLst>
          </p:cNvPr>
          <p:cNvSpPr>
            <a:spLocks noGrp="1"/>
          </p:cNvSpPr>
          <p:nvPr>
            <p:ph idx="1"/>
          </p:nvPr>
        </p:nvSpPr>
        <p:spPr>
          <a:xfrm>
            <a:off x="0" y="891540"/>
            <a:ext cx="12192000" cy="5966460"/>
          </a:xfrm>
        </p:spPr>
        <p:txBody>
          <a:bodyPr>
            <a:noAutofit/>
          </a:bodyPr>
          <a:lstStyle/>
          <a:p>
            <a:pPr marL="0" indent="0">
              <a:lnSpc>
                <a:spcPct val="100000"/>
              </a:lnSpc>
              <a:spcBef>
                <a:spcPts val="0"/>
              </a:spcBef>
              <a:buNone/>
            </a:pPr>
            <a:r>
              <a:rPr lang="en-US" sz="3200" dirty="0">
                <a:latin typeface="Calibri" panose="020F0502020204030204" pitchFamily="34" charset="0"/>
                <a:cs typeface="Calibri" panose="020F0502020204030204" pitchFamily="34" charset="0"/>
              </a:rPr>
              <a:t>The establishment of a positive safety culture within an organization is dependent on the following:</a:t>
            </a:r>
          </a:p>
          <a:p>
            <a:pPr marL="0" indent="0">
              <a:lnSpc>
                <a:spcPct val="100000"/>
              </a:lnSpc>
              <a:spcBef>
                <a:spcPts val="0"/>
              </a:spcBef>
              <a:buNone/>
            </a:pPr>
            <a:endParaRPr lang="en-US" sz="1000"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3600" b="1" dirty="0">
                <a:solidFill>
                  <a:srgbClr val="0432FF"/>
                </a:solidFill>
                <a:latin typeface="Calibri" panose="020F0502020204030204" pitchFamily="34" charset="0"/>
                <a:cs typeface="Calibri" panose="020F0502020204030204" pitchFamily="34" charset="0"/>
              </a:rPr>
              <a:t>Good COMMUNICATIONS between ALL levels</a:t>
            </a:r>
          </a:p>
          <a:p>
            <a:pPr marL="0" indent="0" algn="ctr">
              <a:buNone/>
            </a:pPr>
            <a:endParaRPr lang="en-US" sz="1000" b="1" dirty="0">
              <a:latin typeface="Calibri" panose="020F0502020204030204" pitchFamily="34" charset="0"/>
              <a:cs typeface="Calibri" panose="020F0502020204030204" pitchFamily="34" charset="0"/>
            </a:endParaRPr>
          </a:p>
          <a:p>
            <a:r>
              <a:rPr lang="en-US" sz="3200" b="1" dirty="0">
                <a:latin typeface="Calibri" panose="020F0502020204030204" pitchFamily="34" charset="0"/>
                <a:cs typeface="Calibri" panose="020F0502020204030204" pitchFamily="34" charset="0"/>
              </a:rPr>
              <a:t>Questions about safety </a:t>
            </a:r>
            <a:r>
              <a:rPr lang="en-US" sz="3200" dirty="0">
                <a:latin typeface="Calibri" panose="020F0502020204030204" pitchFamily="34" charset="0"/>
                <a:cs typeface="Calibri" panose="020F0502020204030204" pitchFamily="34" charset="0"/>
              </a:rPr>
              <a:t>should be part of everyday conversations</a:t>
            </a:r>
          </a:p>
          <a:p>
            <a:r>
              <a:rPr lang="en-US" sz="3200" dirty="0">
                <a:latin typeface="Calibri" panose="020F0502020204030204" pitchFamily="34" charset="0"/>
                <a:cs typeface="Calibri" panose="020F0502020204030204" pitchFamily="34" charset="0"/>
              </a:rPr>
              <a:t>Leaders should not only ask but, </a:t>
            </a:r>
            <a:r>
              <a:rPr lang="en-US" sz="3200" b="1" dirty="0">
                <a:latin typeface="Calibri" panose="020F0502020204030204" pitchFamily="34" charset="0"/>
                <a:cs typeface="Calibri" panose="020F0502020204030204" pitchFamily="34" charset="0"/>
              </a:rPr>
              <a:t>LISTEN ACTIVELY </a:t>
            </a:r>
            <a:r>
              <a:rPr lang="en-US" sz="3200" dirty="0">
                <a:latin typeface="Calibri" panose="020F0502020204030204" pitchFamily="34" charset="0"/>
                <a:cs typeface="Calibri" panose="020F0502020204030204" pitchFamily="34" charset="0"/>
              </a:rPr>
              <a:t>to what they are being told by personnel with regards to safety, and take it seriously</a:t>
            </a:r>
          </a:p>
          <a:p>
            <a:r>
              <a:rPr lang="en-US" sz="3200" b="1" dirty="0">
                <a:latin typeface="Calibri" panose="020F0502020204030204" pitchFamily="34" charset="0"/>
                <a:cs typeface="Calibri" panose="020F0502020204030204" pitchFamily="34" charset="0"/>
              </a:rPr>
              <a:t>Participation</a:t>
            </a:r>
            <a:r>
              <a:rPr lang="en-US" sz="3200" dirty="0">
                <a:latin typeface="Calibri" panose="020F0502020204030204" pitchFamily="34" charset="0"/>
                <a:cs typeface="Calibri" panose="020F0502020204030204" pitchFamily="34" charset="0"/>
              </a:rPr>
              <a:t> in safety is important, to build ownership of safety and exploit the knowledge that personnel have of their own work</a:t>
            </a:r>
          </a:p>
          <a:p>
            <a:r>
              <a:rPr lang="en-US" sz="3200" dirty="0">
                <a:latin typeface="Calibri" panose="020F0502020204030204" pitchFamily="34" charset="0"/>
                <a:cs typeface="Calibri" panose="020F0502020204030204" pitchFamily="34" charset="0"/>
              </a:rPr>
              <a:t>Personnel and leaders </a:t>
            </a:r>
            <a:r>
              <a:rPr lang="en-US" sz="3200" b="1" dirty="0">
                <a:latin typeface="Calibri" panose="020F0502020204030204" pitchFamily="34" charset="0"/>
                <a:cs typeface="Calibri" panose="020F0502020204030204" pitchFamily="34" charset="0"/>
              </a:rPr>
              <a:t>will be consistent</a:t>
            </a:r>
            <a:r>
              <a:rPr lang="en-US" sz="3200" dirty="0">
                <a:latin typeface="Calibri" panose="020F0502020204030204" pitchFamily="34" charset="0"/>
                <a:cs typeface="Calibri" panose="020F0502020204030204" pitchFamily="34" charset="0"/>
              </a:rPr>
              <a:t>, and safety is seen as a </a:t>
            </a:r>
            <a:r>
              <a:rPr lang="en-US" sz="3200" b="1" dirty="0">
                <a:latin typeface="Calibri" panose="020F0502020204030204" pitchFamily="34" charset="0"/>
                <a:cs typeface="Calibri" panose="020F0502020204030204" pitchFamily="34" charset="0"/>
              </a:rPr>
              <a:t>joint exercise </a:t>
            </a:r>
            <a:r>
              <a:rPr lang="en-US" sz="3200" dirty="0">
                <a:latin typeface="Calibri" panose="020F0502020204030204" pitchFamily="34" charset="0"/>
                <a:cs typeface="Calibri" panose="020F0502020204030204" pitchFamily="34" charset="0"/>
              </a:rPr>
              <a:t>to help change things for the better</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44758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BC511-CFE0-3E30-B13B-96513384BF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12D88-868F-F158-0095-BCCCC47A9D4C}"/>
              </a:ext>
            </a:extLst>
          </p:cNvPr>
          <p:cNvSpPr>
            <a:spLocks noGrp="1"/>
          </p:cNvSpPr>
          <p:nvPr>
            <p:ph type="title"/>
          </p:nvPr>
        </p:nvSpPr>
        <p:spPr>
          <a:xfrm>
            <a:off x="0" y="18255"/>
            <a:ext cx="10515600" cy="873286"/>
          </a:xfrm>
        </p:spPr>
        <p:txBody>
          <a:bodyPr>
            <a:normAutofit/>
          </a:bodyPr>
          <a:lstStyle/>
          <a:p>
            <a:r>
              <a:rPr lang="en-US" sz="5400" b="1" dirty="0">
                <a:latin typeface="Calibri" panose="020F0502020204030204" pitchFamily="34" charset="0"/>
                <a:cs typeface="Calibri" panose="020F0502020204030204" pitchFamily="34" charset="0"/>
              </a:rPr>
              <a:t>Culture of Safety</a:t>
            </a:r>
          </a:p>
        </p:txBody>
      </p:sp>
      <p:sp>
        <p:nvSpPr>
          <p:cNvPr id="3" name="Content Placeholder 2">
            <a:extLst>
              <a:ext uri="{FF2B5EF4-FFF2-40B4-BE49-F238E27FC236}">
                <a16:creationId xmlns:a16="http://schemas.microsoft.com/office/drawing/2014/main" id="{2AB29BB1-E681-C52F-AAFF-E5015A4B82B0}"/>
              </a:ext>
            </a:extLst>
          </p:cNvPr>
          <p:cNvSpPr>
            <a:spLocks noGrp="1"/>
          </p:cNvSpPr>
          <p:nvPr>
            <p:ph idx="1"/>
          </p:nvPr>
        </p:nvSpPr>
        <p:spPr>
          <a:xfrm>
            <a:off x="0" y="1110342"/>
            <a:ext cx="12192000" cy="5747657"/>
          </a:xfrm>
        </p:spPr>
        <p:txBody>
          <a:bodyPr>
            <a:noAutofit/>
          </a:bodyPr>
          <a:lstStyle/>
          <a:p>
            <a:pPr marL="0" indent="0">
              <a:lnSpc>
                <a:spcPct val="100000"/>
              </a:lnSpc>
              <a:spcBef>
                <a:spcPts val="0"/>
              </a:spcBef>
              <a:buNone/>
            </a:pPr>
            <a:r>
              <a:rPr lang="en-US" sz="3200" dirty="0">
                <a:latin typeface="Calibri" panose="020F0502020204030204" pitchFamily="34" charset="0"/>
                <a:cs typeface="Calibri" panose="020F0502020204030204" pitchFamily="34" charset="0"/>
              </a:rPr>
              <a:t>The establishment of a positive Culture of Safety within an organization is dependent on the following:</a:t>
            </a:r>
            <a:endParaRPr lang="en-US" sz="1000"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4800" b="1" dirty="0">
                <a:solidFill>
                  <a:srgbClr val="0432FF"/>
                </a:solidFill>
                <a:latin typeface="Calibri" panose="020F0502020204030204" pitchFamily="34" charset="0"/>
                <a:cs typeface="Calibri" panose="020F0502020204030204" pitchFamily="34" charset="0"/>
              </a:rPr>
              <a:t>Effective decision making</a:t>
            </a:r>
          </a:p>
          <a:p>
            <a:pPr marL="0" indent="0" algn="ctr">
              <a:spcBef>
                <a:spcPts val="0"/>
              </a:spcBef>
              <a:buNone/>
            </a:pPr>
            <a:endParaRPr lang="en-US" sz="1000" b="1" dirty="0">
              <a:latin typeface="Calibri" panose="020F0502020204030204" pitchFamily="34" charset="0"/>
              <a:cs typeface="Calibri" panose="020F0502020204030204" pitchFamily="34" charset="0"/>
            </a:endParaRPr>
          </a:p>
          <a:p>
            <a:pPr>
              <a:spcBef>
                <a:spcPts val="0"/>
              </a:spcBef>
            </a:pPr>
            <a:r>
              <a:rPr lang="en-US" sz="3200" dirty="0">
                <a:latin typeface="Calibri" panose="020F0502020204030204" pitchFamily="34" charset="0"/>
                <a:cs typeface="Calibri" panose="020F0502020204030204" pitchFamily="34" charset="0"/>
              </a:rPr>
              <a:t>Safety needs to be </a:t>
            </a:r>
            <a:r>
              <a:rPr lang="en-US" sz="3200" b="1" dirty="0">
                <a:latin typeface="Calibri" panose="020F0502020204030204" pitchFamily="34" charset="0"/>
                <a:cs typeface="Calibri" panose="020F0502020204030204" pitchFamily="34" charset="0"/>
              </a:rPr>
              <a:t>FULLY EMBEDDED </a:t>
            </a:r>
            <a:r>
              <a:rPr lang="en-US" sz="3200" dirty="0">
                <a:latin typeface="Calibri" panose="020F0502020204030204" pitchFamily="34" charset="0"/>
                <a:cs typeface="Calibri" panose="020F0502020204030204" pitchFamily="34" charset="0"/>
              </a:rPr>
              <a:t>within </a:t>
            </a:r>
            <a:r>
              <a:rPr lang="en-US" sz="3200" b="1" dirty="0">
                <a:latin typeface="Calibri" panose="020F0502020204030204" pitchFamily="34" charset="0"/>
                <a:cs typeface="Calibri" panose="020F0502020204030204" pitchFamily="34" charset="0"/>
              </a:rPr>
              <a:t>ALL</a:t>
            </a:r>
            <a:r>
              <a:rPr lang="en-US" sz="3200" dirty="0">
                <a:latin typeface="Calibri" panose="020F0502020204030204" pitchFamily="34" charset="0"/>
                <a:cs typeface="Calibri" panose="020F0502020204030204" pitchFamily="34" charset="0"/>
              </a:rPr>
              <a:t> aspects of an organization's </a:t>
            </a:r>
            <a:r>
              <a:rPr lang="en-US" sz="3200" b="1" dirty="0">
                <a:latin typeface="Calibri" panose="020F0502020204030204" pitchFamily="34" charset="0"/>
                <a:cs typeface="Calibri" panose="020F0502020204030204" pitchFamily="34" charset="0"/>
              </a:rPr>
              <a:t>evidence-based decision-making processes </a:t>
            </a:r>
            <a:r>
              <a:rPr lang="en-US" sz="3200" dirty="0">
                <a:latin typeface="Calibri" panose="020F0502020204030204" pitchFamily="34" charset="0"/>
                <a:cs typeface="Calibri" panose="020F0502020204030204" pitchFamily="34" charset="0"/>
              </a:rPr>
              <a:t>to ensure that the safety impact of any decisions is considered and understood</a:t>
            </a:r>
          </a:p>
        </p:txBody>
      </p:sp>
    </p:spTree>
    <p:extLst>
      <p:ext uri="{BB962C8B-B14F-4D97-AF65-F5344CB8AC3E}">
        <p14:creationId xmlns:p14="http://schemas.microsoft.com/office/powerpoint/2010/main" val="3706668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BAB51-CE09-84CA-458C-BA2B73F282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DDDCC-51C8-429E-0B28-93862C44AE12}"/>
              </a:ext>
            </a:extLst>
          </p:cNvPr>
          <p:cNvSpPr>
            <a:spLocks noGrp="1"/>
          </p:cNvSpPr>
          <p:nvPr>
            <p:ph type="title"/>
          </p:nvPr>
        </p:nvSpPr>
        <p:spPr>
          <a:xfrm>
            <a:off x="0" y="18255"/>
            <a:ext cx="12192000" cy="871094"/>
          </a:xfrm>
        </p:spPr>
        <p:txBody>
          <a:bodyPr>
            <a:normAutofit/>
          </a:bodyPr>
          <a:lstStyle/>
          <a:p>
            <a:r>
              <a:rPr lang="en-US" sz="4800" b="1" dirty="0">
                <a:latin typeface="Calibri" panose="020F0502020204030204" pitchFamily="34" charset="0"/>
                <a:cs typeface="Calibri" panose="020F0502020204030204" pitchFamily="34" charset="0"/>
              </a:rPr>
              <a:t>Using the Parker-Hudson Ladder</a:t>
            </a:r>
          </a:p>
        </p:txBody>
      </p:sp>
      <p:sp>
        <p:nvSpPr>
          <p:cNvPr id="3" name="Content Placeholder 2">
            <a:extLst>
              <a:ext uri="{FF2B5EF4-FFF2-40B4-BE49-F238E27FC236}">
                <a16:creationId xmlns:a16="http://schemas.microsoft.com/office/drawing/2014/main" id="{CEF660ED-8914-009E-F4A6-59FD27727998}"/>
              </a:ext>
            </a:extLst>
          </p:cNvPr>
          <p:cNvSpPr>
            <a:spLocks noGrp="1"/>
          </p:cNvSpPr>
          <p:nvPr>
            <p:ph idx="1"/>
          </p:nvPr>
        </p:nvSpPr>
        <p:spPr>
          <a:xfrm>
            <a:off x="0" y="1018902"/>
            <a:ext cx="12192000" cy="5839097"/>
          </a:xfrm>
        </p:spPr>
        <p:txBody>
          <a:bodyPr>
            <a:noAutofit/>
          </a:bodyPr>
          <a:lstStyle/>
          <a:p>
            <a:pPr marL="742950" indent="-742950">
              <a:buFont typeface="+mj-lt"/>
              <a:buAutoNum type="arabicPeriod"/>
            </a:pPr>
            <a:r>
              <a:rPr lang="en-US" sz="4400" b="1" dirty="0">
                <a:latin typeface="Calibri" panose="020F0502020204030204" pitchFamily="34" charset="0"/>
                <a:cs typeface="Calibri" panose="020F0502020204030204" pitchFamily="34" charset="0"/>
              </a:rPr>
              <a:t>Pathological Safety Culture</a:t>
            </a:r>
          </a:p>
          <a:p>
            <a:r>
              <a:rPr lang="en-US" sz="3200" dirty="0">
                <a:latin typeface="Calibri" panose="020F0502020204030204" pitchFamily="34" charset="0"/>
                <a:cs typeface="Calibri" panose="020F0502020204030204" pitchFamily="34" charset="0"/>
              </a:rPr>
              <a:t>Safety is a problem caused by the workers</a:t>
            </a:r>
          </a:p>
          <a:p>
            <a:r>
              <a:rPr lang="en-US" sz="3200" dirty="0">
                <a:latin typeface="Calibri" panose="020F0502020204030204" pitchFamily="34" charset="0"/>
                <a:cs typeface="Calibri" panose="020F0502020204030204" pitchFamily="34" charset="0"/>
              </a:rPr>
              <a:t>The drivers are the business and a desire not to get caught by the regulator</a:t>
            </a:r>
          </a:p>
        </p:txBody>
      </p:sp>
      <p:pic>
        <p:nvPicPr>
          <p:cNvPr id="5" name="Picture 4" descr="A diagram of a safety process&#10;&#10;Description automatically generated with medium confidence">
            <a:extLst>
              <a:ext uri="{FF2B5EF4-FFF2-40B4-BE49-F238E27FC236}">
                <a16:creationId xmlns:a16="http://schemas.microsoft.com/office/drawing/2014/main" id="{560DD152-76BF-F03C-72B5-DC0A71983CA0}"/>
              </a:ext>
            </a:extLst>
          </p:cNvPr>
          <p:cNvPicPr>
            <a:picLocks noChangeAspect="1"/>
          </p:cNvPicPr>
          <p:nvPr/>
        </p:nvPicPr>
        <p:blipFill>
          <a:blip r:embed="rId2"/>
          <a:stretch>
            <a:fillRect/>
          </a:stretch>
        </p:blipFill>
        <p:spPr>
          <a:xfrm>
            <a:off x="3097356" y="2947515"/>
            <a:ext cx="5997287" cy="3910485"/>
          </a:xfrm>
          <a:prstGeom prst="rect">
            <a:avLst/>
          </a:prstGeom>
        </p:spPr>
      </p:pic>
    </p:spTree>
    <p:extLst>
      <p:ext uri="{BB962C8B-B14F-4D97-AF65-F5344CB8AC3E}">
        <p14:creationId xmlns:p14="http://schemas.microsoft.com/office/powerpoint/2010/main" val="762382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70CBA-D444-20F4-C342-360AC452E0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FC9E75-DE93-31C3-F1EE-AF9DFE3549EB}"/>
              </a:ext>
            </a:extLst>
          </p:cNvPr>
          <p:cNvSpPr>
            <a:spLocks noGrp="1"/>
          </p:cNvSpPr>
          <p:nvPr>
            <p:ph type="title"/>
          </p:nvPr>
        </p:nvSpPr>
        <p:spPr>
          <a:xfrm>
            <a:off x="0" y="18255"/>
            <a:ext cx="10515600" cy="1325563"/>
          </a:xfrm>
        </p:spPr>
        <p:txBody>
          <a:bodyPr/>
          <a:lstStyle/>
          <a:p>
            <a:r>
              <a:rPr lang="en-US" b="1" dirty="0">
                <a:latin typeface="Calibri" panose="020F0502020204030204" pitchFamily="34" charset="0"/>
                <a:cs typeface="Calibri" panose="020F0502020204030204" pitchFamily="34" charset="0"/>
              </a:rPr>
              <a:t>Safety Culture and the SMS</a:t>
            </a:r>
          </a:p>
        </p:txBody>
      </p:sp>
      <p:pic>
        <p:nvPicPr>
          <p:cNvPr id="7" name="Picture 6" descr="A diagram of safety performance&#10;&#10;AI-generated content may be incorrect.">
            <a:extLst>
              <a:ext uri="{FF2B5EF4-FFF2-40B4-BE49-F238E27FC236}">
                <a16:creationId xmlns:a16="http://schemas.microsoft.com/office/drawing/2014/main" id="{2E7A76EF-3B41-050F-44CC-C6B18BDA3698}"/>
              </a:ext>
            </a:extLst>
          </p:cNvPr>
          <p:cNvPicPr>
            <a:picLocks noChangeAspect="1"/>
          </p:cNvPicPr>
          <p:nvPr/>
        </p:nvPicPr>
        <p:blipFill>
          <a:blip r:embed="rId2"/>
          <a:stretch>
            <a:fillRect/>
          </a:stretch>
        </p:blipFill>
        <p:spPr>
          <a:xfrm>
            <a:off x="2338250" y="1064050"/>
            <a:ext cx="7136311" cy="5793950"/>
          </a:xfrm>
          <a:prstGeom prst="rect">
            <a:avLst/>
          </a:prstGeom>
        </p:spPr>
      </p:pic>
    </p:spTree>
    <p:extLst>
      <p:ext uri="{BB962C8B-B14F-4D97-AF65-F5344CB8AC3E}">
        <p14:creationId xmlns:p14="http://schemas.microsoft.com/office/powerpoint/2010/main" val="301547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60989-C265-132D-2EDE-6AC3E06E9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F6825-ECE7-0763-44AE-333BF3693917}"/>
              </a:ext>
            </a:extLst>
          </p:cNvPr>
          <p:cNvSpPr>
            <a:spLocks noGrp="1"/>
          </p:cNvSpPr>
          <p:nvPr>
            <p:ph type="title"/>
          </p:nvPr>
        </p:nvSpPr>
        <p:spPr>
          <a:xfrm>
            <a:off x="0" y="18255"/>
            <a:ext cx="12192000" cy="873286"/>
          </a:xfrm>
        </p:spPr>
        <p:txBody>
          <a:bodyPr>
            <a:normAutofit fontScale="90000"/>
          </a:bodyPr>
          <a:lstStyle/>
          <a:p>
            <a:r>
              <a:rPr lang="en-US" b="1" dirty="0">
                <a:latin typeface="Calibri" panose="020F0502020204030204" pitchFamily="34" charset="0"/>
                <a:cs typeface="Calibri" panose="020F0502020204030204" pitchFamily="34" charset="0"/>
              </a:rPr>
              <a:t>Using the Parker-Hudson Ladder in the context of culture</a:t>
            </a:r>
          </a:p>
        </p:txBody>
      </p:sp>
      <p:sp>
        <p:nvSpPr>
          <p:cNvPr id="3" name="Content Placeholder 2">
            <a:extLst>
              <a:ext uri="{FF2B5EF4-FFF2-40B4-BE49-F238E27FC236}">
                <a16:creationId xmlns:a16="http://schemas.microsoft.com/office/drawing/2014/main" id="{DAFB60A0-5713-9F05-E443-2A36D3619531}"/>
              </a:ext>
            </a:extLst>
          </p:cNvPr>
          <p:cNvSpPr>
            <a:spLocks noGrp="1"/>
          </p:cNvSpPr>
          <p:nvPr>
            <p:ph idx="1"/>
          </p:nvPr>
        </p:nvSpPr>
        <p:spPr>
          <a:xfrm>
            <a:off x="0" y="1058090"/>
            <a:ext cx="12192000" cy="5799909"/>
          </a:xfrm>
        </p:spPr>
        <p:txBody>
          <a:bodyPr>
            <a:noAutofit/>
          </a:bodyPr>
          <a:lstStyle/>
          <a:p>
            <a:pPr marL="914400" indent="-914400">
              <a:buFont typeface="+mj-lt"/>
              <a:buAutoNum type="arabicPeriod" startAt="2"/>
            </a:pPr>
            <a:r>
              <a:rPr lang="en-US" sz="4400" b="1" dirty="0">
                <a:latin typeface="Calibri" panose="020F0502020204030204" pitchFamily="34" charset="0"/>
                <a:cs typeface="Calibri" panose="020F0502020204030204" pitchFamily="34" charset="0"/>
              </a:rPr>
              <a:t>Reactive Safety Culture</a:t>
            </a:r>
          </a:p>
          <a:p>
            <a:r>
              <a:rPr lang="en-US" sz="3200" dirty="0">
                <a:latin typeface="Calibri" panose="020F0502020204030204" pitchFamily="34" charset="0"/>
                <a:cs typeface="Calibri" panose="020F0502020204030204" pitchFamily="34" charset="0"/>
              </a:rPr>
              <a:t>Organizations start to take safety seriously, but action is taken </a:t>
            </a:r>
            <a:r>
              <a:rPr lang="en-US" sz="3200" b="1" dirty="0">
                <a:latin typeface="Calibri" panose="020F0502020204030204" pitchFamily="34" charset="0"/>
                <a:cs typeface="Calibri" panose="020F0502020204030204" pitchFamily="34" charset="0"/>
              </a:rPr>
              <a:t>ONLY</a:t>
            </a:r>
            <a:r>
              <a:rPr lang="en-US" sz="3200" dirty="0">
                <a:latin typeface="Calibri" panose="020F0502020204030204" pitchFamily="34" charset="0"/>
                <a:cs typeface="Calibri" panose="020F0502020204030204" pitchFamily="34" charset="0"/>
              </a:rPr>
              <a:t> after incidents</a:t>
            </a:r>
          </a:p>
        </p:txBody>
      </p:sp>
      <p:pic>
        <p:nvPicPr>
          <p:cNvPr id="4" name="Picture 3" descr="A diagram of a safety process&#10;&#10;Description automatically generated with medium confidence">
            <a:extLst>
              <a:ext uri="{FF2B5EF4-FFF2-40B4-BE49-F238E27FC236}">
                <a16:creationId xmlns:a16="http://schemas.microsoft.com/office/drawing/2014/main" id="{AE25F7EF-331A-AF86-C483-3175AFEC75D6}"/>
              </a:ext>
            </a:extLst>
          </p:cNvPr>
          <p:cNvPicPr>
            <a:picLocks noChangeAspect="1"/>
          </p:cNvPicPr>
          <p:nvPr/>
        </p:nvPicPr>
        <p:blipFill>
          <a:blip r:embed="rId2"/>
          <a:stretch>
            <a:fillRect/>
          </a:stretch>
        </p:blipFill>
        <p:spPr>
          <a:xfrm>
            <a:off x="3097356" y="2947515"/>
            <a:ext cx="5997287" cy="3910485"/>
          </a:xfrm>
          <a:prstGeom prst="rect">
            <a:avLst/>
          </a:prstGeom>
        </p:spPr>
      </p:pic>
    </p:spTree>
    <p:extLst>
      <p:ext uri="{BB962C8B-B14F-4D97-AF65-F5344CB8AC3E}">
        <p14:creationId xmlns:p14="http://schemas.microsoft.com/office/powerpoint/2010/main" val="158382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3BFFB-24E1-8C6F-435F-98E741824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3D9472-D817-49CD-C7A3-CF45951E486A}"/>
              </a:ext>
            </a:extLst>
          </p:cNvPr>
          <p:cNvSpPr>
            <a:spLocks noGrp="1"/>
          </p:cNvSpPr>
          <p:nvPr>
            <p:ph type="title"/>
          </p:nvPr>
        </p:nvSpPr>
        <p:spPr>
          <a:xfrm>
            <a:off x="0" y="18255"/>
            <a:ext cx="12192000" cy="873286"/>
          </a:xfrm>
        </p:spPr>
        <p:txBody>
          <a:bodyPr>
            <a:normAutofit/>
          </a:bodyPr>
          <a:lstStyle/>
          <a:p>
            <a:r>
              <a:rPr lang="en-US" sz="4800" b="1" dirty="0">
                <a:latin typeface="Calibri" panose="020F0502020204030204" pitchFamily="34" charset="0"/>
                <a:cs typeface="Calibri" panose="020F0502020204030204" pitchFamily="34" charset="0"/>
              </a:rPr>
              <a:t>Using the Parker-Hudson Ladder</a:t>
            </a:r>
          </a:p>
        </p:txBody>
      </p:sp>
      <p:sp>
        <p:nvSpPr>
          <p:cNvPr id="3" name="Content Placeholder 2">
            <a:extLst>
              <a:ext uri="{FF2B5EF4-FFF2-40B4-BE49-F238E27FC236}">
                <a16:creationId xmlns:a16="http://schemas.microsoft.com/office/drawing/2014/main" id="{E7578235-156D-B6CA-BD90-DA5DFEDED539}"/>
              </a:ext>
            </a:extLst>
          </p:cNvPr>
          <p:cNvSpPr>
            <a:spLocks noGrp="1"/>
          </p:cNvSpPr>
          <p:nvPr>
            <p:ph idx="1"/>
          </p:nvPr>
        </p:nvSpPr>
        <p:spPr>
          <a:xfrm>
            <a:off x="0" y="891540"/>
            <a:ext cx="12192000" cy="5966460"/>
          </a:xfrm>
        </p:spPr>
        <p:txBody>
          <a:bodyPr>
            <a:noAutofit/>
          </a:bodyPr>
          <a:lstStyle/>
          <a:p>
            <a:pPr marL="742950" indent="-742950">
              <a:buFont typeface="+mj-lt"/>
              <a:buAutoNum type="arabicPeriod" startAt="3"/>
            </a:pPr>
            <a:r>
              <a:rPr lang="en-US" sz="4400" b="1" dirty="0">
                <a:latin typeface="Calibri" panose="020F0502020204030204" pitchFamily="34" charset="0"/>
                <a:cs typeface="Calibri" panose="020F0502020204030204" pitchFamily="34" charset="0"/>
              </a:rPr>
              <a:t>Calculative Safety Culture</a:t>
            </a:r>
          </a:p>
          <a:p>
            <a:r>
              <a:rPr lang="en-US" sz="3200" dirty="0">
                <a:latin typeface="Calibri" panose="020F0502020204030204" pitchFamily="34" charset="0"/>
                <a:cs typeface="Calibri" panose="020F0502020204030204" pitchFamily="34" charset="0"/>
              </a:rPr>
              <a:t>Safety is driven by </a:t>
            </a:r>
            <a:r>
              <a:rPr lang="en-US" sz="3200" b="1" dirty="0">
                <a:latin typeface="Calibri" panose="020F0502020204030204" pitchFamily="34" charset="0"/>
                <a:cs typeface="Calibri" panose="020F0502020204030204" pitchFamily="34" charset="0"/>
              </a:rPr>
              <a:t>management systems</a:t>
            </a:r>
            <a:r>
              <a:rPr lang="en-US" sz="3200" dirty="0">
                <a:latin typeface="Calibri" panose="020F0502020204030204" pitchFamily="34" charset="0"/>
                <a:cs typeface="Calibri" panose="020F0502020204030204" pitchFamily="34" charset="0"/>
              </a:rPr>
              <a:t>, with much collection of data</a:t>
            </a:r>
          </a:p>
          <a:p>
            <a:r>
              <a:rPr lang="en-US" sz="3200" dirty="0">
                <a:latin typeface="Calibri" panose="020F0502020204030204" pitchFamily="34" charset="0"/>
                <a:cs typeface="Calibri" panose="020F0502020204030204" pitchFamily="34" charset="0"/>
              </a:rPr>
              <a:t>Safety is still </a:t>
            </a:r>
            <a:r>
              <a:rPr lang="en-US" sz="3200" b="1" dirty="0">
                <a:latin typeface="Calibri" panose="020F0502020204030204" pitchFamily="34" charset="0"/>
                <a:cs typeface="Calibri" panose="020F0502020204030204" pitchFamily="34" charset="0"/>
              </a:rPr>
              <a:t>primarily driven by the management </a:t>
            </a:r>
            <a:r>
              <a:rPr lang="en-US" sz="3200" dirty="0">
                <a:latin typeface="Calibri" panose="020F0502020204030204" pitchFamily="34" charset="0"/>
                <a:cs typeface="Calibri" panose="020F0502020204030204" pitchFamily="34" charset="0"/>
              </a:rPr>
              <a:t>and </a:t>
            </a:r>
            <a:r>
              <a:rPr lang="en-US" sz="3200" b="1" dirty="0">
                <a:latin typeface="Calibri" panose="020F0502020204030204" pitchFamily="34" charset="0"/>
                <a:cs typeface="Calibri" panose="020F0502020204030204" pitchFamily="34" charset="0"/>
              </a:rPr>
              <a:t>IMPOSED</a:t>
            </a:r>
            <a:r>
              <a:rPr lang="en-US" sz="3200" dirty="0">
                <a:latin typeface="Calibri" panose="020F0502020204030204" pitchFamily="34" charset="0"/>
                <a:cs typeface="Calibri" panose="020F0502020204030204" pitchFamily="34" charset="0"/>
              </a:rPr>
              <a:t> rather than looked for by the workforce</a:t>
            </a:r>
            <a:endParaRPr lang="en-US" dirty="0">
              <a:latin typeface="Calibri" panose="020F0502020204030204" pitchFamily="34" charset="0"/>
              <a:cs typeface="Calibri" panose="020F0502020204030204" pitchFamily="34" charset="0"/>
            </a:endParaRPr>
          </a:p>
        </p:txBody>
      </p:sp>
      <p:pic>
        <p:nvPicPr>
          <p:cNvPr id="4" name="Picture 3" descr="A diagram of a safety process&#10;&#10;Description automatically generated with medium confidence">
            <a:extLst>
              <a:ext uri="{FF2B5EF4-FFF2-40B4-BE49-F238E27FC236}">
                <a16:creationId xmlns:a16="http://schemas.microsoft.com/office/drawing/2014/main" id="{7D070040-688A-6DA2-E26B-291B71BC6A8E}"/>
              </a:ext>
            </a:extLst>
          </p:cNvPr>
          <p:cNvPicPr>
            <a:picLocks noChangeAspect="1"/>
          </p:cNvPicPr>
          <p:nvPr/>
        </p:nvPicPr>
        <p:blipFill>
          <a:blip r:embed="rId2"/>
          <a:stretch>
            <a:fillRect/>
          </a:stretch>
        </p:blipFill>
        <p:spPr>
          <a:xfrm>
            <a:off x="3305272" y="3200399"/>
            <a:ext cx="5581456" cy="3639346"/>
          </a:xfrm>
          <a:prstGeom prst="rect">
            <a:avLst/>
          </a:prstGeom>
        </p:spPr>
      </p:pic>
    </p:spTree>
    <p:extLst>
      <p:ext uri="{BB962C8B-B14F-4D97-AF65-F5344CB8AC3E}">
        <p14:creationId xmlns:p14="http://schemas.microsoft.com/office/powerpoint/2010/main" val="2205364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8D57F-43E3-9B28-DC1F-CADCD8FF48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76D7C-C6C3-1DE9-1C7F-B63317236A8E}"/>
              </a:ext>
            </a:extLst>
          </p:cNvPr>
          <p:cNvSpPr>
            <a:spLocks noGrp="1"/>
          </p:cNvSpPr>
          <p:nvPr>
            <p:ph type="title"/>
          </p:nvPr>
        </p:nvSpPr>
        <p:spPr>
          <a:xfrm>
            <a:off x="0" y="18255"/>
            <a:ext cx="12192000" cy="873286"/>
          </a:xfrm>
        </p:spPr>
        <p:txBody>
          <a:bodyPr>
            <a:normAutofit/>
          </a:bodyPr>
          <a:lstStyle/>
          <a:p>
            <a:r>
              <a:rPr lang="en-US" sz="4800" b="1" dirty="0">
                <a:latin typeface="Calibri" panose="020F0502020204030204" pitchFamily="34" charset="0"/>
                <a:cs typeface="Calibri" panose="020F0502020204030204" pitchFamily="34" charset="0"/>
              </a:rPr>
              <a:t>Using the Parker-Hudson Ladder</a:t>
            </a:r>
          </a:p>
        </p:txBody>
      </p:sp>
      <p:sp>
        <p:nvSpPr>
          <p:cNvPr id="3" name="Content Placeholder 2">
            <a:extLst>
              <a:ext uri="{FF2B5EF4-FFF2-40B4-BE49-F238E27FC236}">
                <a16:creationId xmlns:a16="http://schemas.microsoft.com/office/drawing/2014/main" id="{C2114595-4BFE-416E-133A-D41651DBB5C1}"/>
              </a:ext>
            </a:extLst>
          </p:cNvPr>
          <p:cNvSpPr>
            <a:spLocks noGrp="1"/>
          </p:cNvSpPr>
          <p:nvPr>
            <p:ph idx="1"/>
          </p:nvPr>
        </p:nvSpPr>
        <p:spPr>
          <a:xfrm>
            <a:off x="0" y="891540"/>
            <a:ext cx="12192000" cy="5966460"/>
          </a:xfrm>
        </p:spPr>
        <p:txBody>
          <a:bodyPr>
            <a:noAutofit/>
          </a:bodyPr>
          <a:lstStyle/>
          <a:p>
            <a:pPr marL="742950" indent="-742950">
              <a:buFont typeface="+mj-lt"/>
              <a:buAutoNum type="arabicPeriod" startAt="4"/>
            </a:pPr>
            <a:r>
              <a:rPr lang="en-US" sz="4400" b="1" dirty="0">
                <a:latin typeface="Calibri" panose="020F0502020204030204" pitchFamily="34" charset="0"/>
                <a:cs typeface="Calibri" panose="020F0502020204030204" pitchFamily="34" charset="0"/>
              </a:rPr>
              <a:t>Proactive Safety Culture</a:t>
            </a:r>
          </a:p>
          <a:p>
            <a:r>
              <a:rPr lang="en-US" sz="3200" dirty="0">
                <a:latin typeface="Calibri" panose="020F0502020204030204" pitchFamily="34" charset="0"/>
                <a:cs typeface="Calibri" panose="020F0502020204030204" pitchFamily="34" charset="0"/>
              </a:rPr>
              <a:t>With improved performance, the </a:t>
            </a:r>
            <a:r>
              <a:rPr lang="en-US" sz="3200" b="1" dirty="0">
                <a:latin typeface="Calibri" panose="020F0502020204030204" pitchFamily="34" charset="0"/>
                <a:cs typeface="Calibri" panose="020F0502020204030204" pitchFamily="34" charset="0"/>
              </a:rPr>
              <a:t>unexpected is a challenge</a:t>
            </a:r>
          </a:p>
          <a:p>
            <a:r>
              <a:rPr lang="en-US" sz="3200" dirty="0">
                <a:latin typeface="Calibri" panose="020F0502020204030204" pitchFamily="34" charset="0"/>
                <a:cs typeface="Calibri" panose="020F0502020204030204" pitchFamily="34" charset="0"/>
              </a:rPr>
              <a:t>Workforce involvement starts to move the initiative </a:t>
            </a:r>
            <a:r>
              <a:rPr lang="en-US" sz="3200" b="1" dirty="0">
                <a:latin typeface="Calibri" panose="020F0502020204030204" pitchFamily="34" charset="0"/>
                <a:cs typeface="Calibri" panose="020F0502020204030204" pitchFamily="34" charset="0"/>
              </a:rPr>
              <a:t>away from a purely top-down approach</a:t>
            </a:r>
          </a:p>
        </p:txBody>
      </p:sp>
      <p:pic>
        <p:nvPicPr>
          <p:cNvPr id="4" name="Picture 3" descr="A diagram of a safety process&#10;&#10;Description automatically generated with medium confidence">
            <a:extLst>
              <a:ext uri="{FF2B5EF4-FFF2-40B4-BE49-F238E27FC236}">
                <a16:creationId xmlns:a16="http://schemas.microsoft.com/office/drawing/2014/main" id="{7EC95608-685B-AEDF-9BB4-9CE42D207E8A}"/>
              </a:ext>
            </a:extLst>
          </p:cNvPr>
          <p:cNvPicPr>
            <a:picLocks noChangeAspect="1"/>
          </p:cNvPicPr>
          <p:nvPr/>
        </p:nvPicPr>
        <p:blipFill>
          <a:blip r:embed="rId2"/>
          <a:stretch>
            <a:fillRect/>
          </a:stretch>
        </p:blipFill>
        <p:spPr>
          <a:xfrm>
            <a:off x="3216479" y="3074670"/>
            <a:ext cx="5774281" cy="3765076"/>
          </a:xfrm>
          <a:prstGeom prst="rect">
            <a:avLst/>
          </a:prstGeom>
        </p:spPr>
      </p:pic>
    </p:spTree>
    <p:extLst>
      <p:ext uri="{BB962C8B-B14F-4D97-AF65-F5344CB8AC3E}">
        <p14:creationId xmlns:p14="http://schemas.microsoft.com/office/powerpoint/2010/main" val="530358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24F1A-241B-AA75-EC40-AADD424776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2DEF6-10D6-D90D-2254-4194147D1B2A}"/>
              </a:ext>
            </a:extLst>
          </p:cNvPr>
          <p:cNvSpPr>
            <a:spLocks noGrp="1"/>
          </p:cNvSpPr>
          <p:nvPr>
            <p:ph type="title"/>
          </p:nvPr>
        </p:nvSpPr>
        <p:spPr>
          <a:xfrm>
            <a:off x="0" y="18255"/>
            <a:ext cx="12192000" cy="873286"/>
          </a:xfrm>
        </p:spPr>
        <p:txBody>
          <a:bodyPr>
            <a:normAutofit fontScale="90000"/>
          </a:bodyPr>
          <a:lstStyle/>
          <a:p>
            <a:r>
              <a:rPr lang="en-US" b="1" dirty="0">
                <a:latin typeface="Calibri" panose="020F0502020204030204" pitchFamily="34" charset="0"/>
                <a:cs typeface="Calibri" panose="020F0502020204030204" pitchFamily="34" charset="0"/>
              </a:rPr>
              <a:t>Using the Parker-Hudson Ladder in the context of culture</a:t>
            </a:r>
          </a:p>
        </p:txBody>
      </p:sp>
      <p:sp>
        <p:nvSpPr>
          <p:cNvPr id="3" name="Content Placeholder 2">
            <a:extLst>
              <a:ext uri="{FF2B5EF4-FFF2-40B4-BE49-F238E27FC236}">
                <a16:creationId xmlns:a16="http://schemas.microsoft.com/office/drawing/2014/main" id="{339C714A-86F5-11A1-504B-B4D5AC74B490}"/>
              </a:ext>
            </a:extLst>
          </p:cNvPr>
          <p:cNvSpPr>
            <a:spLocks noGrp="1"/>
          </p:cNvSpPr>
          <p:nvPr>
            <p:ph idx="1"/>
          </p:nvPr>
        </p:nvSpPr>
        <p:spPr>
          <a:xfrm>
            <a:off x="0" y="891540"/>
            <a:ext cx="12192000" cy="5966460"/>
          </a:xfrm>
        </p:spPr>
        <p:txBody>
          <a:bodyPr>
            <a:noAutofit/>
          </a:bodyPr>
          <a:lstStyle/>
          <a:p>
            <a:pPr marL="742950" indent="-742950">
              <a:buFont typeface="+mj-lt"/>
              <a:buAutoNum type="arabicPeriod" startAt="5"/>
            </a:pPr>
            <a:r>
              <a:rPr lang="en-US" sz="4400" b="1" dirty="0">
                <a:latin typeface="Calibri" panose="020F0502020204030204" pitchFamily="34" charset="0"/>
                <a:cs typeface="Calibri" panose="020F0502020204030204" pitchFamily="34" charset="0"/>
              </a:rPr>
              <a:t>Generative Safety Culture</a:t>
            </a:r>
          </a:p>
          <a:p>
            <a:r>
              <a:rPr lang="en-US" sz="3200" b="1" dirty="0">
                <a:latin typeface="Calibri" panose="020F0502020204030204" pitchFamily="34" charset="0"/>
                <a:cs typeface="Calibri" panose="020F0502020204030204" pitchFamily="34" charset="0"/>
              </a:rPr>
              <a:t>ACTIVE </a:t>
            </a:r>
            <a:r>
              <a:rPr lang="en-US" sz="3200" dirty="0">
                <a:latin typeface="Calibri" panose="020F0502020204030204" pitchFamily="34" charset="0"/>
                <a:cs typeface="Calibri" panose="020F0502020204030204" pitchFamily="34" charset="0"/>
              </a:rPr>
              <a:t>participation at </a:t>
            </a:r>
            <a:r>
              <a:rPr lang="en-US" sz="3200" b="1" dirty="0">
                <a:latin typeface="Calibri" panose="020F0502020204030204" pitchFamily="34" charset="0"/>
                <a:cs typeface="Calibri" panose="020F0502020204030204" pitchFamily="34" charset="0"/>
              </a:rPr>
              <a:t>ALL </a:t>
            </a:r>
            <a:r>
              <a:rPr lang="en-US" sz="3200" dirty="0">
                <a:latin typeface="Calibri" panose="020F0502020204030204" pitchFamily="34" charset="0"/>
                <a:cs typeface="Calibri" panose="020F0502020204030204" pitchFamily="34" charset="0"/>
              </a:rPr>
              <a:t>levels</a:t>
            </a:r>
          </a:p>
          <a:p>
            <a:r>
              <a:rPr lang="en-US" sz="3200" dirty="0">
                <a:latin typeface="Calibri" panose="020F0502020204030204" pitchFamily="34" charset="0"/>
                <a:cs typeface="Calibri" panose="020F0502020204030204" pitchFamily="34" charset="0"/>
              </a:rPr>
              <a:t>Safety is </a:t>
            </a:r>
            <a:r>
              <a:rPr lang="en-US" sz="3200" b="1" dirty="0">
                <a:latin typeface="Calibri" panose="020F0502020204030204" pitchFamily="34" charset="0"/>
                <a:cs typeface="Calibri" panose="020F0502020204030204" pitchFamily="34" charset="0"/>
              </a:rPr>
              <a:t>PERCEIVED</a:t>
            </a:r>
            <a:r>
              <a:rPr lang="en-US" sz="3200" dirty="0">
                <a:latin typeface="Calibri" panose="020F0502020204030204" pitchFamily="34" charset="0"/>
                <a:cs typeface="Calibri" panose="020F0502020204030204" pitchFamily="34" charset="0"/>
              </a:rPr>
              <a:t> to be an </a:t>
            </a:r>
            <a:r>
              <a:rPr lang="en-US" sz="3200" b="1" dirty="0">
                <a:latin typeface="Calibri" panose="020F0502020204030204" pitchFamily="34" charset="0"/>
                <a:cs typeface="Calibri" panose="020F0502020204030204" pitchFamily="34" charset="0"/>
              </a:rPr>
              <a:t>inherent part of the business</a:t>
            </a:r>
            <a:r>
              <a:rPr lang="en-US" sz="3200" dirty="0">
                <a:latin typeface="Calibri" panose="020F0502020204030204" pitchFamily="34" charset="0"/>
                <a:cs typeface="Calibri" panose="020F0502020204030204" pitchFamily="34" charset="0"/>
              </a:rPr>
              <a:t>, and safety-based solutions are welcomed as adding value to the organization</a:t>
            </a:r>
          </a:p>
          <a:p>
            <a:r>
              <a:rPr lang="en-US" sz="3200" dirty="0">
                <a:latin typeface="Calibri" panose="020F0502020204030204" pitchFamily="34" charset="0"/>
                <a:cs typeface="Calibri" panose="020F0502020204030204" pitchFamily="34" charset="0"/>
              </a:rPr>
              <a:t>Safety challenges are tackled with innovative solutions</a:t>
            </a:r>
          </a:p>
        </p:txBody>
      </p:sp>
      <p:pic>
        <p:nvPicPr>
          <p:cNvPr id="4" name="Picture 3" descr="A diagram of a safety process&#10;&#10;Description automatically generated with medium confidence">
            <a:extLst>
              <a:ext uri="{FF2B5EF4-FFF2-40B4-BE49-F238E27FC236}">
                <a16:creationId xmlns:a16="http://schemas.microsoft.com/office/drawing/2014/main" id="{836F2D89-000D-10F0-24F0-5D91B7B6E7EF}"/>
              </a:ext>
            </a:extLst>
          </p:cNvPr>
          <p:cNvPicPr>
            <a:picLocks noChangeAspect="1"/>
          </p:cNvPicPr>
          <p:nvPr/>
        </p:nvPicPr>
        <p:blipFill>
          <a:blip r:embed="rId2"/>
          <a:stretch>
            <a:fillRect/>
          </a:stretch>
        </p:blipFill>
        <p:spPr>
          <a:xfrm>
            <a:off x="3710705" y="3729119"/>
            <a:ext cx="4770590" cy="3110626"/>
          </a:xfrm>
          <a:prstGeom prst="rect">
            <a:avLst/>
          </a:prstGeom>
        </p:spPr>
      </p:pic>
    </p:spTree>
    <p:extLst>
      <p:ext uri="{BB962C8B-B14F-4D97-AF65-F5344CB8AC3E}">
        <p14:creationId xmlns:p14="http://schemas.microsoft.com/office/powerpoint/2010/main" val="1409132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orful chart with text&#10;&#10;Description automatically generated">
            <a:extLst>
              <a:ext uri="{FF2B5EF4-FFF2-40B4-BE49-F238E27FC236}">
                <a16:creationId xmlns:a16="http://schemas.microsoft.com/office/drawing/2014/main" id="{AABA7D78-71D5-6B4C-A238-E5FA9E21DB18}"/>
              </a:ext>
            </a:extLst>
          </p:cNvPr>
          <p:cNvPicPr>
            <a:picLocks noChangeAspect="1"/>
          </p:cNvPicPr>
          <p:nvPr/>
        </p:nvPicPr>
        <p:blipFill>
          <a:blip r:embed="rId2"/>
          <a:stretch>
            <a:fillRect/>
          </a:stretch>
        </p:blipFill>
        <p:spPr>
          <a:xfrm>
            <a:off x="-1" y="0"/>
            <a:ext cx="12192001" cy="6858000"/>
          </a:xfrm>
          <a:prstGeom prst="rect">
            <a:avLst/>
          </a:prstGeom>
        </p:spPr>
      </p:pic>
    </p:spTree>
    <p:extLst>
      <p:ext uri="{BB962C8B-B14F-4D97-AF65-F5344CB8AC3E}">
        <p14:creationId xmlns:p14="http://schemas.microsoft.com/office/powerpoint/2010/main" val="890610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5C3D10B-2699-635E-43A9-365636B2DF47}"/>
              </a:ext>
            </a:extLst>
          </p:cNvPr>
          <p:cNvGraphicFramePr>
            <a:graphicFrameLocks noGrp="1"/>
          </p:cNvGraphicFramePr>
          <p:nvPr>
            <p:ph idx="1"/>
            <p:extLst>
              <p:ext uri="{D42A27DB-BD31-4B8C-83A1-F6EECF244321}">
                <p14:modId xmlns:p14="http://schemas.microsoft.com/office/powerpoint/2010/main" val="3768260151"/>
              </p:ext>
            </p:extLst>
          </p:nvPr>
        </p:nvGraphicFramePr>
        <p:xfrm>
          <a:off x="0" y="1293895"/>
          <a:ext cx="12192000" cy="486664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700" dirty="0"/>
                        <a:t>There is little or no evidence of effective leadership relating to</a:t>
                      </a:r>
                    </a:p>
                    <a:p>
                      <a:r>
                        <a:rPr lang="en-US" sz="1700" dirty="0"/>
                        <a:t>safety.</a:t>
                      </a:r>
                    </a:p>
                    <a:p>
                      <a:endParaRPr lang="en-US" sz="1700" dirty="0"/>
                    </a:p>
                    <a:p>
                      <a:r>
                        <a:rPr lang="en-US" sz="1700" dirty="0"/>
                        <a:t>Employees are not consistently aware of the organization's safety goals.</a:t>
                      </a:r>
                    </a:p>
                  </a:txBody>
                  <a:tcPr>
                    <a:solidFill>
                      <a:schemeClr val="bg1">
                        <a:alpha val="20000"/>
                      </a:schemeClr>
                    </a:solidFill>
                  </a:tcPr>
                </a:tc>
                <a:tc>
                  <a:txBody>
                    <a:bodyPr/>
                    <a:lstStyle/>
                    <a:p>
                      <a:r>
                        <a:rPr lang="en-US" sz="1700" dirty="0"/>
                        <a:t>There is some, but not enough evidence of leadership messaging relating to safety that inspire others within the</a:t>
                      </a:r>
                    </a:p>
                    <a:p>
                      <a:r>
                        <a:rPr lang="en-US" sz="1700" dirty="0"/>
                        <a:t>organization.</a:t>
                      </a:r>
                    </a:p>
                    <a:p>
                      <a:endParaRPr lang="en-US" sz="1700" dirty="0"/>
                    </a:p>
                    <a:p>
                      <a:r>
                        <a:rPr lang="en-US" sz="1700" dirty="0"/>
                        <a:t>There is some, but not enough evidence to show that employees understand how they contribute to achieving the organization's safety</a:t>
                      </a:r>
                    </a:p>
                    <a:p>
                      <a:r>
                        <a:rPr lang="en-US" sz="1700" dirty="0"/>
                        <a:t>goals and act accordingly.</a:t>
                      </a:r>
                    </a:p>
                  </a:txBody>
                  <a:tcPr>
                    <a:solidFill>
                      <a:schemeClr val="bg1">
                        <a:alpha val="20000"/>
                      </a:schemeClr>
                    </a:solidFill>
                  </a:tcPr>
                </a:tc>
                <a:tc>
                  <a:txBody>
                    <a:bodyPr/>
                    <a:lstStyle/>
                    <a:p>
                      <a:r>
                        <a:rPr lang="en-US" sz="1700" dirty="0"/>
                        <a:t>There is some evidence of leadership behaviors that inspire others within the organization to work to deliver against the safety vision of the organization.</a:t>
                      </a:r>
                    </a:p>
                    <a:p>
                      <a:endParaRPr lang="en-US" sz="1700" dirty="0"/>
                    </a:p>
                    <a:p>
                      <a:r>
                        <a:rPr lang="en-US" sz="1700" dirty="0"/>
                        <a:t>There is some evidence to show that employees know how they contribute to achieving the organization’s safety goals but with minor weaknesses in understanding the organization's relevant policies and vision of the senior team and acting accordingly.</a:t>
                      </a:r>
                    </a:p>
                  </a:txBody>
                  <a:tcPr>
                    <a:solidFill>
                      <a:schemeClr val="bg1">
                        <a:alpha val="20000"/>
                      </a:schemeClr>
                    </a:solidFill>
                  </a:tcPr>
                </a:tc>
                <a:tc>
                  <a:txBody>
                    <a:bodyPr/>
                    <a:lstStyle/>
                    <a:p>
                      <a:r>
                        <a:rPr lang="en-US" sz="1700" dirty="0"/>
                        <a:t>Leadership have set a vision and a clear tone for the top on safety. </a:t>
                      </a:r>
                    </a:p>
                    <a:p>
                      <a:endParaRPr lang="en-US" sz="1700" dirty="0"/>
                    </a:p>
                    <a:p>
                      <a:r>
                        <a:rPr lang="en-US" sz="1700" dirty="0"/>
                        <a:t>Leadership is visible in the</a:t>
                      </a:r>
                    </a:p>
                    <a:p>
                      <a:r>
                        <a:rPr lang="en-US" sz="1700" dirty="0"/>
                        <a:t>workplace and demonstrate their commitment to safety not just through words but via their individual actions and behaviors that clearly</a:t>
                      </a:r>
                    </a:p>
                    <a:p>
                      <a:r>
                        <a:rPr lang="en-US" sz="1700" dirty="0"/>
                        <a:t>demonstrate to the workforce that they priorities safety alongside other business objectives.</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
        <p:nvSpPr>
          <p:cNvPr id="2" name="Title 1">
            <a:extLst>
              <a:ext uri="{FF2B5EF4-FFF2-40B4-BE49-F238E27FC236}">
                <a16:creationId xmlns:a16="http://schemas.microsoft.com/office/drawing/2014/main" id="{B4E91D7D-EE33-0CAE-3FAB-34A8F2221B60}"/>
              </a:ext>
            </a:extLst>
          </p:cNvPr>
          <p:cNvSpPr>
            <a:spLocks noGrp="1"/>
          </p:cNvSpPr>
          <p:nvPr>
            <p:ph type="title"/>
          </p:nvPr>
        </p:nvSpPr>
        <p:spPr>
          <a:xfrm>
            <a:off x="0" y="0"/>
            <a:ext cx="12192000" cy="1325563"/>
          </a:xfrm>
        </p:spPr>
        <p:txBody>
          <a:bodyPr>
            <a:normAutofit/>
          </a:bodyPr>
          <a:lstStyle/>
          <a:p>
            <a:r>
              <a:rPr lang="en-US" sz="4000" dirty="0">
                <a:latin typeface="Calibri" panose="020F0502020204030204" pitchFamily="34" charset="0"/>
                <a:cs typeface="Calibri" panose="020F0502020204030204" pitchFamily="34" charset="0"/>
              </a:rPr>
              <a:t>Leadership sets the “tone from the top” and actively demonstrate their commitment to safety</a:t>
            </a:r>
          </a:p>
        </p:txBody>
      </p:sp>
    </p:spTree>
    <p:extLst>
      <p:ext uri="{BB962C8B-B14F-4D97-AF65-F5344CB8AC3E}">
        <p14:creationId xmlns:p14="http://schemas.microsoft.com/office/powerpoint/2010/main" val="5385946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CFACC-6207-7484-F52A-E8576A8F3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589BF5-9BE2-2905-E769-36CB48E15A0F}"/>
              </a:ext>
            </a:extLst>
          </p:cNvPr>
          <p:cNvSpPr>
            <a:spLocks noGrp="1"/>
          </p:cNvSpPr>
          <p:nvPr>
            <p:ph type="title"/>
          </p:nvPr>
        </p:nvSpPr>
        <p:spPr>
          <a:xfrm>
            <a:off x="0" y="0"/>
            <a:ext cx="12192000" cy="1325563"/>
          </a:xfrm>
        </p:spPr>
        <p:txBody>
          <a:bodyPr>
            <a:noAutofit/>
          </a:bodyPr>
          <a:lstStyle/>
          <a:p>
            <a:r>
              <a:rPr lang="en-US" sz="3600" dirty="0">
                <a:latin typeface="Calibri" panose="020F0502020204030204" pitchFamily="34" charset="0"/>
                <a:cs typeface="Calibri" panose="020F0502020204030204" pitchFamily="34" charset="0"/>
              </a:rPr>
              <a:t>Leadership promotes a culture of continual improvement, speaking up and embedding transparent and open reporting</a:t>
            </a:r>
          </a:p>
        </p:txBody>
      </p:sp>
      <p:graphicFrame>
        <p:nvGraphicFramePr>
          <p:cNvPr id="4" name="Content Placeholder 3">
            <a:extLst>
              <a:ext uri="{FF2B5EF4-FFF2-40B4-BE49-F238E27FC236}">
                <a16:creationId xmlns:a16="http://schemas.microsoft.com/office/drawing/2014/main" id="{DC6977D3-C6BE-91DC-8CFF-B9BF5677A689}"/>
              </a:ext>
            </a:extLst>
          </p:cNvPr>
          <p:cNvGraphicFramePr>
            <a:graphicFrameLocks noGrp="1"/>
          </p:cNvGraphicFramePr>
          <p:nvPr>
            <p:ph idx="1"/>
            <p:extLst>
              <p:ext uri="{D42A27DB-BD31-4B8C-83A1-F6EECF244321}">
                <p14:modId xmlns:p14="http://schemas.microsoft.com/office/powerpoint/2010/main" val="726618317"/>
              </p:ext>
            </p:extLst>
          </p:nvPr>
        </p:nvGraphicFramePr>
        <p:xfrm>
          <a:off x="0" y="1231265"/>
          <a:ext cx="12192000" cy="4729480"/>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Leadership do no not value open and transparent reporting.</a:t>
                      </a:r>
                    </a:p>
                    <a:p>
                      <a:endParaRPr lang="en-US" sz="1400" dirty="0"/>
                    </a:p>
                    <a:p>
                      <a:r>
                        <a:rPr lang="en-US" sz="1400" dirty="0"/>
                        <a:t>There is no systematic process for open reporting and ensuring that corrective actions are completed. As such, the organization does not know if lessons are being learned from incidents and cannot demonstrate continual improvement or a learning culture.</a:t>
                      </a:r>
                    </a:p>
                  </a:txBody>
                  <a:tcPr>
                    <a:solidFill>
                      <a:schemeClr val="bg1">
                        <a:alpha val="20000"/>
                      </a:schemeClr>
                    </a:solidFill>
                  </a:tcPr>
                </a:tc>
                <a:tc>
                  <a:txBody>
                    <a:bodyPr/>
                    <a:lstStyle/>
                    <a:p>
                      <a:r>
                        <a:rPr lang="en-US" sz="1400" dirty="0"/>
                        <a:t>Leadership speaks about the importance of open and transparent reporting, but this messaging is not consistent across the organization.</a:t>
                      </a:r>
                    </a:p>
                    <a:p>
                      <a:endParaRPr lang="en-US" sz="1400" dirty="0"/>
                    </a:p>
                    <a:p>
                      <a:r>
                        <a:rPr lang="en-US" sz="1400" dirty="0"/>
                        <a:t>There is some, but not enough evidence of the use of open reporting systems leading to effective corrective action, but this is not consistent.</a:t>
                      </a:r>
                    </a:p>
                  </a:txBody>
                  <a:tcPr>
                    <a:solidFill>
                      <a:schemeClr val="bg1">
                        <a:alpha val="20000"/>
                      </a:schemeClr>
                    </a:solidFill>
                  </a:tcPr>
                </a:tc>
                <a:tc>
                  <a:txBody>
                    <a:bodyPr/>
                    <a:lstStyle/>
                    <a:p>
                      <a:r>
                        <a:rPr lang="en-US" sz="1400" dirty="0"/>
                        <a:t>Leadership consistently takes responsibility for developing and promoting an open and transparent reporting culture across the organization that supports effective safety risk management.</a:t>
                      </a:r>
                    </a:p>
                    <a:p>
                      <a:endParaRPr lang="en-US" sz="1400" dirty="0"/>
                    </a:p>
                    <a:p>
                      <a:r>
                        <a:rPr lang="en-US" sz="1400" dirty="0"/>
                        <a:t>There is some evidence of effective use of open reporting systems, with only minor weaknesses in the effectiveness of corrective actions undertaken.</a:t>
                      </a:r>
                    </a:p>
                  </a:txBody>
                  <a:tcPr>
                    <a:solidFill>
                      <a:schemeClr val="bg1">
                        <a:alpha val="20000"/>
                      </a:schemeClr>
                    </a:solidFill>
                  </a:tcPr>
                </a:tc>
                <a:tc>
                  <a:txBody>
                    <a:bodyPr/>
                    <a:lstStyle/>
                    <a:p>
                      <a:r>
                        <a:rPr lang="en-US" sz="1400" dirty="0"/>
                        <a:t>Leaders support fairness, openness, and learning by making personnel feel confident to speak up when things go wrong, rather than fearing blame.</a:t>
                      </a:r>
                    </a:p>
                    <a:p>
                      <a:endParaRPr lang="en-US" sz="1400" dirty="0"/>
                    </a:p>
                    <a:p>
                      <a:r>
                        <a:rPr lang="en-US" sz="1400" dirty="0"/>
                        <a:t>Actions and decisions are</a:t>
                      </a:r>
                    </a:p>
                    <a:p>
                      <a:r>
                        <a:rPr lang="en-US" sz="1400" dirty="0"/>
                        <a:t>understood before they are judged, and people are supported to learn from their actions.</a:t>
                      </a:r>
                    </a:p>
                    <a:p>
                      <a:endParaRPr lang="en-US" sz="1400" dirty="0"/>
                    </a:p>
                    <a:p>
                      <a:r>
                        <a:rPr lang="en-US" sz="1400" dirty="0"/>
                        <a:t>People are asked for their advice to help with designing the systems that could help change things for the better.</a:t>
                      </a:r>
                    </a:p>
                    <a:p>
                      <a:endParaRPr lang="en-US" sz="1400" dirty="0"/>
                    </a:p>
                    <a:p>
                      <a:r>
                        <a:rPr lang="en-US" sz="1400" dirty="0"/>
                        <a:t>Those responsible for managing incidents draw on human factors, investigations, skills, and expertise to fully understand an incident</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1807652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674DA-344B-9875-929F-C641D08642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98050D-3C2F-5EF0-996A-573DFAE29F70}"/>
              </a:ext>
            </a:extLst>
          </p:cNvPr>
          <p:cNvSpPr>
            <a:spLocks noGrp="1"/>
          </p:cNvSpPr>
          <p:nvPr>
            <p:ph type="title"/>
          </p:nvPr>
        </p:nvSpPr>
        <p:spPr>
          <a:xfrm>
            <a:off x="0" y="0"/>
            <a:ext cx="12192000" cy="1325563"/>
          </a:xfrm>
        </p:spPr>
        <p:txBody>
          <a:bodyPr>
            <a:noAutofit/>
          </a:bodyPr>
          <a:lstStyle/>
          <a:p>
            <a:r>
              <a:rPr lang="en-US" sz="4000" dirty="0">
                <a:latin typeface="Calibri" panose="020F0502020204030204" pitchFamily="34" charset="0"/>
                <a:cs typeface="Calibri" panose="020F0502020204030204" pitchFamily="34" charset="0"/>
              </a:rPr>
              <a:t>Leadership sets clear safety responsibilities by which the organization is measured and held to account</a:t>
            </a:r>
          </a:p>
        </p:txBody>
      </p:sp>
      <p:graphicFrame>
        <p:nvGraphicFramePr>
          <p:cNvPr id="4" name="Content Placeholder 3">
            <a:extLst>
              <a:ext uri="{FF2B5EF4-FFF2-40B4-BE49-F238E27FC236}">
                <a16:creationId xmlns:a16="http://schemas.microsoft.com/office/drawing/2014/main" id="{DAE31711-E754-5F75-6C1E-BD893B9D6704}"/>
              </a:ext>
            </a:extLst>
          </p:cNvPr>
          <p:cNvGraphicFramePr>
            <a:graphicFrameLocks noGrp="1"/>
          </p:cNvGraphicFramePr>
          <p:nvPr>
            <p:ph idx="1"/>
            <p:extLst>
              <p:ext uri="{D42A27DB-BD31-4B8C-83A1-F6EECF244321}">
                <p14:modId xmlns:p14="http://schemas.microsoft.com/office/powerpoint/2010/main" val="2489944966"/>
              </p:ext>
            </p:extLst>
          </p:nvPr>
        </p:nvGraphicFramePr>
        <p:xfrm>
          <a:off x="85960" y="1343999"/>
          <a:ext cx="12043410" cy="451612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Some of the organization workforce do not. have defined safety roles and responsibilities.</a:t>
                      </a:r>
                    </a:p>
                    <a:p>
                      <a:endParaRPr lang="en-US" sz="1400" dirty="0"/>
                    </a:p>
                    <a:p>
                      <a:r>
                        <a:rPr lang="en-US" sz="1400" dirty="0"/>
                        <a:t>Performance on safety is not</a:t>
                      </a:r>
                    </a:p>
                    <a:p>
                      <a:r>
                        <a:rPr lang="en-US" sz="1400" dirty="0"/>
                        <a:t>considered during the performance appraisal process.</a:t>
                      </a:r>
                    </a:p>
                  </a:txBody>
                  <a:tcPr>
                    <a:solidFill>
                      <a:schemeClr val="bg1">
                        <a:alpha val="20000"/>
                      </a:schemeClr>
                    </a:solidFill>
                  </a:tcPr>
                </a:tc>
                <a:tc>
                  <a:txBody>
                    <a:bodyPr/>
                    <a:lstStyle/>
                    <a:p>
                      <a:r>
                        <a:rPr lang="en-US" sz="1400" dirty="0"/>
                        <a:t>Some of the organization workforce have defined safety roles and</a:t>
                      </a:r>
                    </a:p>
                    <a:p>
                      <a:r>
                        <a:rPr lang="en-US" sz="1400" dirty="0"/>
                        <a:t>responsibilities.</a:t>
                      </a:r>
                    </a:p>
                    <a:p>
                      <a:endParaRPr lang="en-US" sz="1400" dirty="0"/>
                    </a:p>
                    <a:p>
                      <a:r>
                        <a:rPr lang="en-US" sz="1400" dirty="0"/>
                        <a:t>Some of the organization workforce have safety objectives defined in their annual objectives, but this is not</a:t>
                      </a:r>
                    </a:p>
                    <a:p>
                      <a:r>
                        <a:rPr lang="en-US" sz="1400" dirty="0"/>
                        <a:t>done consistently.</a:t>
                      </a:r>
                    </a:p>
                    <a:p>
                      <a:endParaRPr lang="en-US" sz="1400" dirty="0"/>
                    </a:p>
                    <a:p>
                      <a:r>
                        <a:rPr lang="en-US" sz="1400" dirty="0"/>
                        <a:t>Performance on safety is considered during the performance appraisal process, but this is not done consistently.</a:t>
                      </a:r>
                    </a:p>
                  </a:txBody>
                  <a:tcPr>
                    <a:solidFill>
                      <a:schemeClr val="bg1">
                        <a:alpha val="20000"/>
                      </a:schemeClr>
                    </a:solidFill>
                  </a:tcPr>
                </a:tc>
                <a:tc>
                  <a:txBody>
                    <a:bodyPr/>
                    <a:lstStyle/>
                    <a:p>
                      <a:r>
                        <a:rPr lang="en-US" sz="1400" dirty="0"/>
                        <a:t>Most of the organization workforce, but not all, have defined safety roles</a:t>
                      </a:r>
                    </a:p>
                    <a:p>
                      <a:r>
                        <a:rPr lang="en-US" sz="1400" dirty="0"/>
                        <a:t>and responsibilities.</a:t>
                      </a:r>
                    </a:p>
                    <a:p>
                      <a:endParaRPr lang="en-US" sz="1400" dirty="0"/>
                    </a:p>
                    <a:p>
                      <a:r>
                        <a:rPr lang="en-US" sz="1400" dirty="0"/>
                        <a:t>Most, but not all, of the organization workforce have safety objectives defined in their annual objectives, and this is partially applied consistently.</a:t>
                      </a:r>
                    </a:p>
                    <a:p>
                      <a:endParaRPr lang="en-US" sz="1400" dirty="0"/>
                    </a:p>
                    <a:p>
                      <a:r>
                        <a:rPr lang="en-US" sz="1400" dirty="0"/>
                        <a:t>Performance on safety is consistently considered during the performance appraisal process.</a:t>
                      </a:r>
                    </a:p>
                    <a:p>
                      <a:endParaRPr lang="en-US" sz="1400" dirty="0"/>
                    </a:p>
                    <a:p>
                      <a:r>
                        <a:rPr lang="en-US" sz="1400" dirty="0"/>
                        <a:t>Leadership takes responsibility for ensuring required safety requirements are met in the organization's outputs</a:t>
                      </a:r>
                    </a:p>
                    <a:p>
                      <a:r>
                        <a:rPr lang="en-US" sz="1400" dirty="0"/>
                        <a:t>/ deliverables.</a:t>
                      </a:r>
                    </a:p>
                  </a:txBody>
                  <a:tcPr>
                    <a:solidFill>
                      <a:schemeClr val="bg1">
                        <a:alpha val="20000"/>
                      </a:schemeClr>
                    </a:solidFill>
                  </a:tcPr>
                </a:tc>
                <a:tc>
                  <a:txBody>
                    <a:bodyPr/>
                    <a:lstStyle/>
                    <a:p>
                      <a:r>
                        <a:rPr lang="en-US" sz="1400" dirty="0"/>
                        <a:t>Everyone in the organization has defined safety roles and responsibilities.</a:t>
                      </a:r>
                    </a:p>
                    <a:p>
                      <a:endParaRPr lang="en-US" sz="1400" dirty="0"/>
                    </a:p>
                    <a:p>
                      <a:r>
                        <a:rPr lang="en-US" sz="1400" dirty="0"/>
                        <a:t>All of the organization workforce have safety objectives defined in their annual objectives, and this is applied</a:t>
                      </a:r>
                    </a:p>
                    <a:p>
                      <a:r>
                        <a:rPr lang="en-US" sz="1400" dirty="0"/>
                        <a:t>consistently.</a:t>
                      </a:r>
                    </a:p>
                    <a:p>
                      <a:endParaRPr lang="en-US" sz="1400" dirty="0"/>
                    </a:p>
                    <a:p>
                      <a:r>
                        <a:rPr lang="en-US" sz="1400" dirty="0"/>
                        <a:t>Driving continual improvement in safety is valued, rewarded, and recognized by leadership.</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2928393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2D499-E5B7-7EE9-73EF-A2B6B7169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11135A-EAE5-A8D9-2AF7-FAD24A407AE8}"/>
              </a:ext>
            </a:extLst>
          </p:cNvPr>
          <p:cNvSpPr>
            <a:spLocks noGrp="1"/>
          </p:cNvSpPr>
          <p:nvPr>
            <p:ph type="title"/>
          </p:nvPr>
        </p:nvSpPr>
        <p:spPr>
          <a:xfrm>
            <a:off x="0" y="0"/>
            <a:ext cx="12192000" cy="1325563"/>
          </a:xfrm>
        </p:spPr>
        <p:txBody>
          <a:bodyPr>
            <a:noAutofit/>
          </a:bodyPr>
          <a:lstStyle/>
          <a:p>
            <a:r>
              <a:rPr lang="en-US" sz="3400" dirty="0">
                <a:latin typeface="Calibri" panose="020F0502020204030204" pitchFamily="34" charset="0"/>
                <a:cs typeface="Calibri" panose="020F0502020204030204" pitchFamily="34" charset="0"/>
              </a:rPr>
              <a:t>Leadership is </a:t>
            </a:r>
            <a:r>
              <a:rPr lang="en-US" sz="3400" b="1" i="1" u="sng" dirty="0">
                <a:latin typeface="Calibri" panose="020F0502020204030204" pitchFamily="34" charset="0"/>
                <a:cs typeface="Calibri" panose="020F0502020204030204" pitchFamily="34" charset="0"/>
              </a:rPr>
              <a:t>visible at all levels </a:t>
            </a:r>
            <a:r>
              <a:rPr lang="en-US" sz="3400" dirty="0">
                <a:latin typeface="Calibri" panose="020F0502020204030204" pitchFamily="34" charset="0"/>
                <a:cs typeface="Calibri" panose="020F0502020204030204" pitchFamily="34" charset="0"/>
              </a:rPr>
              <a:t>of the organization; including through direct interactions with the wider workforce and other stakeholders on matters of safety</a:t>
            </a:r>
          </a:p>
        </p:txBody>
      </p:sp>
      <p:graphicFrame>
        <p:nvGraphicFramePr>
          <p:cNvPr id="4" name="Content Placeholder 3">
            <a:extLst>
              <a:ext uri="{FF2B5EF4-FFF2-40B4-BE49-F238E27FC236}">
                <a16:creationId xmlns:a16="http://schemas.microsoft.com/office/drawing/2014/main" id="{37848B71-08DF-7C67-7101-E516F8DF61C9}"/>
              </a:ext>
            </a:extLst>
          </p:cNvPr>
          <p:cNvGraphicFramePr>
            <a:graphicFrameLocks noGrp="1"/>
          </p:cNvGraphicFramePr>
          <p:nvPr>
            <p:ph idx="1"/>
          </p:nvPr>
        </p:nvGraphicFramePr>
        <p:xfrm>
          <a:off x="74295" y="1482725"/>
          <a:ext cx="12043410" cy="408940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Leadership shows little or no</a:t>
                      </a:r>
                    </a:p>
                    <a:p>
                      <a:r>
                        <a:rPr lang="en-US" sz="1400" dirty="0"/>
                        <a:t>consideration of safety issues</a:t>
                      </a:r>
                    </a:p>
                    <a:p>
                      <a:r>
                        <a:rPr lang="en-US" sz="1400" dirty="0"/>
                        <a:t>or effect on outputs.</a:t>
                      </a:r>
                    </a:p>
                    <a:p>
                      <a:endParaRPr lang="en-US" sz="1400" dirty="0"/>
                    </a:p>
                    <a:p>
                      <a:r>
                        <a:rPr lang="en-US" sz="1400" dirty="0"/>
                        <a:t>Throughout the organization, individuals do not believe that leadership are interested in their safety.</a:t>
                      </a:r>
                    </a:p>
                    <a:p>
                      <a:endParaRPr lang="en-US" sz="1400" dirty="0"/>
                    </a:p>
                    <a:p>
                      <a:r>
                        <a:rPr lang="en-US" sz="1400" dirty="0"/>
                        <a:t>There is little or no communication from leadership to stakeholders regarding safety performance and issues.</a:t>
                      </a:r>
                    </a:p>
                  </a:txBody>
                  <a:tcPr>
                    <a:solidFill>
                      <a:schemeClr val="bg1">
                        <a:alpha val="20000"/>
                      </a:schemeClr>
                    </a:solidFill>
                  </a:tcPr>
                </a:tc>
                <a:tc>
                  <a:txBody>
                    <a:bodyPr/>
                    <a:lstStyle/>
                    <a:p>
                      <a:r>
                        <a:rPr lang="en-US" sz="1400" dirty="0"/>
                        <a:t>Leadership considers safety risk</a:t>
                      </a:r>
                    </a:p>
                    <a:p>
                      <a:r>
                        <a:rPr lang="en-US" sz="1400" dirty="0"/>
                        <a:t>management, but not in a consistent manner or its effects on outputs. </a:t>
                      </a:r>
                    </a:p>
                    <a:p>
                      <a:endParaRPr lang="en-US" sz="1400" dirty="0"/>
                    </a:p>
                    <a:p>
                      <a:r>
                        <a:rPr lang="en-US" sz="1400" dirty="0"/>
                        <a:t>Individuals across the organization believe that leadership are interested in their safety and are taking the necessary steps to reduce risks.</a:t>
                      </a:r>
                    </a:p>
                    <a:p>
                      <a:endParaRPr lang="en-US" sz="1400" dirty="0"/>
                    </a:p>
                    <a:p>
                      <a:r>
                        <a:rPr lang="en-US" sz="1400" dirty="0"/>
                        <a:t>Leadership communicates on safety performance and issues to stakeholders but does not welcome challenge.</a:t>
                      </a:r>
                    </a:p>
                  </a:txBody>
                  <a:tcPr>
                    <a:solidFill>
                      <a:schemeClr val="bg1">
                        <a:alpha val="20000"/>
                      </a:schemeClr>
                    </a:solidFill>
                  </a:tcPr>
                </a:tc>
                <a:tc>
                  <a:txBody>
                    <a:bodyPr/>
                    <a:lstStyle/>
                    <a:p>
                      <a:r>
                        <a:rPr lang="en-US" sz="1400" dirty="0"/>
                        <a:t>Leadership shows a clear, wide-ranging understanding of</a:t>
                      </a:r>
                    </a:p>
                    <a:p>
                      <a:r>
                        <a:rPr lang="en-US" sz="1400" dirty="0"/>
                        <a:t>the organization, including safety management and effects on outputs.</a:t>
                      </a:r>
                    </a:p>
                    <a:p>
                      <a:endParaRPr lang="en-US" sz="1400" dirty="0"/>
                    </a:p>
                    <a:p>
                      <a:r>
                        <a:rPr lang="en-US" sz="1400" dirty="0"/>
                        <a:t>Individuals across the organization express confidence that safety matters are formally discussed by</a:t>
                      </a:r>
                    </a:p>
                    <a:p>
                      <a:r>
                        <a:rPr lang="en-US" sz="1400" dirty="0"/>
                        <a:t>leadership and regularly assessed to reduce risks.</a:t>
                      </a:r>
                    </a:p>
                    <a:p>
                      <a:endParaRPr lang="en-US" sz="1400" dirty="0"/>
                    </a:p>
                    <a:p>
                      <a:r>
                        <a:rPr lang="en-US" sz="1400" dirty="0"/>
                        <a:t>Leadership take action to equip</a:t>
                      </a:r>
                    </a:p>
                    <a:p>
                      <a:r>
                        <a:rPr lang="en-US" sz="1400" dirty="0"/>
                        <a:t>stakeholders with sufficient and</a:t>
                      </a:r>
                    </a:p>
                    <a:p>
                      <a:r>
                        <a:rPr lang="en-US" sz="1400" dirty="0"/>
                        <a:t>relevant information to allow them to challenge on safety issues as appropriate.</a:t>
                      </a:r>
                    </a:p>
                  </a:txBody>
                  <a:tcPr>
                    <a:solidFill>
                      <a:schemeClr val="bg1">
                        <a:alpha val="20000"/>
                      </a:schemeClr>
                    </a:solidFill>
                  </a:tcPr>
                </a:tc>
                <a:tc>
                  <a:txBody>
                    <a:bodyPr/>
                    <a:lstStyle/>
                    <a:p>
                      <a:r>
                        <a:rPr lang="en-US" sz="1400" dirty="0"/>
                        <a:t>Leadership has continuous engagement with the wider workforce and other stakeholders on safety.</a:t>
                      </a:r>
                    </a:p>
                    <a:p>
                      <a:endParaRPr lang="en-US" sz="1400" dirty="0"/>
                    </a:p>
                    <a:p>
                      <a:r>
                        <a:rPr lang="en-US" sz="1400" dirty="0"/>
                        <a:t>Leadership meet and regularly</a:t>
                      </a:r>
                    </a:p>
                    <a:p>
                      <a:r>
                        <a:rPr lang="en-US" sz="1400" dirty="0"/>
                        <a:t>review safety performance at</a:t>
                      </a:r>
                    </a:p>
                    <a:p>
                      <a:r>
                        <a:rPr lang="en-US" sz="1400" dirty="0"/>
                        <a:t>leadership meetings beyond formal safety committee meetings. This is evident to the workforce.</a:t>
                      </a:r>
                    </a:p>
                    <a:p>
                      <a:endParaRPr lang="en-US" sz="1400" dirty="0"/>
                    </a:p>
                    <a:p>
                      <a:r>
                        <a:rPr lang="en-US" sz="1400" dirty="0"/>
                        <a:t>Leadership encourages stakeholders to identify areas for improvement, leading to continual improvement in risk management through collaboration and innovation, including providing necessary resources.</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2942942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44A8E-6F3E-8F90-D2C0-84C10034C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5C2D6D-948A-9546-2E45-E599FE49706F}"/>
              </a:ext>
            </a:extLst>
          </p:cNvPr>
          <p:cNvSpPr>
            <a:spLocks noGrp="1"/>
          </p:cNvSpPr>
          <p:nvPr>
            <p:ph type="title"/>
          </p:nvPr>
        </p:nvSpPr>
        <p:spPr>
          <a:xfrm>
            <a:off x="0" y="0"/>
            <a:ext cx="12192000" cy="1325563"/>
          </a:xfrm>
        </p:spPr>
        <p:txBody>
          <a:bodyPr>
            <a:noAutofit/>
          </a:bodyPr>
          <a:lstStyle/>
          <a:p>
            <a:r>
              <a:rPr lang="en-US" sz="3600" dirty="0">
                <a:latin typeface="Calibri" panose="020F0502020204030204" pitchFamily="34" charset="0"/>
                <a:cs typeface="Calibri" panose="020F0502020204030204" pitchFamily="34" charset="0"/>
              </a:rPr>
              <a:t>Corporate governance holds safety as an equal partner to other strategic objectives such as capability, cost and schedule.</a:t>
            </a:r>
          </a:p>
        </p:txBody>
      </p:sp>
      <p:graphicFrame>
        <p:nvGraphicFramePr>
          <p:cNvPr id="4" name="Content Placeholder 3">
            <a:extLst>
              <a:ext uri="{FF2B5EF4-FFF2-40B4-BE49-F238E27FC236}">
                <a16:creationId xmlns:a16="http://schemas.microsoft.com/office/drawing/2014/main" id="{4E4E7804-74E3-3240-0301-E7099BA60F52}"/>
              </a:ext>
            </a:extLst>
          </p:cNvPr>
          <p:cNvGraphicFramePr>
            <a:graphicFrameLocks noGrp="1"/>
          </p:cNvGraphicFramePr>
          <p:nvPr>
            <p:ph idx="1"/>
          </p:nvPr>
        </p:nvGraphicFramePr>
        <p:xfrm>
          <a:off x="74295" y="1482725"/>
          <a:ext cx="12043410" cy="366268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of</a:t>
                      </a:r>
                    </a:p>
                    <a:p>
                      <a:r>
                        <a:rPr lang="en-US" sz="1400" dirty="0"/>
                        <a:t>understanding, at any level, of</a:t>
                      </a:r>
                    </a:p>
                    <a:p>
                      <a:r>
                        <a:rPr lang="en-US" sz="1400" dirty="0"/>
                        <a:t>the importance of governance</a:t>
                      </a:r>
                    </a:p>
                    <a:p>
                      <a:r>
                        <a:rPr lang="en-US" sz="1400" dirty="0"/>
                        <a:t>and reviews so that risk</a:t>
                      </a:r>
                    </a:p>
                    <a:p>
                      <a:r>
                        <a:rPr lang="en-US" sz="1400" dirty="0"/>
                        <a:t>management objectives are</a:t>
                      </a:r>
                    </a:p>
                    <a:p>
                      <a:r>
                        <a:rPr lang="en-US" sz="1400" dirty="0"/>
                        <a:t>delivered.</a:t>
                      </a:r>
                    </a:p>
                    <a:p>
                      <a:endParaRPr lang="en-US" sz="1400" dirty="0"/>
                    </a:p>
                    <a:p>
                      <a:r>
                        <a:rPr lang="en-US" sz="1400" dirty="0"/>
                        <a:t>There are no governance arrangements in place to demonstrate that the SMS has</a:t>
                      </a:r>
                    </a:p>
                    <a:p>
                      <a:r>
                        <a:rPr lang="en-US" sz="1400" dirty="0"/>
                        <a:t>delivered the intended objectives, and there is no analysis of the findings of monitoring and audits by leadership.</a:t>
                      </a:r>
                    </a:p>
                  </a:txBody>
                  <a:tcPr>
                    <a:solidFill>
                      <a:schemeClr val="bg1">
                        <a:alpha val="20000"/>
                      </a:schemeClr>
                    </a:solidFill>
                  </a:tcPr>
                </a:tc>
                <a:tc>
                  <a:txBody>
                    <a:bodyPr/>
                    <a:lstStyle/>
                    <a:p>
                      <a:r>
                        <a:rPr lang="en-US" sz="1400" dirty="0"/>
                        <a:t>There is, but not enough evidence of understanding and support for the role of corporate governance in setting and reviewing safety performance, but it is inconsistent.</a:t>
                      </a:r>
                    </a:p>
                    <a:p>
                      <a:endParaRPr lang="en-US" sz="1400" dirty="0"/>
                    </a:p>
                    <a:p>
                      <a:r>
                        <a:rPr lang="en-US" sz="1400" dirty="0"/>
                        <a:t>There are governance arrangements in place, but these do not always align with the organizational risk profile and strategies. </a:t>
                      </a:r>
                    </a:p>
                    <a:p>
                      <a:endParaRPr lang="en-US" sz="1400" dirty="0"/>
                    </a:p>
                    <a:p>
                      <a:r>
                        <a:rPr lang="en-US" sz="1400" dirty="0"/>
                        <a:t>Reviews are limited to simple data such as outcomes and status of actions from previous management reviews.</a:t>
                      </a:r>
                    </a:p>
                  </a:txBody>
                  <a:tcPr>
                    <a:solidFill>
                      <a:schemeClr val="bg1">
                        <a:alpha val="20000"/>
                      </a:schemeClr>
                    </a:solidFill>
                  </a:tcPr>
                </a:tc>
                <a:tc>
                  <a:txBody>
                    <a:bodyPr/>
                    <a:lstStyle/>
                    <a:p>
                      <a:r>
                        <a:rPr lang="en-US" sz="1400" dirty="0"/>
                        <a:t>There is evidence but could be improved, that reviews result in effective changes to control safety risks.</a:t>
                      </a:r>
                    </a:p>
                    <a:p>
                      <a:endParaRPr lang="en-US" sz="1400" dirty="0"/>
                    </a:p>
                    <a:p>
                      <a:r>
                        <a:rPr lang="en-US" sz="1400" dirty="0"/>
                        <a:t>Corporate governance arrangements systematically include lessons learned from events in other</a:t>
                      </a:r>
                    </a:p>
                    <a:p>
                      <a:r>
                        <a:rPr lang="en-US" sz="1400" dirty="0"/>
                        <a:t>organizations and other industries and include measures to assess the</a:t>
                      </a:r>
                    </a:p>
                    <a:p>
                      <a:r>
                        <a:rPr lang="en-US" sz="1400" dirty="0"/>
                        <a:t>outcome of changes made.</a:t>
                      </a:r>
                    </a:p>
                    <a:p>
                      <a:endParaRPr lang="en-US" sz="1400" dirty="0"/>
                    </a:p>
                    <a:p>
                      <a:r>
                        <a:rPr lang="en-US" sz="1400" dirty="0"/>
                        <a:t>Corporate governance sometimes holds safety equally to other strategic</a:t>
                      </a:r>
                    </a:p>
                    <a:p>
                      <a:r>
                        <a:rPr lang="en-US" sz="1400" dirty="0"/>
                        <a:t>Objectives.</a:t>
                      </a:r>
                    </a:p>
                  </a:txBody>
                  <a:tcPr>
                    <a:solidFill>
                      <a:schemeClr val="bg1">
                        <a:alpha val="20000"/>
                      </a:schemeClr>
                    </a:solidFill>
                  </a:tcPr>
                </a:tc>
                <a:tc>
                  <a:txBody>
                    <a:bodyPr/>
                    <a:lstStyle/>
                    <a:p>
                      <a:r>
                        <a:rPr lang="en-US" sz="1400" dirty="0"/>
                        <a:t>Corporate governance arrangements encourage suggestions for improvement, and these routinely trigger leadership reviews.</a:t>
                      </a:r>
                    </a:p>
                    <a:p>
                      <a:endParaRPr lang="en-US" sz="1400" dirty="0"/>
                    </a:p>
                    <a:p>
                      <a:r>
                        <a:rPr lang="en-US" sz="1400" dirty="0"/>
                        <a:t>Reviews are carried out routinely and result in continual improvement of risk management. </a:t>
                      </a:r>
                    </a:p>
                    <a:p>
                      <a:endParaRPr lang="en-US" sz="1400" dirty="0"/>
                    </a:p>
                    <a:p>
                      <a:r>
                        <a:rPr lang="en-US" sz="1400" dirty="0"/>
                        <a:t>Outputs are shared widely to improve</a:t>
                      </a:r>
                    </a:p>
                    <a:p>
                      <a:r>
                        <a:rPr lang="en-US" sz="1400" dirty="0"/>
                        <a:t>processes and encourage positive behaviors.</a:t>
                      </a:r>
                    </a:p>
                    <a:p>
                      <a:endParaRPr lang="en-US" sz="1400" dirty="0"/>
                    </a:p>
                    <a:p>
                      <a:r>
                        <a:rPr lang="en-US" sz="1400" dirty="0"/>
                        <a:t>Organizations considers safety as equal to other strategic objectives.</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2099594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problem&#10;&#10;AI-generated content may be incorrect.">
            <a:extLst>
              <a:ext uri="{FF2B5EF4-FFF2-40B4-BE49-F238E27FC236}">
                <a16:creationId xmlns:a16="http://schemas.microsoft.com/office/drawing/2014/main" id="{174081F0-5B8F-8FFF-9686-05972C28F0CD}"/>
              </a:ext>
            </a:extLst>
          </p:cNvPr>
          <p:cNvPicPr>
            <a:picLocks noChangeAspect="1"/>
          </p:cNvPicPr>
          <p:nvPr/>
        </p:nvPicPr>
        <p:blipFill>
          <a:blip r:embed="rId2"/>
          <a:stretch>
            <a:fillRect/>
          </a:stretch>
        </p:blipFill>
        <p:spPr>
          <a:xfrm>
            <a:off x="0" y="1046395"/>
            <a:ext cx="10695822" cy="5229145"/>
          </a:xfrm>
          <a:prstGeom prst="rect">
            <a:avLst/>
          </a:prstGeom>
        </p:spPr>
      </p:pic>
      <p:sp>
        <p:nvSpPr>
          <p:cNvPr id="2" name="Title 1">
            <a:extLst>
              <a:ext uri="{FF2B5EF4-FFF2-40B4-BE49-F238E27FC236}">
                <a16:creationId xmlns:a16="http://schemas.microsoft.com/office/drawing/2014/main" id="{6A5EDBF6-B281-8F85-F753-310B8D7C0A1F}"/>
              </a:ext>
            </a:extLst>
          </p:cNvPr>
          <p:cNvSpPr txBox="1">
            <a:spLocks/>
          </p:cNvSpPr>
          <p:nvPr/>
        </p:nvSpPr>
        <p:spPr>
          <a:xfrm>
            <a:off x="0" y="18255"/>
            <a:ext cx="10515600" cy="7708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Calibri" panose="020F0502020204030204" pitchFamily="34" charset="0"/>
                <a:cs typeface="Calibri" panose="020F0502020204030204" pitchFamily="34" charset="0"/>
              </a:rPr>
              <a:t>Safety Culture and the Human Failure Model</a:t>
            </a:r>
          </a:p>
        </p:txBody>
      </p:sp>
    </p:spTree>
    <p:extLst>
      <p:ext uri="{BB962C8B-B14F-4D97-AF65-F5344CB8AC3E}">
        <p14:creationId xmlns:p14="http://schemas.microsoft.com/office/powerpoint/2010/main" val="4677398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4B4A6-8C9A-B324-F940-8B17218367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23C9A-6074-0367-6F7A-98224CA54871}"/>
              </a:ext>
            </a:extLst>
          </p:cNvPr>
          <p:cNvSpPr>
            <a:spLocks noGrp="1"/>
          </p:cNvSpPr>
          <p:nvPr>
            <p:ph type="title"/>
          </p:nvPr>
        </p:nvSpPr>
        <p:spPr>
          <a:xfrm>
            <a:off x="0" y="0"/>
            <a:ext cx="12192000" cy="1325563"/>
          </a:xfrm>
        </p:spPr>
        <p:txBody>
          <a:bodyPr>
            <a:noAutofit/>
          </a:bodyPr>
          <a:lstStyle/>
          <a:p>
            <a:r>
              <a:rPr lang="en-US" sz="3600" dirty="0">
                <a:latin typeface="Calibri" panose="020F0502020204030204" pitchFamily="34" charset="0"/>
                <a:cs typeface="Calibri" panose="020F0502020204030204" pitchFamily="34" charset="0"/>
              </a:rPr>
              <a:t>A culture is in place which fosters resilient safety management, engages people and promotes effective safety behaviors.</a:t>
            </a:r>
          </a:p>
        </p:txBody>
      </p:sp>
      <p:graphicFrame>
        <p:nvGraphicFramePr>
          <p:cNvPr id="4" name="Content Placeholder 3">
            <a:extLst>
              <a:ext uri="{FF2B5EF4-FFF2-40B4-BE49-F238E27FC236}">
                <a16:creationId xmlns:a16="http://schemas.microsoft.com/office/drawing/2014/main" id="{9B6DBF8F-E173-52E3-73B9-1E5B5D20204A}"/>
              </a:ext>
            </a:extLst>
          </p:cNvPr>
          <p:cNvGraphicFramePr>
            <a:graphicFrameLocks noGrp="1"/>
          </p:cNvGraphicFramePr>
          <p:nvPr>
            <p:ph idx="1"/>
          </p:nvPr>
        </p:nvGraphicFramePr>
        <p:xfrm>
          <a:off x="74295" y="1482725"/>
          <a:ext cx="12043410" cy="3662680"/>
        </p:xfrm>
        <a:graphic>
          <a:graphicData uri="http://schemas.openxmlformats.org/drawingml/2006/table">
            <a:tbl>
              <a:tblPr firstRow="1" bandRow="1">
                <a:tableStyleId>{616DA210-FB5B-4158-B5E0-FEB733F419BA}</a:tableStyleId>
              </a:tblPr>
              <a:tblGrid>
                <a:gridCol w="2899410">
                  <a:extLst>
                    <a:ext uri="{9D8B030D-6E8A-4147-A177-3AD203B41FA5}">
                      <a16:colId xmlns:a16="http://schemas.microsoft.com/office/drawing/2014/main" val="3188190198"/>
                    </a:ext>
                  </a:extLst>
                </a:gridCol>
                <a:gridCol w="3048000">
                  <a:extLst>
                    <a:ext uri="{9D8B030D-6E8A-4147-A177-3AD203B41FA5}">
                      <a16:colId xmlns:a16="http://schemas.microsoft.com/office/drawing/2014/main" val="103734699"/>
                    </a:ext>
                  </a:extLst>
                </a:gridCol>
                <a:gridCol w="3048000">
                  <a:extLst>
                    <a:ext uri="{9D8B030D-6E8A-4147-A177-3AD203B41FA5}">
                      <a16:colId xmlns:a16="http://schemas.microsoft.com/office/drawing/2014/main" val="1538382412"/>
                    </a:ext>
                  </a:extLst>
                </a:gridCol>
                <a:gridCol w="3048000">
                  <a:extLst>
                    <a:ext uri="{9D8B030D-6E8A-4147-A177-3AD203B41FA5}">
                      <a16:colId xmlns:a16="http://schemas.microsoft.com/office/drawing/2014/main" val="1413490680"/>
                    </a:ext>
                  </a:extLst>
                </a:gridCol>
              </a:tblGrid>
              <a:tr h="370840">
                <a:tc>
                  <a:txBody>
                    <a:bodyPr/>
                    <a:lstStyle/>
                    <a:p>
                      <a:pPr algn="ctr"/>
                      <a:r>
                        <a:rPr lang="en-US" dirty="0">
                          <a:solidFill>
                            <a:schemeClr val="tx1"/>
                          </a:solidFill>
                        </a:rPr>
                        <a:t>Unsatisfactory</a:t>
                      </a:r>
                    </a:p>
                  </a:txBody>
                  <a:tcPr>
                    <a:solidFill>
                      <a:srgbClr val="FF0000"/>
                    </a:solidFill>
                  </a:tcPr>
                </a:tc>
                <a:tc>
                  <a:txBody>
                    <a:bodyPr/>
                    <a:lstStyle/>
                    <a:p>
                      <a:pPr algn="ctr"/>
                      <a:r>
                        <a:rPr lang="en-US" dirty="0"/>
                        <a:t>Limited </a:t>
                      </a:r>
                    </a:p>
                  </a:txBody>
                  <a:tcPr>
                    <a:solidFill>
                      <a:srgbClr val="FF9300"/>
                    </a:solidFill>
                  </a:tcPr>
                </a:tc>
                <a:tc>
                  <a:txBody>
                    <a:bodyPr/>
                    <a:lstStyle/>
                    <a:p>
                      <a:pPr algn="ctr"/>
                      <a:r>
                        <a:rPr lang="en-US" dirty="0"/>
                        <a:t>Moderate</a:t>
                      </a:r>
                    </a:p>
                  </a:txBody>
                  <a:tcPr>
                    <a:solidFill>
                      <a:srgbClr val="FFFF00"/>
                    </a:solidFill>
                  </a:tcPr>
                </a:tc>
                <a:tc>
                  <a:txBody>
                    <a:bodyPr/>
                    <a:lstStyle/>
                    <a:p>
                      <a:pPr algn="ctr"/>
                      <a:r>
                        <a:rPr lang="en-US" dirty="0"/>
                        <a:t>Substantial</a:t>
                      </a:r>
                    </a:p>
                  </a:txBody>
                  <a:tcPr>
                    <a:solidFill>
                      <a:srgbClr val="00B050"/>
                    </a:solidFill>
                  </a:tcPr>
                </a:tc>
                <a:extLst>
                  <a:ext uri="{0D108BD9-81ED-4DB2-BD59-A6C34878D82A}">
                    <a16:rowId xmlns:a16="http://schemas.microsoft.com/office/drawing/2014/main" val="4240718225"/>
                  </a:ext>
                </a:extLst>
              </a:tr>
              <a:tr h="370840">
                <a:tc>
                  <a:txBody>
                    <a:bodyPr/>
                    <a:lstStyle/>
                    <a:p>
                      <a:r>
                        <a:rPr lang="en-US" sz="1400" dirty="0"/>
                        <a:t>There is little or no evidence to</a:t>
                      </a:r>
                    </a:p>
                    <a:p>
                      <a:r>
                        <a:rPr lang="en-US" sz="1400" dirty="0"/>
                        <a:t>demonstrate that senior leadership are truly interested in safety. </a:t>
                      </a:r>
                    </a:p>
                    <a:p>
                      <a:endParaRPr lang="en-US" sz="1400" dirty="0"/>
                    </a:p>
                    <a:p>
                      <a:r>
                        <a:rPr lang="en-US" sz="1400" dirty="0"/>
                        <a:t>Rather, it appears to be viewed as a ‘tick box’ requirement which hinders rather than enables delivery of organizational priorities.</a:t>
                      </a:r>
                    </a:p>
                    <a:p>
                      <a:endParaRPr lang="en-US" sz="1400" dirty="0"/>
                    </a:p>
                    <a:p>
                      <a:r>
                        <a:rPr lang="en-US" sz="1400" dirty="0"/>
                        <a:t>There is little or no evidence that the SMS is seen as important or has been communicated outside of the team of safety specialists.</a:t>
                      </a:r>
                    </a:p>
                  </a:txBody>
                  <a:tcPr>
                    <a:solidFill>
                      <a:schemeClr val="bg1">
                        <a:alpha val="20000"/>
                      </a:schemeClr>
                    </a:solidFill>
                  </a:tcPr>
                </a:tc>
                <a:tc>
                  <a:txBody>
                    <a:bodyPr/>
                    <a:lstStyle/>
                    <a:p>
                      <a:r>
                        <a:rPr lang="en-US" sz="1400" dirty="0"/>
                        <a:t>Leadership gathers anecdotal evidence about the wider organization's culture and behavior towards safety risk and considers this when designing and implementing policy.</a:t>
                      </a:r>
                    </a:p>
                    <a:p>
                      <a:endParaRPr lang="en-US" sz="1400" dirty="0"/>
                    </a:p>
                    <a:p>
                      <a:r>
                        <a:rPr lang="en-US" sz="1400" dirty="0"/>
                        <a:t>There is some, but not enough evidence of effective safety behaviors among the workforce, with limited participation in safety</a:t>
                      </a:r>
                    </a:p>
                    <a:p>
                      <a:r>
                        <a:rPr lang="en-US" sz="1400" dirty="0"/>
                        <a:t>management activities.</a:t>
                      </a:r>
                    </a:p>
                  </a:txBody>
                  <a:tcPr>
                    <a:solidFill>
                      <a:schemeClr val="bg1">
                        <a:alpha val="20000"/>
                      </a:schemeClr>
                    </a:solidFill>
                  </a:tcPr>
                </a:tc>
                <a:tc>
                  <a:txBody>
                    <a:bodyPr/>
                    <a:lstStyle/>
                    <a:p>
                      <a:r>
                        <a:rPr lang="en-US" sz="1400" dirty="0"/>
                        <a:t>Safety culture and behavior</a:t>
                      </a:r>
                    </a:p>
                    <a:p>
                      <a:r>
                        <a:rPr lang="en-US" sz="1400" dirty="0"/>
                        <a:t>surveys are issued and</a:t>
                      </a:r>
                    </a:p>
                    <a:p>
                      <a:r>
                        <a:rPr lang="en-US" sz="1400" dirty="0"/>
                        <a:t>completed on an ad-hoc basis;</a:t>
                      </a:r>
                    </a:p>
                    <a:p>
                      <a:r>
                        <a:rPr lang="en-US" sz="1400" dirty="0"/>
                        <a:t>results are reviewed by the</a:t>
                      </a:r>
                    </a:p>
                    <a:p>
                      <a:r>
                        <a:rPr lang="en-US" sz="1400" dirty="0"/>
                        <a:t>team commissioning and</a:t>
                      </a:r>
                    </a:p>
                    <a:p>
                      <a:r>
                        <a:rPr lang="en-US" sz="1400" dirty="0"/>
                        <a:t>organizing the survey(s); and</a:t>
                      </a:r>
                    </a:p>
                    <a:p>
                      <a:r>
                        <a:rPr lang="en-US" sz="1400" dirty="0"/>
                        <a:t>corrective actions are proposed</a:t>
                      </a:r>
                    </a:p>
                    <a:p>
                      <a:r>
                        <a:rPr lang="en-US" sz="1400" dirty="0"/>
                        <a:t>to leadership.</a:t>
                      </a:r>
                    </a:p>
                    <a:p>
                      <a:endParaRPr lang="en-US" sz="1400" dirty="0"/>
                    </a:p>
                    <a:p>
                      <a:r>
                        <a:rPr lang="en-US" sz="1400" dirty="0"/>
                        <a:t>There is some but could be</a:t>
                      </a:r>
                    </a:p>
                    <a:p>
                      <a:r>
                        <a:rPr lang="en-US" sz="1400" dirty="0"/>
                        <a:t>improved evidence of effective</a:t>
                      </a:r>
                    </a:p>
                    <a:p>
                      <a:r>
                        <a:rPr lang="en-US" sz="1400" dirty="0"/>
                        <a:t>safety behaviors and</a:t>
                      </a:r>
                    </a:p>
                    <a:p>
                      <a:r>
                        <a:rPr lang="en-US" sz="1400" dirty="0"/>
                        <a:t>engagement in safety</a:t>
                      </a:r>
                    </a:p>
                    <a:p>
                      <a:r>
                        <a:rPr lang="en-US" sz="1400" dirty="0"/>
                        <a:t>management.</a:t>
                      </a:r>
                    </a:p>
                  </a:txBody>
                  <a:tcPr>
                    <a:solidFill>
                      <a:schemeClr val="bg1">
                        <a:alpha val="20000"/>
                      </a:schemeClr>
                    </a:solidFill>
                  </a:tcPr>
                </a:tc>
                <a:tc>
                  <a:txBody>
                    <a:bodyPr/>
                    <a:lstStyle/>
                    <a:p>
                      <a:r>
                        <a:rPr lang="en-US" sz="1400" dirty="0"/>
                        <a:t>Safety culture and behavior surveys are completed and responded to on a regular basis. </a:t>
                      </a:r>
                    </a:p>
                    <a:p>
                      <a:endParaRPr lang="en-US" sz="1400" dirty="0"/>
                    </a:p>
                    <a:p>
                      <a:r>
                        <a:rPr lang="en-US" sz="1400" dirty="0"/>
                        <a:t>The outcomes are reviewed by leadership of appropriate seniority.</a:t>
                      </a:r>
                    </a:p>
                    <a:p>
                      <a:endParaRPr lang="en-US" sz="1400" dirty="0"/>
                    </a:p>
                    <a:p>
                      <a:r>
                        <a:rPr lang="en-US" sz="1400" dirty="0"/>
                        <a:t>Corrective actions are identified, implemented, and their impact is monitored.</a:t>
                      </a:r>
                    </a:p>
                    <a:p>
                      <a:endParaRPr lang="en-US" sz="1400" dirty="0"/>
                    </a:p>
                    <a:p>
                      <a:r>
                        <a:rPr lang="en-US" sz="1400" dirty="0"/>
                        <a:t>There is robust evidence of widespread effective safety behaviors and active engagement in safety management.</a:t>
                      </a:r>
                    </a:p>
                  </a:txBody>
                  <a:tcPr>
                    <a:solidFill>
                      <a:schemeClr val="bg1">
                        <a:alpha val="20000"/>
                      </a:schemeClr>
                    </a:solidFill>
                  </a:tcPr>
                </a:tc>
                <a:extLst>
                  <a:ext uri="{0D108BD9-81ED-4DB2-BD59-A6C34878D82A}">
                    <a16:rowId xmlns:a16="http://schemas.microsoft.com/office/drawing/2014/main" val="4097474598"/>
                  </a:ext>
                </a:extLst>
              </a:tr>
            </a:tbl>
          </a:graphicData>
        </a:graphic>
      </p:graphicFrame>
    </p:spTree>
    <p:extLst>
      <p:ext uri="{BB962C8B-B14F-4D97-AF65-F5344CB8AC3E}">
        <p14:creationId xmlns:p14="http://schemas.microsoft.com/office/powerpoint/2010/main" val="3001937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6A3BD-C2A7-DBE9-0A75-5E23C64FBF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BD677-5C46-E0FA-BD4B-E7698D9FC01A}"/>
              </a:ext>
            </a:extLst>
          </p:cNvPr>
          <p:cNvSpPr>
            <a:spLocks noGrp="1"/>
          </p:cNvSpPr>
          <p:nvPr>
            <p:ph type="title"/>
          </p:nvPr>
        </p:nvSpPr>
        <p:spPr>
          <a:xfrm>
            <a:off x="0" y="18254"/>
            <a:ext cx="10515600" cy="909209"/>
          </a:xfrm>
        </p:spPr>
        <p:txBody>
          <a:bodyPr>
            <a:normAutofit/>
          </a:bodyPr>
          <a:lstStyle/>
          <a:p>
            <a:r>
              <a:rPr lang="en-US" sz="4800" b="1" dirty="0">
                <a:latin typeface="Calibri" panose="020F0502020204030204" pitchFamily="34" charset="0"/>
                <a:cs typeface="Calibri" panose="020F0502020204030204" pitchFamily="34" charset="0"/>
              </a:rPr>
              <a:t>What is a “Culture”</a:t>
            </a:r>
          </a:p>
        </p:txBody>
      </p:sp>
      <p:sp>
        <p:nvSpPr>
          <p:cNvPr id="3" name="Content Placeholder 2">
            <a:extLst>
              <a:ext uri="{FF2B5EF4-FFF2-40B4-BE49-F238E27FC236}">
                <a16:creationId xmlns:a16="http://schemas.microsoft.com/office/drawing/2014/main" id="{CBC521AA-ACD3-3D54-B198-86E69984B5AF}"/>
              </a:ext>
            </a:extLst>
          </p:cNvPr>
          <p:cNvSpPr>
            <a:spLocks noGrp="1"/>
          </p:cNvSpPr>
          <p:nvPr>
            <p:ph idx="1"/>
          </p:nvPr>
        </p:nvSpPr>
        <p:spPr>
          <a:xfrm>
            <a:off x="1" y="927463"/>
            <a:ext cx="12192000" cy="5912283"/>
          </a:xfrm>
        </p:spPr>
        <p:txBody>
          <a:bodyPr>
            <a:noAutofit/>
          </a:bodyPr>
          <a:lstStyle/>
          <a:p>
            <a:pPr marL="0" indent="0">
              <a:buNone/>
            </a:pPr>
            <a:endParaRPr lang="en-US" sz="6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Culture can be best understood as "</a:t>
            </a:r>
            <a:r>
              <a:rPr lang="en-US" sz="3200" b="1" i="1" dirty="0">
                <a:latin typeface="Calibri" panose="020F0502020204030204" pitchFamily="34" charset="0"/>
                <a:cs typeface="Calibri" panose="020F0502020204030204" pitchFamily="34" charset="0"/>
              </a:rPr>
              <a:t>the way we do things around here</a:t>
            </a:r>
            <a:r>
              <a:rPr lang="en-US" sz="3200" dirty="0">
                <a:latin typeface="Calibri" panose="020F0502020204030204" pitchFamily="34" charset="0"/>
                <a:cs typeface="Calibri" panose="020F0502020204030204" pitchFamily="34" charset="0"/>
              </a:rPr>
              <a:t>”</a:t>
            </a:r>
          </a:p>
          <a:p>
            <a:pPr marL="0" indent="0">
              <a:buNone/>
            </a:pPr>
            <a:endParaRPr lang="en-US" sz="600" dirty="0">
              <a:latin typeface="Calibri" panose="020F0502020204030204" pitchFamily="34" charset="0"/>
              <a:cs typeface="Calibri" panose="020F0502020204030204" pitchFamily="34" charset="0"/>
            </a:endParaRPr>
          </a:p>
          <a:p>
            <a:pPr marL="0" indent="0">
              <a:buNone/>
            </a:pPr>
            <a:r>
              <a:rPr lang="en-US" sz="3200" dirty="0">
                <a:latin typeface="Calibri" panose="020F0502020204030204" pitchFamily="34" charset="0"/>
                <a:cs typeface="Calibri" panose="020F0502020204030204" pitchFamily="34" charset="0"/>
              </a:rPr>
              <a:t>The “safety culture” of an organization is the product of individual and group </a:t>
            </a:r>
            <a:r>
              <a:rPr lang="en-US" sz="3200" b="1" i="1" dirty="0">
                <a:solidFill>
                  <a:srgbClr val="0432FF"/>
                </a:solidFill>
                <a:latin typeface="Calibri" panose="020F0502020204030204" pitchFamily="34" charset="0"/>
                <a:cs typeface="Calibri" panose="020F0502020204030204" pitchFamily="34" charset="0"/>
              </a:rPr>
              <a:t>VALUES</a:t>
            </a:r>
            <a:r>
              <a:rPr lang="en-US" sz="3200" i="1" dirty="0">
                <a:latin typeface="Calibri" panose="020F0502020204030204" pitchFamily="34" charset="0"/>
                <a:cs typeface="Calibri" panose="020F0502020204030204" pitchFamily="34" charset="0"/>
              </a:rPr>
              <a:t>, </a:t>
            </a:r>
            <a:r>
              <a:rPr lang="en-US" sz="3200" b="1" i="1" dirty="0">
                <a:solidFill>
                  <a:srgbClr val="FF9300"/>
                </a:solidFill>
                <a:latin typeface="Calibri" panose="020F0502020204030204" pitchFamily="34" charset="0"/>
                <a:cs typeface="Calibri" panose="020F0502020204030204" pitchFamily="34" charset="0"/>
              </a:rPr>
              <a:t>ATTITUDES</a:t>
            </a:r>
            <a:r>
              <a:rPr lang="en-US" sz="3200" i="1" dirty="0">
                <a:latin typeface="Calibri" panose="020F0502020204030204" pitchFamily="34" charset="0"/>
                <a:cs typeface="Calibri" panose="020F0502020204030204" pitchFamily="34" charset="0"/>
              </a:rPr>
              <a:t>, </a:t>
            </a:r>
            <a:r>
              <a:rPr lang="en-US" sz="3200" b="1" i="1" dirty="0">
                <a:solidFill>
                  <a:srgbClr val="FF0000"/>
                </a:solidFill>
                <a:latin typeface="Calibri" panose="020F0502020204030204" pitchFamily="34" charset="0"/>
                <a:cs typeface="Calibri" panose="020F0502020204030204" pitchFamily="34" charset="0"/>
              </a:rPr>
              <a:t>PERCEPTIONS</a:t>
            </a:r>
            <a:r>
              <a:rPr lang="en-US" sz="3200" i="1" dirty="0">
                <a:latin typeface="Calibri" panose="020F0502020204030204" pitchFamily="34" charset="0"/>
                <a:cs typeface="Calibri" panose="020F0502020204030204" pitchFamily="34" charset="0"/>
              </a:rPr>
              <a:t>, </a:t>
            </a:r>
            <a:r>
              <a:rPr lang="en-US" sz="3200" b="1" i="1" dirty="0">
                <a:solidFill>
                  <a:srgbClr val="00B050"/>
                </a:solidFill>
                <a:latin typeface="Calibri" panose="020F0502020204030204" pitchFamily="34" charset="0"/>
                <a:cs typeface="Calibri" panose="020F0502020204030204" pitchFamily="34" charset="0"/>
              </a:rPr>
              <a:t>COMPETENCIES</a:t>
            </a:r>
            <a:r>
              <a:rPr lang="en-US" sz="3200" i="1"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and </a:t>
            </a:r>
            <a:r>
              <a:rPr lang="en-US" sz="3200" b="1" i="1" dirty="0">
                <a:solidFill>
                  <a:srgbClr val="FF40FF"/>
                </a:solidFill>
                <a:latin typeface="Calibri" panose="020F0502020204030204" pitchFamily="34" charset="0"/>
                <a:cs typeface="Calibri" panose="020F0502020204030204" pitchFamily="34" charset="0"/>
              </a:rPr>
              <a:t>PATTERNS OF BEHAVIOR</a:t>
            </a:r>
            <a:r>
              <a:rPr lang="en-US" sz="3200" i="1" dirty="0">
                <a:solidFill>
                  <a:srgbClr val="FF40FF"/>
                </a:solidFill>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that determine the commitment to, and the style and proficiency of, an organization's health and safety management</a:t>
            </a:r>
          </a:p>
          <a:p>
            <a:pPr marL="0" indent="0">
              <a:buNone/>
            </a:pPr>
            <a:endParaRPr lang="en-US" sz="600" dirty="0">
              <a:latin typeface="Calibri" panose="020F0502020204030204" pitchFamily="34" charset="0"/>
              <a:cs typeface="Calibri" panose="020F0502020204030204" pitchFamily="34" charset="0"/>
            </a:endParaRPr>
          </a:p>
          <a:p>
            <a:pPr marL="0" indent="0">
              <a:buNone/>
            </a:pPr>
            <a:r>
              <a:rPr lang="en-US" sz="36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A safety culture builds slowly, but behaviors are influenced quickly through </a:t>
            </a:r>
            <a:r>
              <a:rPr lang="en-US" sz="3200" b="1" dirty="0">
                <a:latin typeface="Calibri" panose="020F0502020204030204" pitchFamily="34" charset="0"/>
                <a:cs typeface="Calibri" panose="020F0502020204030204" pitchFamily="34" charset="0"/>
              </a:rPr>
              <a:t>strong leadership</a:t>
            </a:r>
            <a:r>
              <a:rPr lang="en-US" sz="3200" dirty="0">
                <a:latin typeface="Calibri" panose="020F0502020204030204" pitchFamily="34" charset="0"/>
                <a:cs typeface="Calibri" panose="020F0502020204030204" pitchFamily="34" charset="0"/>
              </a:rPr>
              <a:t>, </a:t>
            </a:r>
            <a:r>
              <a:rPr lang="en-US" sz="3200" b="1" dirty="0">
                <a:latin typeface="Calibri" panose="020F0502020204030204" pitchFamily="34" charset="0"/>
                <a:cs typeface="Calibri" panose="020F0502020204030204" pitchFamily="34" charset="0"/>
              </a:rPr>
              <a:t>messaging, expectations, </a:t>
            </a:r>
            <a:r>
              <a:rPr lang="en-US" sz="3200" dirty="0">
                <a:latin typeface="Calibri" panose="020F0502020204030204" pitchFamily="34" charset="0"/>
                <a:cs typeface="Calibri" panose="020F0502020204030204" pitchFamily="34" charset="0"/>
              </a:rPr>
              <a:t>and </a:t>
            </a:r>
            <a:r>
              <a:rPr lang="en-US" sz="3200" b="1" dirty="0">
                <a:latin typeface="Calibri" panose="020F0502020204030204" pitchFamily="34" charset="0"/>
                <a:cs typeface="Calibri" panose="020F0502020204030204" pitchFamily="34" charset="0"/>
              </a:rPr>
              <a:t>examples;</a:t>
            </a:r>
            <a:r>
              <a:rPr lang="en-US" sz="3200" dirty="0">
                <a:latin typeface="Calibri" panose="020F0502020204030204" pitchFamily="34" charset="0"/>
                <a:cs typeface="Calibri" panose="020F0502020204030204" pitchFamily="34" charset="0"/>
              </a:rPr>
              <a:t> this is known as the “</a:t>
            </a:r>
            <a:r>
              <a:rPr lang="en-US" sz="3200" b="1" i="1" dirty="0">
                <a:latin typeface="Calibri" panose="020F0502020204030204" pitchFamily="34" charset="0"/>
                <a:cs typeface="Calibri" panose="020F0502020204030204" pitchFamily="34" charset="0"/>
              </a:rPr>
              <a:t>tone from the top”</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367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11FDB-6A57-A888-0109-9A1EAB8F2CEC}"/>
              </a:ext>
            </a:extLst>
          </p:cNvPr>
          <p:cNvSpPr>
            <a:spLocks noGrp="1"/>
          </p:cNvSpPr>
          <p:nvPr>
            <p:ph type="title"/>
          </p:nvPr>
        </p:nvSpPr>
        <p:spPr>
          <a:xfrm>
            <a:off x="0" y="18254"/>
            <a:ext cx="10515600" cy="1113315"/>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A5CC5C84-A0E2-7DEE-983C-F2D55C1E02F7}"/>
              </a:ext>
            </a:extLst>
          </p:cNvPr>
          <p:cNvSpPr>
            <a:spLocks noGrp="1"/>
          </p:cNvSpPr>
          <p:nvPr>
            <p:ph idx="1"/>
          </p:nvPr>
        </p:nvSpPr>
        <p:spPr>
          <a:xfrm>
            <a:off x="340995" y="1668780"/>
            <a:ext cx="11510010" cy="3868103"/>
          </a:xfrm>
        </p:spPr>
        <p:txBody>
          <a:bodyPr>
            <a:normAutofit/>
          </a:bodyPr>
          <a:lstStyle/>
          <a:p>
            <a:pPr marL="0" indent="0" algn="ctr">
              <a:buNone/>
            </a:pPr>
            <a:r>
              <a:rPr lang="en-US" sz="4400" b="1" dirty="0">
                <a:latin typeface="Calibri" panose="020F0502020204030204" pitchFamily="34" charset="0"/>
                <a:cs typeface="Calibri" panose="020F0502020204030204" pitchFamily="34" charset="0"/>
              </a:rPr>
              <a:t>Organizational Leaders </a:t>
            </a:r>
            <a:r>
              <a:rPr lang="en-US" sz="4400" dirty="0">
                <a:latin typeface="Calibri" panose="020F0502020204030204" pitchFamily="34" charset="0"/>
                <a:cs typeface="Calibri" panose="020F0502020204030204" pitchFamily="34" charset="0"/>
              </a:rPr>
              <a:t>set the strategic direction for safety, which influences how individuals within the organization behave in relation to safety and defines the culture of the organization as it relates to safety</a:t>
            </a:r>
          </a:p>
        </p:txBody>
      </p:sp>
    </p:spTree>
    <p:extLst>
      <p:ext uri="{BB962C8B-B14F-4D97-AF65-F5344CB8AC3E}">
        <p14:creationId xmlns:p14="http://schemas.microsoft.com/office/powerpoint/2010/main" val="155789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EDE07-7705-81C5-BF3D-51E201F58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92F8E-C019-526C-5F21-E2D3858445A8}"/>
              </a:ext>
            </a:extLst>
          </p:cNvPr>
          <p:cNvSpPr>
            <a:spLocks noGrp="1"/>
          </p:cNvSpPr>
          <p:nvPr>
            <p:ph type="title"/>
          </p:nvPr>
        </p:nvSpPr>
        <p:spPr>
          <a:xfrm>
            <a:off x="0" y="18255"/>
            <a:ext cx="10515600" cy="871094"/>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97940F4F-E4D7-4887-CBF2-D7A361126DE8}"/>
              </a:ext>
            </a:extLst>
          </p:cNvPr>
          <p:cNvSpPr>
            <a:spLocks noGrp="1"/>
          </p:cNvSpPr>
          <p:nvPr>
            <p:ph idx="1"/>
          </p:nvPr>
        </p:nvSpPr>
        <p:spPr>
          <a:xfrm>
            <a:off x="262890" y="1257300"/>
            <a:ext cx="11510010" cy="5600700"/>
          </a:xfrm>
        </p:spPr>
        <p:txBody>
          <a:bodyPr>
            <a:normAutofit/>
          </a:bodyPr>
          <a:lstStyle/>
          <a:p>
            <a:pPr marL="0" indent="0">
              <a:buNone/>
            </a:pPr>
            <a:r>
              <a:rPr lang="en-US" sz="4400" dirty="0">
                <a:latin typeface="Calibri" panose="020F0502020204030204" pitchFamily="34" charset="0"/>
                <a:cs typeface="Calibri" panose="020F0502020204030204" pitchFamily="34" charset="0"/>
              </a:rPr>
              <a:t>Organizations must </a:t>
            </a:r>
            <a:r>
              <a:rPr lang="en-US" sz="4400" b="1" dirty="0">
                <a:latin typeface="Calibri" panose="020F0502020204030204" pitchFamily="34" charset="0"/>
                <a:cs typeface="Calibri" panose="020F0502020204030204" pitchFamily="34" charset="0"/>
              </a:rPr>
              <a:t>DEMONSTRATE GENUINE CARE </a:t>
            </a:r>
            <a:r>
              <a:rPr lang="en-US" sz="4400" dirty="0">
                <a:latin typeface="Calibri" panose="020F0502020204030204" pitchFamily="34" charset="0"/>
                <a:cs typeface="Calibri" panose="020F0502020204030204" pitchFamily="34" charset="0"/>
              </a:rPr>
              <a:t>to those who do the dirty and dangerous work, support open and honest reporting, and set a culture where everyone feels able to speak up before and not just after things go wrong.</a:t>
            </a:r>
          </a:p>
        </p:txBody>
      </p:sp>
    </p:spTree>
    <p:extLst>
      <p:ext uri="{BB962C8B-B14F-4D97-AF65-F5344CB8AC3E}">
        <p14:creationId xmlns:p14="http://schemas.microsoft.com/office/powerpoint/2010/main" val="3791254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52A7-DECD-FE03-E0A6-B6931A6134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35784E-7886-FB77-BF78-90FB341DB82A}"/>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C583FF4F-B94E-BCC6-8FE4-FE4CB200B95D}"/>
              </a:ext>
            </a:extLst>
          </p:cNvPr>
          <p:cNvSpPr>
            <a:spLocks noGrp="1"/>
          </p:cNvSpPr>
          <p:nvPr>
            <p:ph idx="1"/>
          </p:nvPr>
        </p:nvSpPr>
        <p:spPr>
          <a:xfrm>
            <a:off x="262890" y="1136468"/>
            <a:ext cx="11510010" cy="5721531"/>
          </a:xfrm>
        </p:spPr>
        <p:txBody>
          <a:bodyPr>
            <a:noAutofit/>
          </a:bodyPr>
          <a:lstStyle/>
          <a:p>
            <a:pPr marL="0" indent="0">
              <a:buNone/>
            </a:pPr>
            <a:r>
              <a:rPr lang="en-US" sz="4400" dirty="0">
                <a:latin typeface="Calibri" panose="020F0502020204030204" pitchFamily="34" charset="0"/>
                <a:cs typeface="Calibri" panose="020F0502020204030204" pitchFamily="34" charset="0"/>
              </a:rPr>
              <a:t>The following is a roadmap to </a:t>
            </a:r>
            <a:r>
              <a:rPr lang="en-US" sz="4400" b="1" dirty="0">
                <a:latin typeface="Calibri" panose="020F0502020204030204" pitchFamily="34" charset="0"/>
                <a:cs typeface="Calibri" panose="020F0502020204030204" pitchFamily="34" charset="0"/>
              </a:rPr>
              <a:t>VISIBLY</a:t>
            </a:r>
            <a:r>
              <a:rPr lang="en-US" sz="4400" dirty="0">
                <a:latin typeface="Calibri" panose="020F0502020204030204" pitchFamily="34" charset="0"/>
                <a:cs typeface="Calibri" panose="020F0502020204030204" pitchFamily="34" charset="0"/>
              </a:rPr>
              <a:t> </a:t>
            </a:r>
            <a:r>
              <a:rPr lang="en-US" sz="4400" b="1" dirty="0">
                <a:latin typeface="Calibri" panose="020F0502020204030204" pitchFamily="34" charset="0"/>
                <a:cs typeface="Calibri" panose="020F0502020204030204" pitchFamily="34" charset="0"/>
              </a:rPr>
              <a:t>DEMONSTRATE</a:t>
            </a:r>
            <a:r>
              <a:rPr lang="en-US" sz="4400" dirty="0">
                <a:latin typeface="Calibri" panose="020F0502020204030204" pitchFamily="34" charset="0"/>
                <a:cs typeface="Calibri" panose="020F0502020204030204" pitchFamily="34" charset="0"/>
              </a:rPr>
              <a:t> this genuine care:</a:t>
            </a:r>
          </a:p>
          <a:p>
            <a:pPr marL="0" indent="0">
              <a:buNone/>
            </a:pPr>
            <a:endParaRPr lang="en-US" sz="1400" dirty="0">
              <a:latin typeface="Calibri" panose="020F0502020204030204" pitchFamily="34" charset="0"/>
              <a:cs typeface="Calibri" panose="020F0502020204030204" pitchFamily="34" charset="0"/>
            </a:endParaRPr>
          </a:p>
          <a:p>
            <a:pPr marL="514350" indent="-514350">
              <a:buFont typeface="+mj-lt"/>
              <a:buAutoNum type="arabicPeriod"/>
            </a:pPr>
            <a:r>
              <a:rPr lang="en-US" sz="4400" dirty="0">
                <a:latin typeface="Calibri" panose="020F0502020204030204" pitchFamily="34" charset="0"/>
                <a:cs typeface="Calibri" panose="020F0502020204030204" pitchFamily="34" charset="0"/>
              </a:rPr>
              <a:t>Business Leaders </a:t>
            </a:r>
            <a:r>
              <a:rPr lang="en-US" sz="4400" b="1" dirty="0">
                <a:latin typeface="Calibri" panose="020F0502020204030204" pitchFamily="34" charset="0"/>
                <a:cs typeface="Calibri" panose="020F0502020204030204" pitchFamily="34" charset="0"/>
              </a:rPr>
              <a:t>MUST</a:t>
            </a:r>
            <a:r>
              <a:rPr lang="en-US" sz="4400" dirty="0">
                <a:latin typeface="Calibri" panose="020F0502020204030204" pitchFamily="34" charset="0"/>
                <a:cs typeface="Calibri" panose="020F0502020204030204" pitchFamily="34" charset="0"/>
              </a:rPr>
              <a:t> set clear expectations and communicate a “</a:t>
            </a:r>
            <a:r>
              <a:rPr lang="en-US" sz="4400" b="1" i="1" dirty="0">
                <a:latin typeface="Calibri" panose="020F0502020204030204" pitchFamily="34" charset="0"/>
                <a:cs typeface="Calibri" panose="020F0502020204030204" pitchFamily="34" charset="0"/>
              </a:rPr>
              <a:t>tone from the top</a:t>
            </a:r>
            <a:r>
              <a:rPr lang="en-US" sz="4400" dirty="0">
                <a:latin typeface="Calibri" panose="020F0502020204030204" pitchFamily="34" charset="0"/>
                <a:cs typeface="Calibri" panose="020F0502020204030204" pitchFamily="34" charset="0"/>
              </a:rPr>
              <a:t>” based around their “duty of care” for the health, safety and wellbeing of their people</a:t>
            </a:r>
          </a:p>
        </p:txBody>
      </p:sp>
    </p:spTree>
    <p:extLst>
      <p:ext uri="{BB962C8B-B14F-4D97-AF65-F5344CB8AC3E}">
        <p14:creationId xmlns:p14="http://schemas.microsoft.com/office/powerpoint/2010/main" val="1432226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68936-E5DD-F1E7-F4B4-5D4185F2C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C274D-B5CE-F3E9-3134-91613C79EFD4}"/>
              </a:ext>
            </a:extLst>
          </p:cNvPr>
          <p:cNvSpPr>
            <a:spLocks noGrp="1"/>
          </p:cNvSpPr>
          <p:nvPr>
            <p:ph type="title"/>
          </p:nvPr>
        </p:nvSpPr>
        <p:spPr>
          <a:xfrm>
            <a:off x="0" y="18255"/>
            <a:ext cx="10515600" cy="873286"/>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endParaRPr lang="en-US" sz="48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63B2FEE-EF42-AA89-1830-9A6F5B63A58D}"/>
              </a:ext>
            </a:extLst>
          </p:cNvPr>
          <p:cNvSpPr>
            <a:spLocks noGrp="1"/>
          </p:cNvSpPr>
          <p:nvPr>
            <p:ph idx="1"/>
          </p:nvPr>
        </p:nvSpPr>
        <p:spPr>
          <a:xfrm>
            <a:off x="262890" y="1110342"/>
            <a:ext cx="11510010" cy="5747657"/>
          </a:xfrm>
        </p:spPr>
        <p:txBody>
          <a:bodyPr>
            <a:noAutofit/>
          </a:bodyPr>
          <a:lstStyle/>
          <a:p>
            <a:pPr marL="0" indent="0">
              <a:buNone/>
            </a:pPr>
            <a:endParaRPr lang="en-US" sz="4400" dirty="0">
              <a:latin typeface="Calibri" panose="020F0502020204030204" pitchFamily="34" charset="0"/>
              <a:cs typeface="Calibri" panose="020F0502020204030204" pitchFamily="34" charset="0"/>
            </a:endParaRPr>
          </a:p>
          <a:p>
            <a:pPr marL="514350" indent="-514350">
              <a:buFont typeface="+mj-lt"/>
              <a:buAutoNum type="arabicPeriod" startAt="2"/>
            </a:pPr>
            <a:r>
              <a:rPr lang="en-US" sz="4400" dirty="0">
                <a:latin typeface="Calibri" panose="020F0502020204030204" pitchFamily="34" charset="0"/>
                <a:cs typeface="Calibri" panose="020F0502020204030204" pitchFamily="34" charset="0"/>
              </a:rPr>
              <a:t>Leaders at ALL levels MUST be </a:t>
            </a:r>
            <a:r>
              <a:rPr lang="en-US" sz="4400" b="1" dirty="0">
                <a:latin typeface="Calibri" panose="020F0502020204030204" pitchFamily="34" charset="0"/>
                <a:cs typeface="Calibri" panose="020F0502020204030204" pitchFamily="34" charset="0"/>
              </a:rPr>
              <a:t>VISIBLE</a:t>
            </a:r>
            <a:r>
              <a:rPr lang="en-US" sz="4400" dirty="0">
                <a:latin typeface="Calibri" panose="020F0502020204030204" pitchFamily="34" charset="0"/>
                <a:cs typeface="Calibri" panose="020F0502020204030204" pitchFamily="34" charset="0"/>
              </a:rPr>
              <a:t> and </a:t>
            </a:r>
            <a:r>
              <a:rPr lang="en-US" sz="4400" b="1" dirty="0">
                <a:latin typeface="Calibri" panose="020F0502020204030204" pitchFamily="34" charset="0"/>
                <a:cs typeface="Calibri" panose="020F0502020204030204" pitchFamily="34" charset="0"/>
              </a:rPr>
              <a:t>PROACTIVE</a:t>
            </a:r>
            <a:r>
              <a:rPr lang="en-US" sz="4400" dirty="0">
                <a:latin typeface="Calibri" panose="020F0502020204030204" pitchFamily="34" charset="0"/>
                <a:cs typeface="Calibri" panose="020F0502020204030204" pitchFamily="34" charset="0"/>
              </a:rPr>
              <a:t> in promoting safety</a:t>
            </a:r>
          </a:p>
        </p:txBody>
      </p:sp>
    </p:spTree>
    <p:extLst>
      <p:ext uri="{BB962C8B-B14F-4D97-AF65-F5344CB8AC3E}">
        <p14:creationId xmlns:p14="http://schemas.microsoft.com/office/powerpoint/2010/main" val="21826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EA465-B1C0-9786-4E8F-1E49F69622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EFA08-76F8-2F5D-7A87-F9B658021C57}"/>
              </a:ext>
            </a:extLst>
          </p:cNvPr>
          <p:cNvSpPr>
            <a:spLocks noGrp="1"/>
          </p:cNvSpPr>
          <p:nvPr>
            <p:ph type="title"/>
          </p:nvPr>
        </p:nvSpPr>
        <p:spPr>
          <a:xfrm>
            <a:off x="0" y="18254"/>
            <a:ext cx="10515600" cy="974523"/>
          </a:xfrm>
        </p:spPr>
        <p:txBody>
          <a:bodyPr>
            <a:normAutofit/>
          </a:bodyPr>
          <a:lstStyle/>
          <a:p>
            <a:r>
              <a:rPr lang="en-US" sz="4800" b="1" dirty="0">
                <a:latin typeface="Calibri" panose="020F0502020204030204" pitchFamily="34" charset="0"/>
                <a:cs typeface="Calibri" panose="020F0502020204030204" pitchFamily="34" charset="0"/>
              </a:rPr>
              <a:t>Building a Culture of Safety</a:t>
            </a:r>
          </a:p>
        </p:txBody>
      </p:sp>
      <p:sp>
        <p:nvSpPr>
          <p:cNvPr id="3" name="Content Placeholder 2">
            <a:extLst>
              <a:ext uri="{FF2B5EF4-FFF2-40B4-BE49-F238E27FC236}">
                <a16:creationId xmlns:a16="http://schemas.microsoft.com/office/drawing/2014/main" id="{2B01254C-907B-083C-208A-0D7DF01D902A}"/>
              </a:ext>
            </a:extLst>
          </p:cNvPr>
          <p:cNvSpPr>
            <a:spLocks noGrp="1"/>
          </p:cNvSpPr>
          <p:nvPr>
            <p:ph idx="1"/>
          </p:nvPr>
        </p:nvSpPr>
        <p:spPr>
          <a:xfrm>
            <a:off x="262890" y="1131568"/>
            <a:ext cx="11510010" cy="5726431"/>
          </a:xfrm>
        </p:spPr>
        <p:txBody>
          <a:bodyPr>
            <a:noAutofit/>
          </a:bodyPr>
          <a:lstStyle/>
          <a:p>
            <a:pPr marL="514350" indent="-514350">
              <a:buFont typeface="+mj-lt"/>
              <a:buAutoNum type="arabicPeriod" startAt="3"/>
            </a:pPr>
            <a:r>
              <a:rPr lang="en-US" sz="4400" dirty="0">
                <a:latin typeface="Calibri" panose="020F0502020204030204" pitchFamily="34" charset="0"/>
                <a:cs typeface="Calibri" panose="020F0502020204030204" pitchFamily="34" charset="0"/>
              </a:rPr>
              <a:t>Safety policies and procedures </a:t>
            </a:r>
            <a:r>
              <a:rPr lang="en-US" sz="4400" b="1" dirty="0">
                <a:latin typeface="Calibri" panose="020F0502020204030204" pitchFamily="34" charset="0"/>
                <a:cs typeface="Calibri" panose="020F0502020204030204" pitchFamily="34" charset="0"/>
              </a:rPr>
              <a:t>MUST</a:t>
            </a:r>
            <a:r>
              <a:rPr lang="en-US" sz="4400" dirty="0">
                <a:latin typeface="Calibri" panose="020F0502020204030204" pitchFamily="34" charset="0"/>
                <a:cs typeface="Calibri" panose="020F0502020204030204" pitchFamily="34" charset="0"/>
              </a:rPr>
              <a:t> be maintained and continually monitored/measured/validated/improved to mitigate </a:t>
            </a:r>
            <a:r>
              <a:rPr lang="en-US" sz="4400" b="1" dirty="0">
                <a:latin typeface="Calibri" panose="020F0502020204030204" pitchFamily="34" charset="0"/>
                <a:cs typeface="Calibri" panose="020F0502020204030204" pitchFamily="34" charset="0"/>
              </a:rPr>
              <a:t>HUMAN ERROR</a:t>
            </a:r>
          </a:p>
        </p:txBody>
      </p:sp>
    </p:spTree>
    <p:extLst>
      <p:ext uri="{BB962C8B-B14F-4D97-AF65-F5344CB8AC3E}">
        <p14:creationId xmlns:p14="http://schemas.microsoft.com/office/powerpoint/2010/main" val="1588632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TotalTime>
  <Words>2487</Words>
  <Application>Microsoft Macintosh PowerPoint</Application>
  <PresentationFormat>Widescreen</PresentationFormat>
  <Paragraphs>277</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vt:lpstr>
      <vt:lpstr>Aptos Display</vt:lpstr>
      <vt:lpstr>Arial</vt:lpstr>
      <vt:lpstr>Calibri</vt:lpstr>
      <vt:lpstr>Office Theme</vt:lpstr>
      <vt:lpstr>A Culture of Safety</vt:lpstr>
      <vt:lpstr>Safety Culture and the SMS</vt:lpstr>
      <vt:lpstr>PowerPoint Presentation</vt:lpstr>
      <vt:lpstr>What is a “Culture”</vt:lpstr>
      <vt:lpstr>Building a Culture of Safety</vt:lpstr>
      <vt:lpstr>Building a Culture of Safety</vt:lpstr>
      <vt:lpstr>Building a Culture of Safety</vt:lpstr>
      <vt:lpstr>Building a Culture of Safety</vt:lpstr>
      <vt:lpstr>Building a Culture of Safety</vt:lpstr>
      <vt:lpstr>Building a Culture of Safety</vt:lpstr>
      <vt:lpstr>Building a Culture of Safety</vt:lpstr>
      <vt:lpstr>Building a Culture of Safety</vt:lpstr>
      <vt:lpstr>Building a Culture of Safety</vt:lpstr>
      <vt:lpstr>What does a Culture of Safety look like?</vt:lpstr>
      <vt:lpstr>Culture of Safety</vt:lpstr>
      <vt:lpstr>Culture of Safety</vt:lpstr>
      <vt:lpstr>Culture of Safety</vt:lpstr>
      <vt:lpstr>Culture of Safety</vt:lpstr>
      <vt:lpstr>Using the Parker-Hudson Ladder</vt:lpstr>
      <vt:lpstr>Using the Parker-Hudson Ladder in the context of culture</vt:lpstr>
      <vt:lpstr>Using the Parker-Hudson Ladder</vt:lpstr>
      <vt:lpstr>Using the Parker-Hudson Ladder</vt:lpstr>
      <vt:lpstr>Using the Parker-Hudson Ladder in the context of culture</vt:lpstr>
      <vt:lpstr>PowerPoint Presentation</vt:lpstr>
      <vt:lpstr>Leadership sets the “tone from the top” and actively demonstrate their commitment to safety</vt:lpstr>
      <vt:lpstr>Leadership promotes a culture of continual improvement, speaking up and embedding transparent and open reporting</vt:lpstr>
      <vt:lpstr>Leadership sets clear safety responsibilities by which the organization is measured and held to account</vt:lpstr>
      <vt:lpstr>Leadership is visible at all levels of the organization; including through direct interactions with the wider workforce and other stakeholders on matters of safety</vt:lpstr>
      <vt:lpstr>Corporate governance holds safety as an equal partner to other strategic objectives such as capability, cost and schedule.</vt:lpstr>
      <vt:lpstr>A culture is in place which fosters resilient safety management, engages people and promotes effective safety behaviors.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Haywood</dc:creator>
  <cp:lastModifiedBy>Bryan Haywood</cp:lastModifiedBy>
  <cp:revision>4</cp:revision>
  <dcterms:created xsi:type="dcterms:W3CDTF">2025-03-16T00:53:05Z</dcterms:created>
  <dcterms:modified xsi:type="dcterms:W3CDTF">2025-03-16T01:22:22Z</dcterms:modified>
</cp:coreProperties>
</file>