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373" r:id="rId4"/>
    <p:sldId id="295" r:id="rId5"/>
    <p:sldId id="298" r:id="rId6"/>
    <p:sldId id="299" r:id="rId7"/>
    <p:sldId id="300" r:id="rId8"/>
    <p:sldId id="365" r:id="rId9"/>
    <p:sldId id="301" r:id="rId10"/>
    <p:sldId id="302" r:id="rId11"/>
    <p:sldId id="303" r:id="rId12"/>
    <p:sldId id="304" r:id="rId13"/>
    <p:sldId id="305" r:id="rId14"/>
    <p:sldId id="306" r:id="rId15"/>
    <p:sldId id="307" r:id="rId16"/>
    <p:sldId id="308" r:id="rId17"/>
    <p:sldId id="366" r:id="rId18"/>
    <p:sldId id="309" r:id="rId19"/>
    <p:sldId id="310" r:id="rId20"/>
    <p:sldId id="311" r:id="rId21"/>
    <p:sldId id="312" r:id="rId22"/>
    <p:sldId id="313" r:id="rId23"/>
    <p:sldId id="314" r:id="rId24"/>
    <p:sldId id="315" r:id="rId25"/>
    <p:sldId id="316" r:id="rId26"/>
    <p:sldId id="317" r:id="rId27"/>
    <p:sldId id="318" r:id="rId28"/>
    <p:sldId id="319" r:id="rId29"/>
    <p:sldId id="367"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68" r:id="rId44"/>
    <p:sldId id="334" r:id="rId45"/>
    <p:sldId id="335" r:id="rId46"/>
    <p:sldId id="336" r:id="rId47"/>
    <p:sldId id="337" r:id="rId48"/>
    <p:sldId id="338" r:id="rId49"/>
    <p:sldId id="339" r:id="rId50"/>
    <p:sldId id="340" r:id="rId51"/>
    <p:sldId id="341" r:id="rId52"/>
    <p:sldId id="369" r:id="rId53"/>
    <p:sldId id="342" r:id="rId54"/>
    <p:sldId id="343" r:id="rId55"/>
    <p:sldId id="344" r:id="rId56"/>
    <p:sldId id="345" r:id="rId57"/>
    <p:sldId id="346" r:id="rId58"/>
    <p:sldId id="347" r:id="rId59"/>
    <p:sldId id="348" r:id="rId60"/>
    <p:sldId id="370" r:id="rId61"/>
    <p:sldId id="349" r:id="rId62"/>
    <p:sldId id="350" r:id="rId63"/>
    <p:sldId id="351" r:id="rId64"/>
    <p:sldId id="352" r:id="rId65"/>
    <p:sldId id="353" r:id="rId66"/>
    <p:sldId id="371" r:id="rId67"/>
    <p:sldId id="355" r:id="rId68"/>
    <p:sldId id="356" r:id="rId69"/>
    <p:sldId id="357" r:id="rId70"/>
    <p:sldId id="358" r:id="rId71"/>
    <p:sldId id="359" r:id="rId72"/>
    <p:sldId id="372" r:id="rId73"/>
    <p:sldId id="360" r:id="rId74"/>
    <p:sldId id="362" r:id="rId75"/>
    <p:sldId id="363" r:id="rId76"/>
    <p:sldId id="364"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FF40FF"/>
    <a:srgbClr val="FF9300"/>
    <a:srgbClr val="00F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5"/>
    <p:restoredTop sz="94601"/>
  </p:normalViewPr>
  <p:slideViewPr>
    <p:cSldViewPr snapToGrid="0">
      <p:cViewPr varScale="1">
        <p:scale>
          <a:sx n="123" d="100"/>
          <a:sy n="123" d="100"/>
        </p:scale>
        <p:origin x="1128"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600" b="1" dirty="0"/>
            <a:t>1. Leadership and Management Commitment</a:t>
          </a:r>
        </a:p>
      </dgm:t>
    </dgm:pt>
    <dgm:pt modelId="{38AE05FA-E0BB-6B40-81C9-139A03366703}" type="parTrans" cxnId="{9C956646-A6D5-0A4B-B1B4-C63713D47471}">
      <dgm:prSet/>
      <dgm:spPr/>
      <dgm:t>
        <a:bodyPr/>
        <a:lstStyle/>
        <a:p>
          <a:endParaRPr lang="en-US" b="1"/>
        </a:p>
      </dgm:t>
    </dgm:pt>
    <dgm:pt modelId="{BD52CDDA-C456-FA40-A97B-83B1CED7319A}" type="sibTrans" cxnId="{9C956646-A6D5-0A4B-B1B4-C63713D47471}">
      <dgm:prSet/>
      <dgm:spPr/>
      <dgm:t>
        <a:bodyPr/>
        <a:lstStyle/>
        <a:p>
          <a:endParaRPr lang="en-US" b="1"/>
        </a:p>
      </dgm:t>
    </dgm:pt>
    <dgm:pt modelId="{98894F99-7362-8D40-8B90-60C7AF61CA9B}">
      <dgm:prSet phldrT="[Text]" custT="1"/>
      <dgm:spPr/>
      <dgm:t>
        <a:bodyPr/>
        <a:lstStyle/>
        <a:p>
          <a:r>
            <a:rPr lang="en-US" sz="1600" b="1" dirty="0"/>
            <a:t>2. Resourcing</a:t>
          </a:r>
          <a:endParaRPr lang="en-US" sz="1200" b="1" dirty="0"/>
        </a:p>
      </dgm:t>
    </dgm:pt>
    <dgm:pt modelId="{10E9E054-C8ED-0F44-AF70-AC4460E1B801}" type="parTrans" cxnId="{25FAE7E6-1980-594E-A5DF-41AFB6D4A410}">
      <dgm:prSet/>
      <dgm:spPr/>
      <dgm:t>
        <a:bodyPr/>
        <a:lstStyle/>
        <a:p>
          <a:endParaRPr lang="en-US" b="1"/>
        </a:p>
      </dgm:t>
    </dgm:pt>
    <dgm:pt modelId="{4316F1EB-B0C3-C14A-84B1-621E68C592D6}" type="sibTrans" cxnId="{25FAE7E6-1980-594E-A5DF-41AFB6D4A410}">
      <dgm:prSet/>
      <dgm:spPr/>
      <dgm:t>
        <a:bodyPr/>
        <a:lstStyle/>
        <a:p>
          <a:endParaRPr lang="en-US" b="1"/>
        </a:p>
      </dgm:t>
    </dgm:pt>
    <dgm:pt modelId="{A0EC44CB-43B8-B74E-9C02-F26F1C806720}">
      <dgm:prSet phldrT="[Text]" custT="1"/>
      <dgm:spPr/>
      <dgm:t>
        <a:bodyPr/>
        <a:lstStyle/>
        <a:p>
          <a:r>
            <a:rPr lang="en-US" sz="1600" b="1" dirty="0"/>
            <a:t>3. Just Culture, Reporting and Learning</a:t>
          </a:r>
        </a:p>
      </dgm:t>
    </dgm:pt>
    <dgm:pt modelId="{CB5517F9-C05F-9046-A9EE-0AFF319518E5}" type="parTrans" cxnId="{D1FA7554-47C2-4D43-93F9-0CD273C57491}">
      <dgm:prSet/>
      <dgm:spPr/>
      <dgm:t>
        <a:bodyPr/>
        <a:lstStyle/>
        <a:p>
          <a:endParaRPr lang="en-US" b="1"/>
        </a:p>
      </dgm:t>
    </dgm:pt>
    <dgm:pt modelId="{EC38EB0D-F4B9-0B4F-A8A0-A9803BA0B766}" type="sibTrans" cxnId="{D1FA7554-47C2-4D43-93F9-0CD273C57491}">
      <dgm:prSet/>
      <dgm:spPr/>
      <dgm:t>
        <a:bodyPr/>
        <a:lstStyle/>
        <a:p>
          <a:endParaRPr lang="en-US" b="1"/>
        </a:p>
      </dgm:t>
    </dgm:pt>
    <dgm:pt modelId="{EFFA2C81-4ED9-6D4A-AA51-F868436150D1}">
      <dgm:prSet phldrT="[Text]" custT="1"/>
      <dgm:spPr/>
      <dgm:t>
        <a:bodyPr/>
        <a:lstStyle/>
        <a:p>
          <a:r>
            <a:rPr lang="en-US" sz="1600" b="1" dirty="0"/>
            <a:t>4. Risk Awareness and Management</a:t>
          </a:r>
        </a:p>
      </dgm:t>
    </dgm:pt>
    <dgm:pt modelId="{DE2A67EE-B296-2C4E-9FE2-2B51C0A8C3FC}" type="parTrans" cxnId="{656AF8E0-BA82-7D4B-ADE4-423618A42E75}">
      <dgm:prSet/>
      <dgm:spPr/>
      <dgm:t>
        <a:bodyPr/>
        <a:lstStyle/>
        <a:p>
          <a:endParaRPr lang="en-US" b="1"/>
        </a:p>
      </dgm:t>
    </dgm:pt>
    <dgm:pt modelId="{210AE5BC-ABAB-DC4A-A211-BE750AAA130D}" type="sibTrans" cxnId="{656AF8E0-BA82-7D4B-ADE4-423618A42E75}">
      <dgm:prSet/>
      <dgm:spPr/>
      <dgm:t>
        <a:bodyPr/>
        <a:lstStyle/>
        <a:p>
          <a:endParaRPr lang="en-US" b="1"/>
        </a:p>
      </dgm:t>
    </dgm:pt>
    <dgm:pt modelId="{10F39E92-F8FC-434C-A2A1-6014B8D5F733}">
      <dgm:prSet phldrT="[Text]" custT="1"/>
      <dgm:spPr/>
      <dgm:t>
        <a:bodyPr/>
        <a:lstStyle/>
        <a:p>
          <a:r>
            <a:rPr lang="en-US" sz="1600" b="1" dirty="0"/>
            <a:t>5. Teamwork</a:t>
          </a:r>
        </a:p>
      </dgm:t>
    </dgm:pt>
    <dgm:pt modelId="{29F9690F-8E14-D44F-8E5D-716388F7AA3F}" type="parTrans" cxnId="{0088982A-95DC-0C49-B711-D91A561DDA0D}">
      <dgm:prSet/>
      <dgm:spPr/>
      <dgm:t>
        <a:bodyPr/>
        <a:lstStyle/>
        <a:p>
          <a:endParaRPr lang="en-US" b="1"/>
        </a:p>
      </dgm:t>
    </dgm:pt>
    <dgm:pt modelId="{32B805E0-68E0-B24B-9809-7FF089567F5B}" type="sibTrans" cxnId="{0088982A-95DC-0C49-B711-D91A561DDA0D}">
      <dgm:prSet/>
      <dgm:spPr/>
      <dgm:t>
        <a:bodyPr/>
        <a:lstStyle/>
        <a:p>
          <a:endParaRPr lang="en-US" b="1"/>
        </a:p>
      </dgm:t>
    </dgm:pt>
    <dgm:pt modelId="{502E54DF-E08D-D340-AF4A-72E44A8EC482}">
      <dgm:prSet phldrT="[Text]" custT="1"/>
      <dgm:spPr/>
      <dgm:t>
        <a:bodyPr/>
        <a:lstStyle/>
        <a:p>
          <a:r>
            <a:rPr lang="en-US" sz="1400" b="1" dirty="0"/>
            <a:t>6. Communication</a:t>
          </a:r>
        </a:p>
      </dgm:t>
    </dgm:pt>
    <dgm:pt modelId="{BE25CD79-567C-C440-B352-CE7E409D486C}" type="parTrans" cxnId="{EF716D70-E9E6-444A-8623-B1880EE0F77F}">
      <dgm:prSet/>
      <dgm:spPr/>
      <dgm:t>
        <a:bodyPr/>
        <a:lstStyle/>
        <a:p>
          <a:endParaRPr lang="en-US" b="1"/>
        </a:p>
      </dgm:t>
    </dgm:pt>
    <dgm:pt modelId="{3399AD9D-2F32-EE4D-83EA-2C5D2C48C549}" type="sibTrans" cxnId="{EF716D70-E9E6-444A-8623-B1880EE0F77F}">
      <dgm:prSet/>
      <dgm:spPr/>
      <dgm:t>
        <a:bodyPr/>
        <a:lstStyle/>
        <a:p>
          <a:endParaRPr lang="en-US" b="1"/>
        </a:p>
      </dgm:t>
    </dgm:pt>
    <dgm:pt modelId="{0F836B9F-B182-B347-9E34-3D8D405E4723}">
      <dgm:prSet phldrT="[Text]" custT="1"/>
      <dgm:spPr/>
      <dgm:t>
        <a:bodyPr/>
        <a:lstStyle/>
        <a:p>
          <a:r>
            <a:rPr lang="en-US" sz="1600" b="1" dirty="0"/>
            <a:t>7. Responsibility</a:t>
          </a:r>
        </a:p>
      </dgm:t>
    </dgm:pt>
    <dgm:pt modelId="{BEAE5BA8-38F3-8A40-BA14-B2CE60A73D16}" type="parTrans" cxnId="{3E585605-689D-F240-BB08-7416245BE189}">
      <dgm:prSet/>
      <dgm:spPr/>
      <dgm:t>
        <a:bodyPr/>
        <a:lstStyle/>
        <a:p>
          <a:endParaRPr lang="en-US" b="1"/>
        </a:p>
      </dgm:t>
    </dgm:pt>
    <dgm:pt modelId="{CFA06447-2A0D-4C47-86B3-8826ABAA8F62}" type="sibTrans" cxnId="{3E585605-689D-F240-BB08-7416245BE189}">
      <dgm:prSet/>
      <dgm:spPr/>
      <dgm:t>
        <a:bodyPr/>
        <a:lstStyle/>
        <a:p>
          <a:endParaRPr lang="en-US" b="1"/>
        </a:p>
      </dgm:t>
    </dgm:pt>
    <dgm:pt modelId="{0F9CF829-5E4A-AF47-8700-6AB31D69BA90}">
      <dgm:prSet phldrT="[Text]" custT="1"/>
      <dgm:spPr/>
      <dgm:t>
        <a:bodyPr/>
        <a:lstStyle/>
        <a:p>
          <a:r>
            <a:rPr lang="en-US" sz="1600" b="1" dirty="0"/>
            <a:t>8. Involvement</a:t>
          </a:r>
        </a:p>
      </dgm:t>
    </dgm:pt>
    <dgm:pt modelId="{B738324F-14C4-E54F-A2B2-F1AEB03D12E2}" type="parTrans" cxnId="{CF918769-7B14-0540-9F32-04809FCDF559}">
      <dgm:prSet/>
      <dgm:spPr/>
      <dgm:t>
        <a:bodyPr/>
        <a:lstStyle/>
        <a:p>
          <a:endParaRPr lang="en-US" b="1"/>
        </a:p>
      </dgm:t>
    </dgm:pt>
    <dgm:pt modelId="{7C88CE28-927B-7C45-A4F4-DC7ED95C0BA4}" type="sibTrans" cxnId="{CF918769-7B14-0540-9F32-04809FCDF559}">
      <dgm:prSet/>
      <dgm:spPr/>
      <dgm:t>
        <a:bodyPr/>
        <a:lstStyle/>
        <a:p>
          <a:endParaRPr lang="en-US"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207169">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207170"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207169">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207169"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207169">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207170"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207169">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207169"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2200" b="1" dirty="0"/>
            <a:t>1. Leadership and Management Commitment</a:t>
          </a:r>
        </a:p>
      </dgm:t>
    </dgm:pt>
    <dgm:pt modelId="{38AE05FA-E0BB-6B40-81C9-139A03366703}" type="parTrans" cxnId="{9C956646-A6D5-0A4B-B1B4-C63713D47471}">
      <dgm:prSet/>
      <dgm:spPr/>
      <dgm:t>
        <a:bodyPr/>
        <a:lstStyle/>
        <a:p>
          <a:endParaRPr lang="en-US" b="1"/>
        </a:p>
      </dgm:t>
    </dgm:pt>
    <dgm:pt modelId="{BD52CDDA-C456-FA40-A97B-83B1CED7319A}" type="sibTrans" cxnId="{9C956646-A6D5-0A4B-B1B4-C63713D47471}">
      <dgm:prSet/>
      <dgm:spPr/>
      <dgm:t>
        <a:bodyPr/>
        <a:lstStyle/>
        <a:p>
          <a:endParaRPr lang="en-US" b="1"/>
        </a:p>
      </dgm:t>
    </dgm:pt>
    <dgm:pt modelId="{98894F99-7362-8D40-8B90-60C7AF61CA9B}">
      <dgm:prSet phldrT="[Text]" custT="1"/>
      <dgm:spPr/>
      <dgm:t>
        <a:bodyPr/>
        <a:lstStyle/>
        <a:p>
          <a:r>
            <a:rPr lang="en-US" sz="1200" b="1" dirty="0"/>
            <a:t>2. Resourcing</a:t>
          </a:r>
          <a:endParaRPr lang="en-US" sz="1050" b="1" dirty="0"/>
        </a:p>
      </dgm:t>
    </dgm:pt>
    <dgm:pt modelId="{10E9E054-C8ED-0F44-AF70-AC4460E1B801}" type="parTrans" cxnId="{25FAE7E6-1980-594E-A5DF-41AFB6D4A410}">
      <dgm:prSet/>
      <dgm:spPr/>
      <dgm:t>
        <a:bodyPr/>
        <a:lstStyle/>
        <a:p>
          <a:endParaRPr lang="en-US" b="1"/>
        </a:p>
      </dgm:t>
    </dgm:pt>
    <dgm:pt modelId="{4316F1EB-B0C3-C14A-84B1-621E68C592D6}" type="sibTrans" cxnId="{25FAE7E6-1980-594E-A5DF-41AFB6D4A410}">
      <dgm:prSet/>
      <dgm:spPr/>
      <dgm:t>
        <a:bodyPr/>
        <a:lstStyle/>
        <a:p>
          <a:endParaRPr lang="en-US" b="1"/>
        </a:p>
      </dgm:t>
    </dgm:pt>
    <dgm:pt modelId="{A0EC44CB-43B8-B74E-9C02-F26F1C806720}">
      <dgm:prSet phldrT="[Text]" custT="1"/>
      <dgm:spPr/>
      <dgm:t>
        <a:bodyPr/>
        <a:lstStyle/>
        <a:p>
          <a:r>
            <a:rPr lang="en-US" sz="1200" b="1" dirty="0"/>
            <a:t>3. Just Culture, Reporting and Learning</a:t>
          </a:r>
        </a:p>
      </dgm:t>
    </dgm:pt>
    <dgm:pt modelId="{CB5517F9-C05F-9046-A9EE-0AFF319518E5}" type="parTrans" cxnId="{D1FA7554-47C2-4D43-93F9-0CD273C57491}">
      <dgm:prSet/>
      <dgm:spPr/>
      <dgm:t>
        <a:bodyPr/>
        <a:lstStyle/>
        <a:p>
          <a:endParaRPr lang="en-US" b="1"/>
        </a:p>
      </dgm:t>
    </dgm:pt>
    <dgm:pt modelId="{EC38EB0D-F4B9-0B4F-A8A0-A9803BA0B766}" type="sibTrans" cxnId="{D1FA7554-47C2-4D43-93F9-0CD273C57491}">
      <dgm:prSet/>
      <dgm:spPr/>
      <dgm:t>
        <a:bodyPr/>
        <a:lstStyle/>
        <a:p>
          <a:endParaRPr lang="en-US" b="1"/>
        </a:p>
      </dgm:t>
    </dgm:pt>
    <dgm:pt modelId="{EFFA2C81-4ED9-6D4A-AA51-F868436150D1}">
      <dgm:prSet phldrT="[Text]" custT="1"/>
      <dgm:spPr/>
      <dgm:t>
        <a:bodyPr/>
        <a:lstStyle/>
        <a:p>
          <a:r>
            <a:rPr lang="en-US" sz="1200" b="1" dirty="0"/>
            <a:t>4. Risk Awareness and Management</a:t>
          </a:r>
        </a:p>
      </dgm:t>
    </dgm:pt>
    <dgm:pt modelId="{DE2A67EE-B296-2C4E-9FE2-2B51C0A8C3FC}" type="parTrans" cxnId="{656AF8E0-BA82-7D4B-ADE4-423618A42E75}">
      <dgm:prSet/>
      <dgm:spPr/>
      <dgm:t>
        <a:bodyPr/>
        <a:lstStyle/>
        <a:p>
          <a:endParaRPr lang="en-US" b="1"/>
        </a:p>
      </dgm:t>
    </dgm:pt>
    <dgm:pt modelId="{210AE5BC-ABAB-DC4A-A211-BE750AAA130D}" type="sibTrans" cxnId="{656AF8E0-BA82-7D4B-ADE4-423618A42E75}">
      <dgm:prSet/>
      <dgm:spPr/>
      <dgm:t>
        <a:bodyPr/>
        <a:lstStyle/>
        <a:p>
          <a:endParaRPr lang="en-US" b="1"/>
        </a:p>
      </dgm:t>
    </dgm:pt>
    <dgm:pt modelId="{10F39E92-F8FC-434C-A2A1-6014B8D5F733}">
      <dgm:prSet phldrT="[Text]" custT="1"/>
      <dgm:spPr/>
      <dgm:t>
        <a:bodyPr/>
        <a:lstStyle/>
        <a:p>
          <a:r>
            <a:rPr lang="en-US" sz="1200" b="1" dirty="0"/>
            <a:t>5. Teamwork</a:t>
          </a:r>
        </a:p>
      </dgm:t>
    </dgm:pt>
    <dgm:pt modelId="{29F9690F-8E14-D44F-8E5D-716388F7AA3F}" type="parTrans" cxnId="{0088982A-95DC-0C49-B711-D91A561DDA0D}">
      <dgm:prSet/>
      <dgm:spPr/>
      <dgm:t>
        <a:bodyPr/>
        <a:lstStyle/>
        <a:p>
          <a:endParaRPr lang="en-US" b="1"/>
        </a:p>
      </dgm:t>
    </dgm:pt>
    <dgm:pt modelId="{32B805E0-68E0-B24B-9809-7FF089567F5B}" type="sibTrans" cxnId="{0088982A-95DC-0C49-B711-D91A561DDA0D}">
      <dgm:prSet/>
      <dgm:spPr/>
      <dgm:t>
        <a:bodyPr/>
        <a:lstStyle/>
        <a:p>
          <a:endParaRPr lang="en-US" b="1"/>
        </a:p>
      </dgm:t>
    </dgm:pt>
    <dgm:pt modelId="{502E54DF-E08D-D340-AF4A-72E44A8EC482}">
      <dgm:prSet phldrT="[Text]" custT="1"/>
      <dgm:spPr/>
      <dgm:t>
        <a:bodyPr/>
        <a:lstStyle/>
        <a:p>
          <a:r>
            <a:rPr lang="en-US" sz="1200" b="1" dirty="0"/>
            <a:t>6. Communication</a:t>
          </a:r>
        </a:p>
      </dgm:t>
    </dgm:pt>
    <dgm:pt modelId="{BE25CD79-567C-C440-B352-CE7E409D486C}" type="parTrans" cxnId="{EF716D70-E9E6-444A-8623-B1880EE0F77F}">
      <dgm:prSet/>
      <dgm:spPr/>
      <dgm:t>
        <a:bodyPr/>
        <a:lstStyle/>
        <a:p>
          <a:endParaRPr lang="en-US" b="1"/>
        </a:p>
      </dgm:t>
    </dgm:pt>
    <dgm:pt modelId="{3399AD9D-2F32-EE4D-83EA-2C5D2C48C549}" type="sibTrans" cxnId="{EF716D70-E9E6-444A-8623-B1880EE0F77F}">
      <dgm:prSet/>
      <dgm:spPr/>
      <dgm:t>
        <a:bodyPr/>
        <a:lstStyle/>
        <a:p>
          <a:endParaRPr lang="en-US" b="1"/>
        </a:p>
      </dgm:t>
    </dgm:pt>
    <dgm:pt modelId="{0F836B9F-B182-B347-9E34-3D8D405E4723}">
      <dgm:prSet phldrT="[Text]" custT="1"/>
      <dgm:spPr/>
      <dgm:t>
        <a:bodyPr/>
        <a:lstStyle/>
        <a:p>
          <a:r>
            <a:rPr lang="en-US" sz="1200" b="1" dirty="0"/>
            <a:t>7. Responsibility</a:t>
          </a:r>
        </a:p>
      </dgm:t>
    </dgm:pt>
    <dgm:pt modelId="{BEAE5BA8-38F3-8A40-BA14-B2CE60A73D16}" type="parTrans" cxnId="{3E585605-689D-F240-BB08-7416245BE189}">
      <dgm:prSet/>
      <dgm:spPr/>
      <dgm:t>
        <a:bodyPr/>
        <a:lstStyle/>
        <a:p>
          <a:endParaRPr lang="en-US" b="1"/>
        </a:p>
      </dgm:t>
    </dgm:pt>
    <dgm:pt modelId="{CFA06447-2A0D-4C47-86B3-8826ABAA8F62}" type="sibTrans" cxnId="{3E585605-689D-F240-BB08-7416245BE189}">
      <dgm:prSet/>
      <dgm:spPr/>
      <dgm:t>
        <a:bodyPr/>
        <a:lstStyle/>
        <a:p>
          <a:endParaRPr lang="en-US" b="1"/>
        </a:p>
      </dgm:t>
    </dgm:pt>
    <dgm:pt modelId="{0F9CF829-5E4A-AF47-8700-6AB31D69BA90}">
      <dgm:prSet phldrT="[Text]" custT="1"/>
      <dgm:spPr/>
      <dgm:t>
        <a:bodyPr/>
        <a:lstStyle/>
        <a:p>
          <a:r>
            <a:rPr lang="en-US" sz="1200" b="1" dirty="0"/>
            <a:t>8. Involvement</a:t>
          </a:r>
        </a:p>
      </dgm:t>
    </dgm:pt>
    <dgm:pt modelId="{B738324F-14C4-E54F-A2B2-F1AEB03D12E2}" type="parTrans" cxnId="{CF918769-7B14-0540-9F32-04809FCDF559}">
      <dgm:prSet/>
      <dgm:spPr/>
      <dgm:t>
        <a:bodyPr/>
        <a:lstStyle/>
        <a:p>
          <a:endParaRPr lang="en-US" b="1"/>
        </a:p>
      </dgm:t>
    </dgm:pt>
    <dgm:pt modelId="{7C88CE28-927B-7C45-A4F4-DC7ED95C0BA4}" type="sibTrans" cxnId="{CF918769-7B14-0540-9F32-04809FCDF559}">
      <dgm:prSet/>
      <dgm:spPr/>
      <dgm:t>
        <a:bodyPr/>
        <a:lstStyle/>
        <a:p>
          <a:endParaRPr lang="en-US"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246354">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127309" custScaleY="54128"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163391" custScaleY="65537">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121806" custScaleY="66304"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121068" custScaleY="42153">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149294" custScaleY="48765"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158404" custScaleY="49255">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148876" custScaleY="38303"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200" b="1" dirty="0"/>
            <a:t>1. Leadership and Management Commitment</a:t>
          </a:r>
        </a:p>
      </dgm:t>
    </dgm:pt>
    <dgm:pt modelId="{38AE05FA-E0BB-6B40-81C9-139A03366703}" type="parTrans" cxnId="{9C956646-A6D5-0A4B-B1B4-C63713D47471}">
      <dgm:prSet/>
      <dgm:spPr/>
      <dgm:t>
        <a:bodyPr/>
        <a:lstStyle/>
        <a:p>
          <a:endParaRPr lang="en-US" b="1"/>
        </a:p>
      </dgm:t>
    </dgm:pt>
    <dgm:pt modelId="{BD52CDDA-C456-FA40-A97B-83B1CED7319A}" type="sibTrans" cxnId="{9C956646-A6D5-0A4B-B1B4-C63713D47471}">
      <dgm:prSet/>
      <dgm:spPr/>
      <dgm:t>
        <a:bodyPr/>
        <a:lstStyle/>
        <a:p>
          <a:endParaRPr lang="en-US" b="1"/>
        </a:p>
      </dgm:t>
    </dgm:pt>
    <dgm:pt modelId="{98894F99-7362-8D40-8B90-60C7AF61CA9B}">
      <dgm:prSet phldrT="[Text]" custT="1"/>
      <dgm:spPr/>
      <dgm:t>
        <a:bodyPr/>
        <a:lstStyle/>
        <a:p>
          <a:r>
            <a:rPr lang="en-US" sz="2400" b="1" dirty="0"/>
            <a:t>2. Resourcing</a:t>
          </a:r>
          <a:endParaRPr lang="en-US" sz="1800" b="1" dirty="0"/>
        </a:p>
      </dgm:t>
    </dgm:pt>
    <dgm:pt modelId="{10E9E054-C8ED-0F44-AF70-AC4460E1B801}" type="parTrans" cxnId="{25FAE7E6-1980-594E-A5DF-41AFB6D4A410}">
      <dgm:prSet/>
      <dgm:spPr/>
      <dgm:t>
        <a:bodyPr/>
        <a:lstStyle/>
        <a:p>
          <a:endParaRPr lang="en-US" b="1"/>
        </a:p>
      </dgm:t>
    </dgm:pt>
    <dgm:pt modelId="{4316F1EB-B0C3-C14A-84B1-621E68C592D6}" type="sibTrans" cxnId="{25FAE7E6-1980-594E-A5DF-41AFB6D4A410}">
      <dgm:prSet/>
      <dgm:spPr/>
      <dgm:t>
        <a:bodyPr/>
        <a:lstStyle/>
        <a:p>
          <a:endParaRPr lang="en-US" b="1"/>
        </a:p>
      </dgm:t>
    </dgm:pt>
    <dgm:pt modelId="{A0EC44CB-43B8-B74E-9C02-F26F1C806720}">
      <dgm:prSet phldrT="[Text]" custT="1"/>
      <dgm:spPr/>
      <dgm:t>
        <a:bodyPr/>
        <a:lstStyle/>
        <a:p>
          <a:r>
            <a:rPr lang="en-US" sz="1200" b="1" dirty="0"/>
            <a:t>3. Just Culture, Reporting and Learning</a:t>
          </a:r>
        </a:p>
      </dgm:t>
    </dgm:pt>
    <dgm:pt modelId="{CB5517F9-C05F-9046-A9EE-0AFF319518E5}" type="parTrans" cxnId="{D1FA7554-47C2-4D43-93F9-0CD273C57491}">
      <dgm:prSet/>
      <dgm:spPr/>
      <dgm:t>
        <a:bodyPr/>
        <a:lstStyle/>
        <a:p>
          <a:endParaRPr lang="en-US" b="1"/>
        </a:p>
      </dgm:t>
    </dgm:pt>
    <dgm:pt modelId="{EC38EB0D-F4B9-0B4F-A8A0-A9803BA0B766}" type="sibTrans" cxnId="{D1FA7554-47C2-4D43-93F9-0CD273C57491}">
      <dgm:prSet/>
      <dgm:spPr/>
      <dgm:t>
        <a:bodyPr/>
        <a:lstStyle/>
        <a:p>
          <a:endParaRPr lang="en-US" b="1"/>
        </a:p>
      </dgm:t>
    </dgm:pt>
    <dgm:pt modelId="{EFFA2C81-4ED9-6D4A-AA51-F868436150D1}">
      <dgm:prSet phldrT="[Text]" custT="1"/>
      <dgm:spPr/>
      <dgm:t>
        <a:bodyPr/>
        <a:lstStyle/>
        <a:p>
          <a:r>
            <a:rPr lang="en-US" sz="1200" b="1" dirty="0"/>
            <a:t>4. Risk Awareness and Management</a:t>
          </a:r>
        </a:p>
      </dgm:t>
    </dgm:pt>
    <dgm:pt modelId="{DE2A67EE-B296-2C4E-9FE2-2B51C0A8C3FC}" type="parTrans" cxnId="{656AF8E0-BA82-7D4B-ADE4-423618A42E75}">
      <dgm:prSet/>
      <dgm:spPr/>
      <dgm:t>
        <a:bodyPr/>
        <a:lstStyle/>
        <a:p>
          <a:endParaRPr lang="en-US" b="1"/>
        </a:p>
      </dgm:t>
    </dgm:pt>
    <dgm:pt modelId="{210AE5BC-ABAB-DC4A-A211-BE750AAA130D}" type="sibTrans" cxnId="{656AF8E0-BA82-7D4B-ADE4-423618A42E75}">
      <dgm:prSet/>
      <dgm:spPr/>
      <dgm:t>
        <a:bodyPr/>
        <a:lstStyle/>
        <a:p>
          <a:endParaRPr lang="en-US" b="1"/>
        </a:p>
      </dgm:t>
    </dgm:pt>
    <dgm:pt modelId="{10F39E92-F8FC-434C-A2A1-6014B8D5F733}">
      <dgm:prSet phldrT="[Text]" custT="1"/>
      <dgm:spPr/>
      <dgm:t>
        <a:bodyPr/>
        <a:lstStyle/>
        <a:p>
          <a:r>
            <a:rPr lang="en-US" sz="1200" b="1" dirty="0"/>
            <a:t>5. Teamwork</a:t>
          </a:r>
        </a:p>
      </dgm:t>
    </dgm:pt>
    <dgm:pt modelId="{29F9690F-8E14-D44F-8E5D-716388F7AA3F}" type="parTrans" cxnId="{0088982A-95DC-0C49-B711-D91A561DDA0D}">
      <dgm:prSet/>
      <dgm:spPr/>
      <dgm:t>
        <a:bodyPr/>
        <a:lstStyle/>
        <a:p>
          <a:endParaRPr lang="en-US" b="1"/>
        </a:p>
      </dgm:t>
    </dgm:pt>
    <dgm:pt modelId="{32B805E0-68E0-B24B-9809-7FF089567F5B}" type="sibTrans" cxnId="{0088982A-95DC-0C49-B711-D91A561DDA0D}">
      <dgm:prSet/>
      <dgm:spPr/>
      <dgm:t>
        <a:bodyPr/>
        <a:lstStyle/>
        <a:p>
          <a:endParaRPr lang="en-US" b="1"/>
        </a:p>
      </dgm:t>
    </dgm:pt>
    <dgm:pt modelId="{502E54DF-E08D-D340-AF4A-72E44A8EC482}">
      <dgm:prSet phldrT="[Text]" custT="1"/>
      <dgm:spPr/>
      <dgm:t>
        <a:bodyPr/>
        <a:lstStyle/>
        <a:p>
          <a:r>
            <a:rPr lang="en-US" sz="1200" b="1" dirty="0"/>
            <a:t>6. Communication</a:t>
          </a:r>
        </a:p>
      </dgm:t>
    </dgm:pt>
    <dgm:pt modelId="{BE25CD79-567C-C440-B352-CE7E409D486C}" type="parTrans" cxnId="{EF716D70-E9E6-444A-8623-B1880EE0F77F}">
      <dgm:prSet/>
      <dgm:spPr/>
      <dgm:t>
        <a:bodyPr/>
        <a:lstStyle/>
        <a:p>
          <a:endParaRPr lang="en-US" b="1"/>
        </a:p>
      </dgm:t>
    </dgm:pt>
    <dgm:pt modelId="{3399AD9D-2F32-EE4D-83EA-2C5D2C48C549}" type="sibTrans" cxnId="{EF716D70-E9E6-444A-8623-B1880EE0F77F}">
      <dgm:prSet/>
      <dgm:spPr/>
      <dgm:t>
        <a:bodyPr/>
        <a:lstStyle/>
        <a:p>
          <a:endParaRPr lang="en-US" b="1"/>
        </a:p>
      </dgm:t>
    </dgm:pt>
    <dgm:pt modelId="{0F836B9F-B182-B347-9E34-3D8D405E4723}">
      <dgm:prSet phldrT="[Text]" custT="1"/>
      <dgm:spPr/>
      <dgm:t>
        <a:bodyPr/>
        <a:lstStyle/>
        <a:p>
          <a:r>
            <a:rPr lang="en-US" sz="1200" b="1" dirty="0"/>
            <a:t>7. Responsibility</a:t>
          </a:r>
        </a:p>
      </dgm:t>
    </dgm:pt>
    <dgm:pt modelId="{BEAE5BA8-38F3-8A40-BA14-B2CE60A73D16}" type="parTrans" cxnId="{3E585605-689D-F240-BB08-7416245BE189}">
      <dgm:prSet/>
      <dgm:spPr/>
      <dgm:t>
        <a:bodyPr/>
        <a:lstStyle/>
        <a:p>
          <a:endParaRPr lang="en-US" b="1"/>
        </a:p>
      </dgm:t>
    </dgm:pt>
    <dgm:pt modelId="{CFA06447-2A0D-4C47-86B3-8826ABAA8F62}" type="sibTrans" cxnId="{3E585605-689D-F240-BB08-7416245BE189}">
      <dgm:prSet/>
      <dgm:spPr/>
      <dgm:t>
        <a:bodyPr/>
        <a:lstStyle/>
        <a:p>
          <a:endParaRPr lang="en-US" b="1"/>
        </a:p>
      </dgm:t>
    </dgm:pt>
    <dgm:pt modelId="{0F9CF829-5E4A-AF47-8700-6AB31D69BA90}">
      <dgm:prSet phldrT="[Text]" custT="1"/>
      <dgm:spPr/>
      <dgm:t>
        <a:bodyPr/>
        <a:lstStyle/>
        <a:p>
          <a:r>
            <a:rPr lang="en-US" sz="1200" b="1" dirty="0"/>
            <a:t>8. Involvement</a:t>
          </a:r>
        </a:p>
      </dgm:t>
    </dgm:pt>
    <dgm:pt modelId="{B738324F-14C4-E54F-A2B2-F1AEB03D12E2}" type="parTrans" cxnId="{CF918769-7B14-0540-9F32-04809FCDF559}">
      <dgm:prSet/>
      <dgm:spPr/>
      <dgm:t>
        <a:bodyPr/>
        <a:lstStyle/>
        <a:p>
          <a:endParaRPr lang="en-US" b="1"/>
        </a:p>
      </dgm:t>
    </dgm:pt>
    <dgm:pt modelId="{7C88CE28-927B-7C45-A4F4-DC7ED95C0BA4}" type="sibTrans" cxnId="{CF918769-7B14-0540-9F32-04809FCDF559}">
      <dgm:prSet/>
      <dgm:spPr/>
      <dgm:t>
        <a:bodyPr/>
        <a:lstStyle/>
        <a:p>
          <a:endParaRPr lang="en-US"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159422" custScaleY="73693">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187856" custScaleY="113223"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163391" custScaleY="65537">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121806" custScaleY="66304"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121068" custScaleY="42153">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149294" custScaleY="48765"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158404" custScaleY="49255">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148876" custScaleY="38303"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050" b="1" dirty="0"/>
            <a:t>1. Leadership and Management Commitment</a:t>
          </a:r>
        </a:p>
      </dgm:t>
    </dgm:pt>
    <dgm:pt modelId="{38AE05FA-E0BB-6B40-81C9-139A03366703}" type="parTrans" cxnId="{9C956646-A6D5-0A4B-B1B4-C63713D47471}">
      <dgm:prSet/>
      <dgm:spPr/>
      <dgm:t>
        <a:bodyPr/>
        <a:lstStyle/>
        <a:p>
          <a:endParaRPr lang="en-US" sz="1400" b="1"/>
        </a:p>
      </dgm:t>
    </dgm:pt>
    <dgm:pt modelId="{BD52CDDA-C456-FA40-A97B-83B1CED7319A}" type="sibTrans" cxnId="{9C956646-A6D5-0A4B-B1B4-C63713D47471}">
      <dgm:prSet/>
      <dgm:spPr/>
      <dgm:t>
        <a:bodyPr/>
        <a:lstStyle/>
        <a:p>
          <a:endParaRPr lang="en-US" sz="1400" b="1"/>
        </a:p>
      </dgm:t>
    </dgm:pt>
    <dgm:pt modelId="{98894F99-7362-8D40-8B90-60C7AF61CA9B}">
      <dgm:prSet phldrT="[Text]" custT="1"/>
      <dgm:spPr/>
      <dgm:t>
        <a:bodyPr/>
        <a:lstStyle/>
        <a:p>
          <a:r>
            <a:rPr lang="en-US" sz="1200" b="1" dirty="0"/>
            <a:t>2. Resourcing</a:t>
          </a:r>
          <a:endParaRPr lang="en-US" sz="1050" b="1" dirty="0"/>
        </a:p>
      </dgm:t>
    </dgm:pt>
    <dgm:pt modelId="{10E9E054-C8ED-0F44-AF70-AC4460E1B801}" type="parTrans" cxnId="{25FAE7E6-1980-594E-A5DF-41AFB6D4A410}">
      <dgm:prSet/>
      <dgm:spPr/>
      <dgm:t>
        <a:bodyPr/>
        <a:lstStyle/>
        <a:p>
          <a:endParaRPr lang="en-US" sz="1400" b="1"/>
        </a:p>
      </dgm:t>
    </dgm:pt>
    <dgm:pt modelId="{4316F1EB-B0C3-C14A-84B1-621E68C592D6}" type="sibTrans" cxnId="{25FAE7E6-1980-594E-A5DF-41AFB6D4A410}">
      <dgm:prSet/>
      <dgm:spPr/>
      <dgm:t>
        <a:bodyPr/>
        <a:lstStyle/>
        <a:p>
          <a:endParaRPr lang="en-US" sz="1400" b="1"/>
        </a:p>
      </dgm:t>
    </dgm:pt>
    <dgm:pt modelId="{A0EC44CB-43B8-B74E-9C02-F26F1C806720}">
      <dgm:prSet phldrT="[Text]" custT="1"/>
      <dgm:spPr/>
      <dgm:t>
        <a:bodyPr/>
        <a:lstStyle/>
        <a:p>
          <a:r>
            <a:rPr lang="en-US" sz="2400" b="1" dirty="0"/>
            <a:t>3. Just Culture, Reporting and Learning</a:t>
          </a:r>
        </a:p>
      </dgm:t>
    </dgm:pt>
    <dgm:pt modelId="{CB5517F9-C05F-9046-A9EE-0AFF319518E5}" type="parTrans" cxnId="{D1FA7554-47C2-4D43-93F9-0CD273C57491}">
      <dgm:prSet/>
      <dgm:spPr/>
      <dgm:t>
        <a:bodyPr/>
        <a:lstStyle/>
        <a:p>
          <a:endParaRPr lang="en-US" sz="1400" b="1"/>
        </a:p>
      </dgm:t>
    </dgm:pt>
    <dgm:pt modelId="{EC38EB0D-F4B9-0B4F-A8A0-A9803BA0B766}" type="sibTrans" cxnId="{D1FA7554-47C2-4D43-93F9-0CD273C57491}">
      <dgm:prSet/>
      <dgm:spPr/>
      <dgm:t>
        <a:bodyPr/>
        <a:lstStyle/>
        <a:p>
          <a:endParaRPr lang="en-US" sz="1400" b="1"/>
        </a:p>
      </dgm:t>
    </dgm:pt>
    <dgm:pt modelId="{EFFA2C81-4ED9-6D4A-AA51-F868436150D1}">
      <dgm:prSet phldrT="[Text]" custT="1"/>
      <dgm:spPr/>
      <dgm:t>
        <a:bodyPr/>
        <a:lstStyle/>
        <a:p>
          <a:r>
            <a:rPr lang="en-US" sz="1050" b="1" dirty="0"/>
            <a:t>4. Risk Awareness and Management</a:t>
          </a:r>
        </a:p>
      </dgm:t>
    </dgm:pt>
    <dgm:pt modelId="{DE2A67EE-B296-2C4E-9FE2-2B51C0A8C3FC}" type="parTrans" cxnId="{656AF8E0-BA82-7D4B-ADE4-423618A42E75}">
      <dgm:prSet/>
      <dgm:spPr/>
      <dgm:t>
        <a:bodyPr/>
        <a:lstStyle/>
        <a:p>
          <a:endParaRPr lang="en-US" sz="1400" b="1"/>
        </a:p>
      </dgm:t>
    </dgm:pt>
    <dgm:pt modelId="{210AE5BC-ABAB-DC4A-A211-BE750AAA130D}" type="sibTrans" cxnId="{656AF8E0-BA82-7D4B-ADE4-423618A42E75}">
      <dgm:prSet/>
      <dgm:spPr/>
      <dgm:t>
        <a:bodyPr/>
        <a:lstStyle/>
        <a:p>
          <a:endParaRPr lang="en-US" sz="1400" b="1"/>
        </a:p>
      </dgm:t>
    </dgm:pt>
    <dgm:pt modelId="{10F39E92-F8FC-434C-A2A1-6014B8D5F733}">
      <dgm:prSet phldrT="[Text]" custT="1"/>
      <dgm:spPr/>
      <dgm:t>
        <a:bodyPr/>
        <a:lstStyle/>
        <a:p>
          <a:r>
            <a:rPr lang="en-US" sz="1050" b="1" dirty="0"/>
            <a:t>5. Teamwork</a:t>
          </a:r>
        </a:p>
      </dgm:t>
    </dgm:pt>
    <dgm:pt modelId="{29F9690F-8E14-D44F-8E5D-716388F7AA3F}" type="parTrans" cxnId="{0088982A-95DC-0C49-B711-D91A561DDA0D}">
      <dgm:prSet/>
      <dgm:spPr/>
      <dgm:t>
        <a:bodyPr/>
        <a:lstStyle/>
        <a:p>
          <a:endParaRPr lang="en-US" sz="1400" b="1"/>
        </a:p>
      </dgm:t>
    </dgm:pt>
    <dgm:pt modelId="{32B805E0-68E0-B24B-9809-7FF089567F5B}" type="sibTrans" cxnId="{0088982A-95DC-0C49-B711-D91A561DDA0D}">
      <dgm:prSet/>
      <dgm:spPr/>
      <dgm:t>
        <a:bodyPr/>
        <a:lstStyle/>
        <a:p>
          <a:endParaRPr lang="en-US" sz="1400" b="1"/>
        </a:p>
      </dgm:t>
    </dgm:pt>
    <dgm:pt modelId="{502E54DF-E08D-D340-AF4A-72E44A8EC482}">
      <dgm:prSet phldrT="[Text]" custT="1"/>
      <dgm:spPr/>
      <dgm:t>
        <a:bodyPr/>
        <a:lstStyle/>
        <a:p>
          <a:r>
            <a:rPr lang="en-US" sz="1050" b="1" dirty="0"/>
            <a:t>6. Communication</a:t>
          </a:r>
        </a:p>
      </dgm:t>
    </dgm:pt>
    <dgm:pt modelId="{BE25CD79-567C-C440-B352-CE7E409D486C}" type="parTrans" cxnId="{EF716D70-E9E6-444A-8623-B1880EE0F77F}">
      <dgm:prSet/>
      <dgm:spPr/>
      <dgm:t>
        <a:bodyPr/>
        <a:lstStyle/>
        <a:p>
          <a:endParaRPr lang="en-US" sz="1400" b="1"/>
        </a:p>
      </dgm:t>
    </dgm:pt>
    <dgm:pt modelId="{3399AD9D-2F32-EE4D-83EA-2C5D2C48C549}" type="sibTrans" cxnId="{EF716D70-E9E6-444A-8623-B1880EE0F77F}">
      <dgm:prSet/>
      <dgm:spPr/>
      <dgm:t>
        <a:bodyPr/>
        <a:lstStyle/>
        <a:p>
          <a:endParaRPr lang="en-US" sz="1400" b="1"/>
        </a:p>
      </dgm:t>
    </dgm:pt>
    <dgm:pt modelId="{0F836B9F-B182-B347-9E34-3D8D405E4723}">
      <dgm:prSet phldrT="[Text]" custT="1"/>
      <dgm:spPr/>
      <dgm:t>
        <a:bodyPr/>
        <a:lstStyle/>
        <a:p>
          <a:r>
            <a:rPr lang="en-US" sz="1050" b="1" dirty="0"/>
            <a:t>7. Responsibility</a:t>
          </a:r>
        </a:p>
      </dgm:t>
    </dgm:pt>
    <dgm:pt modelId="{BEAE5BA8-38F3-8A40-BA14-B2CE60A73D16}" type="parTrans" cxnId="{3E585605-689D-F240-BB08-7416245BE189}">
      <dgm:prSet/>
      <dgm:spPr/>
      <dgm:t>
        <a:bodyPr/>
        <a:lstStyle/>
        <a:p>
          <a:endParaRPr lang="en-US" sz="1400" b="1"/>
        </a:p>
      </dgm:t>
    </dgm:pt>
    <dgm:pt modelId="{CFA06447-2A0D-4C47-86B3-8826ABAA8F62}" type="sibTrans" cxnId="{3E585605-689D-F240-BB08-7416245BE189}">
      <dgm:prSet/>
      <dgm:spPr/>
      <dgm:t>
        <a:bodyPr/>
        <a:lstStyle/>
        <a:p>
          <a:endParaRPr lang="en-US" sz="1400" b="1"/>
        </a:p>
      </dgm:t>
    </dgm:pt>
    <dgm:pt modelId="{0F9CF829-5E4A-AF47-8700-6AB31D69BA90}">
      <dgm:prSet phldrT="[Text]" custT="1"/>
      <dgm:spPr/>
      <dgm:t>
        <a:bodyPr/>
        <a:lstStyle/>
        <a:p>
          <a:r>
            <a:rPr lang="en-US" sz="1050" b="1" dirty="0"/>
            <a:t>8. Involvement</a:t>
          </a:r>
        </a:p>
      </dgm:t>
    </dgm:pt>
    <dgm:pt modelId="{B738324F-14C4-E54F-A2B2-F1AEB03D12E2}" type="parTrans" cxnId="{CF918769-7B14-0540-9F32-04809FCDF559}">
      <dgm:prSet/>
      <dgm:spPr/>
      <dgm:t>
        <a:bodyPr/>
        <a:lstStyle/>
        <a:p>
          <a:endParaRPr lang="en-US" sz="1400" b="1"/>
        </a:p>
      </dgm:t>
    </dgm:pt>
    <dgm:pt modelId="{7C88CE28-927B-7C45-A4F4-DC7ED95C0BA4}" type="sibTrans" cxnId="{CF918769-7B14-0540-9F32-04809FCDF559}">
      <dgm:prSet/>
      <dgm:spPr/>
      <dgm:t>
        <a:bodyPr/>
        <a:lstStyle/>
        <a:p>
          <a:endParaRPr lang="en-US" sz="1400"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159422" custScaleY="73693">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109837" custScaleY="48932"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245605" custScaleY="136824">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121806" custScaleY="66304"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121068" custScaleY="42153">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149294" custScaleY="48765"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158404" custScaleY="49255">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148876" custScaleY="38303"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050" b="1" dirty="0"/>
            <a:t>1. Leadership and Management Commitment</a:t>
          </a:r>
        </a:p>
      </dgm:t>
    </dgm:pt>
    <dgm:pt modelId="{38AE05FA-E0BB-6B40-81C9-139A03366703}" type="parTrans" cxnId="{9C956646-A6D5-0A4B-B1B4-C63713D47471}">
      <dgm:prSet/>
      <dgm:spPr/>
      <dgm:t>
        <a:bodyPr/>
        <a:lstStyle/>
        <a:p>
          <a:endParaRPr lang="en-US" sz="1400" b="1"/>
        </a:p>
      </dgm:t>
    </dgm:pt>
    <dgm:pt modelId="{BD52CDDA-C456-FA40-A97B-83B1CED7319A}" type="sibTrans" cxnId="{9C956646-A6D5-0A4B-B1B4-C63713D47471}">
      <dgm:prSet/>
      <dgm:spPr/>
      <dgm:t>
        <a:bodyPr/>
        <a:lstStyle/>
        <a:p>
          <a:endParaRPr lang="en-US" sz="1400" b="1"/>
        </a:p>
      </dgm:t>
    </dgm:pt>
    <dgm:pt modelId="{98894F99-7362-8D40-8B90-60C7AF61CA9B}">
      <dgm:prSet phldrT="[Text]" custT="1"/>
      <dgm:spPr/>
      <dgm:t>
        <a:bodyPr/>
        <a:lstStyle/>
        <a:p>
          <a:r>
            <a:rPr lang="en-US" sz="1200" b="1" dirty="0"/>
            <a:t>2. Resourcing</a:t>
          </a:r>
          <a:endParaRPr lang="en-US" sz="1050" b="1" dirty="0"/>
        </a:p>
      </dgm:t>
    </dgm:pt>
    <dgm:pt modelId="{10E9E054-C8ED-0F44-AF70-AC4460E1B801}" type="parTrans" cxnId="{25FAE7E6-1980-594E-A5DF-41AFB6D4A410}">
      <dgm:prSet/>
      <dgm:spPr/>
      <dgm:t>
        <a:bodyPr/>
        <a:lstStyle/>
        <a:p>
          <a:endParaRPr lang="en-US" sz="1400" b="1"/>
        </a:p>
      </dgm:t>
    </dgm:pt>
    <dgm:pt modelId="{4316F1EB-B0C3-C14A-84B1-621E68C592D6}" type="sibTrans" cxnId="{25FAE7E6-1980-594E-A5DF-41AFB6D4A410}">
      <dgm:prSet/>
      <dgm:spPr/>
      <dgm:t>
        <a:bodyPr/>
        <a:lstStyle/>
        <a:p>
          <a:endParaRPr lang="en-US" sz="1400" b="1"/>
        </a:p>
      </dgm:t>
    </dgm:pt>
    <dgm:pt modelId="{A0EC44CB-43B8-B74E-9C02-F26F1C806720}">
      <dgm:prSet phldrT="[Text]" custT="1"/>
      <dgm:spPr/>
      <dgm:t>
        <a:bodyPr/>
        <a:lstStyle/>
        <a:p>
          <a:r>
            <a:rPr lang="en-US" sz="1200" b="1" dirty="0"/>
            <a:t>3. Just Culture, Reporting and Learning</a:t>
          </a:r>
        </a:p>
      </dgm:t>
    </dgm:pt>
    <dgm:pt modelId="{CB5517F9-C05F-9046-A9EE-0AFF319518E5}" type="parTrans" cxnId="{D1FA7554-47C2-4D43-93F9-0CD273C57491}">
      <dgm:prSet/>
      <dgm:spPr/>
      <dgm:t>
        <a:bodyPr/>
        <a:lstStyle/>
        <a:p>
          <a:endParaRPr lang="en-US" sz="1400" b="1"/>
        </a:p>
      </dgm:t>
    </dgm:pt>
    <dgm:pt modelId="{EC38EB0D-F4B9-0B4F-A8A0-A9803BA0B766}" type="sibTrans" cxnId="{D1FA7554-47C2-4D43-93F9-0CD273C57491}">
      <dgm:prSet/>
      <dgm:spPr/>
      <dgm:t>
        <a:bodyPr/>
        <a:lstStyle/>
        <a:p>
          <a:endParaRPr lang="en-US" sz="1400" b="1"/>
        </a:p>
      </dgm:t>
    </dgm:pt>
    <dgm:pt modelId="{EFFA2C81-4ED9-6D4A-AA51-F868436150D1}">
      <dgm:prSet phldrT="[Text]" custT="1"/>
      <dgm:spPr/>
      <dgm:t>
        <a:bodyPr/>
        <a:lstStyle/>
        <a:p>
          <a:r>
            <a:rPr lang="en-US" sz="2400" b="1" dirty="0"/>
            <a:t>4. Risk Awareness and Management</a:t>
          </a:r>
        </a:p>
      </dgm:t>
    </dgm:pt>
    <dgm:pt modelId="{DE2A67EE-B296-2C4E-9FE2-2B51C0A8C3FC}" type="parTrans" cxnId="{656AF8E0-BA82-7D4B-ADE4-423618A42E75}">
      <dgm:prSet/>
      <dgm:spPr/>
      <dgm:t>
        <a:bodyPr/>
        <a:lstStyle/>
        <a:p>
          <a:endParaRPr lang="en-US" sz="1400" b="1"/>
        </a:p>
      </dgm:t>
    </dgm:pt>
    <dgm:pt modelId="{210AE5BC-ABAB-DC4A-A211-BE750AAA130D}" type="sibTrans" cxnId="{656AF8E0-BA82-7D4B-ADE4-423618A42E75}">
      <dgm:prSet/>
      <dgm:spPr/>
      <dgm:t>
        <a:bodyPr/>
        <a:lstStyle/>
        <a:p>
          <a:endParaRPr lang="en-US" sz="1400" b="1"/>
        </a:p>
      </dgm:t>
    </dgm:pt>
    <dgm:pt modelId="{10F39E92-F8FC-434C-A2A1-6014B8D5F733}">
      <dgm:prSet phldrT="[Text]" custT="1"/>
      <dgm:spPr/>
      <dgm:t>
        <a:bodyPr/>
        <a:lstStyle/>
        <a:p>
          <a:r>
            <a:rPr lang="en-US" sz="1050" b="1" dirty="0"/>
            <a:t>5. Teamwork</a:t>
          </a:r>
        </a:p>
      </dgm:t>
    </dgm:pt>
    <dgm:pt modelId="{29F9690F-8E14-D44F-8E5D-716388F7AA3F}" type="parTrans" cxnId="{0088982A-95DC-0C49-B711-D91A561DDA0D}">
      <dgm:prSet/>
      <dgm:spPr/>
      <dgm:t>
        <a:bodyPr/>
        <a:lstStyle/>
        <a:p>
          <a:endParaRPr lang="en-US" sz="1400" b="1"/>
        </a:p>
      </dgm:t>
    </dgm:pt>
    <dgm:pt modelId="{32B805E0-68E0-B24B-9809-7FF089567F5B}" type="sibTrans" cxnId="{0088982A-95DC-0C49-B711-D91A561DDA0D}">
      <dgm:prSet/>
      <dgm:spPr/>
      <dgm:t>
        <a:bodyPr/>
        <a:lstStyle/>
        <a:p>
          <a:endParaRPr lang="en-US" sz="1400" b="1"/>
        </a:p>
      </dgm:t>
    </dgm:pt>
    <dgm:pt modelId="{502E54DF-E08D-D340-AF4A-72E44A8EC482}">
      <dgm:prSet phldrT="[Text]" custT="1"/>
      <dgm:spPr/>
      <dgm:t>
        <a:bodyPr/>
        <a:lstStyle/>
        <a:p>
          <a:r>
            <a:rPr lang="en-US" sz="1050" b="1" dirty="0"/>
            <a:t>6. Communication</a:t>
          </a:r>
        </a:p>
      </dgm:t>
    </dgm:pt>
    <dgm:pt modelId="{BE25CD79-567C-C440-B352-CE7E409D486C}" type="parTrans" cxnId="{EF716D70-E9E6-444A-8623-B1880EE0F77F}">
      <dgm:prSet/>
      <dgm:spPr/>
      <dgm:t>
        <a:bodyPr/>
        <a:lstStyle/>
        <a:p>
          <a:endParaRPr lang="en-US" sz="1400" b="1"/>
        </a:p>
      </dgm:t>
    </dgm:pt>
    <dgm:pt modelId="{3399AD9D-2F32-EE4D-83EA-2C5D2C48C549}" type="sibTrans" cxnId="{EF716D70-E9E6-444A-8623-B1880EE0F77F}">
      <dgm:prSet/>
      <dgm:spPr/>
      <dgm:t>
        <a:bodyPr/>
        <a:lstStyle/>
        <a:p>
          <a:endParaRPr lang="en-US" sz="1400" b="1"/>
        </a:p>
      </dgm:t>
    </dgm:pt>
    <dgm:pt modelId="{0F836B9F-B182-B347-9E34-3D8D405E4723}">
      <dgm:prSet phldrT="[Text]" custT="1"/>
      <dgm:spPr/>
      <dgm:t>
        <a:bodyPr/>
        <a:lstStyle/>
        <a:p>
          <a:r>
            <a:rPr lang="en-US" sz="1050" b="1" dirty="0"/>
            <a:t>7. Responsibility</a:t>
          </a:r>
        </a:p>
      </dgm:t>
    </dgm:pt>
    <dgm:pt modelId="{BEAE5BA8-38F3-8A40-BA14-B2CE60A73D16}" type="parTrans" cxnId="{3E585605-689D-F240-BB08-7416245BE189}">
      <dgm:prSet/>
      <dgm:spPr/>
      <dgm:t>
        <a:bodyPr/>
        <a:lstStyle/>
        <a:p>
          <a:endParaRPr lang="en-US" sz="1400" b="1"/>
        </a:p>
      </dgm:t>
    </dgm:pt>
    <dgm:pt modelId="{CFA06447-2A0D-4C47-86B3-8826ABAA8F62}" type="sibTrans" cxnId="{3E585605-689D-F240-BB08-7416245BE189}">
      <dgm:prSet/>
      <dgm:spPr/>
      <dgm:t>
        <a:bodyPr/>
        <a:lstStyle/>
        <a:p>
          <a:endParaRPr lang="en-US" sz="1400" b="1"/>
        </a:p>
      </dgm:t>
    </dgm:pt>
    <dgm:pt modelId="{0F9CF829-5E4A-AF47-8700-6AB31D69BA90}">
      <dgm:prSet phldrT="[Text]" custT="1"/>
      <dgm:spPr/>
      <dgm:t>
        <a:bodyPr/>
        <a:lstStyle/>
        <a:p>
          <a:r>
            <a:rPr lang="en-US" sz="1050" b="1" dirty="0"/>
            <a:t>8. Involvement</a:t>
          </a:r>
        </a:p>
      </dgm:t>
    </dgm:pt>
    <dgm:pt modelId="{B738324F-14C4-E54F-A2B2-F1AEB03D12E2}" type="parTrans" cxnId="{CF918769-7B14-0540-9F32-04809FCDF559}">
      <dgm:prSet/>
      <dgm:spPr/>
      <dgm:t>
        <a:bodyPr/>
        <a:lstStyle/>
        <a:p>
          <a:endParaRPr lang="en-US" sz="1400" b="1"/>
        </a:p>
      </dgm:t>
    </dgm:pt>
    <dgm:pt modelId="{7C88CE28-927B-7C45-A4F4-DC7ED95C0BA4}" type="sibTrans" cxnId="{CF918769-7B14-0540-9F32-04809FCDF559}">
      <dgm:prSet/>
      <dgm:spPr/>
      <dgm:t>
        <a:bodyPr/>
        <a:lstStyle/>
        <a:p>
          <a:endParaRPr lang="en-US" sz="1400"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159422" custScaleY="73693">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109837" custScaleY="48932"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143577" custScaleY="51576">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234777" custScaleY="116174"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121068" custScaleY="42153">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149294" custScaleY="48765"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158404" custScaleY="49255">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148876" custScaleY="38303"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050" b="1" dirty="0"/>
            <a:t>1. Leadership and Management Commitment</a:t>
          </a:r>
        </a:p>
      </dgm:t>
    </dgm:pt>
    <dgm:pt modelId="{38AE05FA-E0BB-6B40-81C9-139A03366703}" type="parTrans" cxnId="{9C956646-A6D5-0A4B-B1B4-C63713D47471}">
      <dgm:prSet/>
      <dgm:spPr/>
      <dgm:t>
        <a:bodyPr/>
        <a:lstStyle/>
        <a:p>
          <a:endParaRPr lang="en-US" sz="1400" b="1"/>
        </a:p>
      </dgm:t>
    </dgm:pt>
    <dgm:pt modelId="{BD52CDDA-C456-FA40-A97B-83B1CED7319A}" type="sibTrans" cxnId="{9C956646-A6D5-0A4B-B1B4-C63713D47471}">
      <dgm:prSet/>
      <dgm:spPr/>
      <dgm:t>
        <a:bodyPr/>
        <a:lstStyle/>
        <a:p>
          <a:endParaRPr lang="en-US" sz="1400" b="1"/>
        </a:p>
      </dgm:t>
    </dgm:pt>
    <dgm:pt modelId="{98894F99-7362-8D40-8B90-60C7AF61CA9B}">
      <dgm:prSet phldrT="[Text]" custT="1"/>
      <dgm:spPr/>
      <dgm:t>
        <a:bodyPr/>
        <a:lstStyle/>
        <a:p>
          <a:r>
            <a:rPr lang="en-US" sz="1200" b="1" dirty="0"/>
            <a:t>2. Resourcing</a:t>
          </a:r>
          <a:endParaRPr lang="en-US" sz="1050" b="1" dirty="0"/>
        </a:p>
      </dgm:t>
    </dgm:pt>
    <dgm:pt modelId="{10E9E054-C8ED-0F44-AF70-AC4460E1B801}" type="parTrans" cxnId="{25FAE7E6-1980-594E-A5DF-41AFB6D4A410}">
      <dgm:prSet/>
      <dgm:spPr/>
      <dgm:t>
        <a:bodyPr/>
        <a:lstStyle/>
        <a:p>
          <a:endParaRPr lang="en-US" sz="1400" b="1"/>
        </a:p>
      </dgm:t>
    </dgm:pt>
    <dgm:pt modelId="{4316F1EB-B0C3-C14A-84B1-621E68C592D6}" type="sibTrans" cxnId="{25FAE7E6-1980-594E-A5DF-41AFB6D4A410}">
      <dgm:prSet/>
      <dgm:spPr/>
      <dgm:t>
        <a:bodyPr/>
        <a:lstStyle/>
        <a:p>
          <a:endParaRPr lang="en-US" sz="1400" b="1"/>
        </a:p>
      </dgm:t>
    </dgm:pt>
    <dgm:pt modelId="{A0EC44CB-43B8-B74E-9C02-F26F1C806720}">
      <dgm:prSet phldrT="[Text]" custT="1"/>
      <dgm:spPr/>
      <dgm:t>
        <a:bodyPr/>
        <a:lstStyle/>
        <a:p>
          <a:r>
            <a:rPr lang="en-US" sz="1200" b="1" dirty="0"/>
            <a:t>3. Just Culture, Reporting and Learning</a:t>
          </a:r>
        </a:p>
      </dgm:t>
    </dgm:pt>
    <dgm:pt modelId="{CB5517F9-C05F-9046-A9EE-0AFF319518E5}" type="parTrans" cxnId="{D1FA7554-47C2-4D43-93F9-0CD273C57491}">
      <dgm:prSet/>
      <dgm:spPr/>
      <dgm:t>
        <a:bodyPr/>
        <a:lstStyle/>
        <a:p>
          <a:endParaRPr lang="en-US" sz="1400" b="1"/>
        </a:p>
      </dgm:t>
    </dgm:pt>
    <dgm:pt modelId="{EC38EB0D-F4B9-0B4F-A8A0-A9803BA0B766}" type="sibTrans" cxnId="{D1FA7554-47C2-4D43-93F9-0CD273C57491}">
      <dgm:prSet/>
      <dgm:spPr/>
      <dgm:t>
        <a:bodyPr/>
        <a:lstStyle/>
        <a:p>
          <a:endParaRPr lang="en-US" sz="1400" b="1"/>
        </a:p>
      </dgm:t>
    </dgm:pt>
    <dgm:pt modelId="{EFFA2C81-4ED9-6D4A-AA51-F868436150D1}">
      <dgm:prSet phldrT="[Text]" custT="1"/>
      <dgm:spPr/>
      <dgm:t>
        <a:bodyPr/>
        <a:lstStyle/>
        <a:p>
          <a:r>
            <a:rPr lang="en-US" sz="1050" b="1" dirty="0"/>
            <a:t>4. Risk Awareness and Management</a:t>
          </a:r>
        </a:p>
      </dgm:t>
    </dgm:pt>
    <dgm:pt modelId="{DE2A67EE-B296-2C4E-9FE2-2B51C0A8C3FC}" type="parTrans" cxnId="{656AF8E0-BA82-7D4B-ADE4-423618A42E75}">
      <dgm:prSet/>
      <dgm:spPr/>
      <dgm:t>
        <a:bodyPr/>
        <a:lstStyle/>
        <a:p>
          <a:endParaRPr lang="en-US" sz="1400" b="1"/>
        </a:p>
      </dgm:t>
    </dgm:pt>
    <dgm:pt modelId="{210AE5BC-ABAB-DC4A-A211-BE750AAA130D}" type="sibTrans" cxnId="{656AF8E0-BA82-7D4B-ADE4-423618A42E75}">
      <dgm:prSet/>
      <dgm:spPr/>
      <dgm:t>
        <a:bodyPr/>
        <a:lstStyle/>
        <a:p>
          <a:endParaRPr lang="en-US" sz="1400" b="1"/>
        </a:p>
      </dgm:t>
    </dgm:pt>
    <dgm:pt modelId="{10F39E92-F8FC-434C-A2A1-6014B8D5F733}">
      <dgm:prSet phldrT="[Text]" custT="1"/>
      <dgm:spPr/>
      <dgm:t>
        <a:bodyPr/>
        <a:lstStyle/>
        <a:p>
          <a:r>
            <a:rPr lang="en-US" sz="2400" b="1" dirty="0"/>
            <a:t>5. Teamwork</a:t>
          </a:r>
        </a:p>
      </dgm:t>
    </dgm:pt>
    <dgm:pt modelId="{29F9690F-8E14-D44F-8E5D-716388F7AA3F}" type="parTrans" cxnId="{0088982A-95DC-0C49-B711-D91A561DDA0D}">
      <dgm:prSet/>
      <dgm:spPr/>
      <dgm:t>
        <a:bodyPr/>
        <a:lstStyle/>
        <a:p>
          <a:endParaRPr lang="en-US" sz="1400" b="1"/>
        </a:p>
      </dgm:t>
    </dgm:pt>
    <dgm:pt modelId="{32B805E0-68E0-B24B-9809-7FF089567F5B}" type="sibTrans" cxnId="{0088982A-95DC-0C49-B711-D91A561DDA0D}">
      <dgm:prSet/>
      <dgm:spPr/>
      <dgm:t>
        <a:bodyPr/>
        <a:lstStyle/>
        <a:p>
          <a:endParaRPr lang="en-US" sz="1400" b="1"/>
        </a:p>
      </dgm:t>
    </dgm:pt>
    <dgm:pt modelId="{502E54DF-E08D-D340-AF4A-72E44A8EC482}">
      <dgm:prSet phldrT="[Text]" custT="1"/>
      <dgm:spPr/>
      <dgm:t>
        <a:bodyPr/>
        <a:lstStyle/>
        <a:p>
          <a:r>
            <a:rPr lang="en-US" sz="1050" b="1" dirty="0"/>
            <a:t>6. Communication</a:t>
          </a:r>
        </a:p>
      </dgm:t>
    </dgm:pt>
    <dgm:pt modelId="{BE25CD79-567C-C440-B352-CE7E409D486C}" type="parTrans" cxnId="{EF716D70-E9E6-444A-8623-B1880EE0F77F}">
      <dgm:prSet/>
      <dgm:spPr/>
      <dgm:t>
        <a:bodyPr/>
        <a:lstStyle/>
        <a:p>
          <a:endParaRPr lang="en-US" sz="1400" b="1"/>
        </a:p>
      </dgm:t>
    </dgm:pt>
    <dgm:pt modelId="{3399AD9D-2F32-EE4D-83EA-2C5D2C48C549}" type="sibTrans" cxnId="{EF716D70-E9E6-444A-8623-B1880EE0F77F}">
      <dgm:prSet/>
      <dgm:spPr/>
      <dgm:t>
        <a:bodyPr/>
        <a:lstStyle/>
        <a:p>
          <a:endParaRPr lang="en-US" sz="1400" b="1"/>
        </a:p>
      </dgm:t>
    </dgm:pt>
    <dgm:pt modelId="{0F836B9F-B182-B347-9E34-3D8D405E4723}">
      <dgm:prSet phldrT="[Text]" custT="1"/>
      <dgm:spPr/>
      <dgm:t>
        <a:bodyPr/>
        <a:lstStyle/>
        <a:p>
          <a:r>
            <a:rPr lang="en-US" sz="1050" b="1" dirty="0"/>
            <a:t>7. Responsibility</a:t>
          </a:r>
        </a:p>
      </dgm:t>
    </dgm:pt>
    <dgm:pt modelId="{BEAE5BA8-38F3-8A40-BA14-B2CE60A73D16}" type="parTrans" cxnId="{3E585605-689D-F240-BB08-7416245BE189}">
      <dgm:prSet/>
      <dgm:spPr/>
      <dgm:t>
        <a:bodyPr/>
        <a:lstStyle/>
        <a:p>
          <a:endParaRPr lang="en-US" sz="1400" b="1"/>
        </a:p>
      </dgm:t>
    </dgm:pt>
    <dgm:pt modelId="{CFA06447-2A0D-4C47-86B3-8826ABAA8F62}" type="sibTrans" cxnId="{3E585605-689D-F240-BB08-7416245BE189}">
      <dgm:prSet/>
      <dgm:spPr/>
      <dgm:t>
        <a:bodyPr/>
        <a:lstStyle/>
        <a:p>
          <a:endParaRPr lang="en-US" sz="1400" b="1"/>
        </a:p>
      </dgm:t>
    </dgm:pt>
    <dgm:pt modelId="{0F9CF829-5E4A-AF47-8700-6AB31D69BA90}">
      <dgm:prSet phldrT="[Text]" custT="1"/>
      <dgm:spPr/>
      <dgm:t>
        <a:bodyPr/>
        <a:lstStyle/>
        <a:p>
          <a:r>
            <a:rPr lang="en-US" sz="1050" b="1" dirty="0"/>
            <a:t>8. Involvement</a:t>
          </a:r>
        </a:p>
      </dgm:t>
    </dgm:pt>
    <dgm:pt modelId="{B738324F-14C4-E54F-A2B2-F1AEB03D12E2}" type="parTrans" cxnId="{CF918769-7B14-0540-9F32-04809FCDF559}">
      <dgm:prSet/>
      <dgm:spPr/>
      <dgm:t>
        <a:bodyPr/>
        <a:lstStyle/>
        <a:p>
          <a:endParaRPr lang="en-US" sz="1400" b="1"/>
        </a:p>
      </dgm:t>
    </dgm:pt>
    <dgm:pt modelId="{7C88CE28-927B-7C45-A4F4-DC7ED95C0BA4}" type="sibTrans" cxnId="{CF918769-7B14-0540-9F32-04809FCDF559}">
      <dgm:prSet/>
      <dgm:spPr/>
      <dgm:t>
        <a:bodyPr/>
        <a:lstStyle/>
        <a:p>
          <a:endParaRPr lang="en-US" sz="1400"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159422" custScaleY="73693">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109837" custScaleY="48932"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153119" custScaleY="51576">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121806" custScaleY="66304"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223723" custScaleY="109003">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149294" custScaleY="48765"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158404" custScaleY="49255">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148876" custScaleY="38303"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050" b="1" dirty="0"/>
            <a:t>1. Leadership and Management Commitment</a:t>
          </a:r>
        </a:p>
      </dgm:t>
    </dgm:pt>
    <dgm:pt modelId="{38AE05FA-E0BB-6B40-81C9-139A03366703}" type="parTrans" cxnId="{9C956646-A6D5-0A4B-B1B4-C63713D47471}">
      <dgm:prSet/>
      <dgm:spPr/>
      <dgm:t>
        <a:bodyPr/>
        <a:lstStyle/>
        <a:p>
          <a:endParaRPr lang="en-US" sz="1400" b="1"/>
        </a:p>
      </dgm:t>
    </dgm:pt>
    <dgm:pt modelId="{BD52CDDA-C456-FA40-A97B-83B1CED7319A}" type="sibTrans" cxnId="{9C956646-A6D5-0A4B-B1B4-C63713D47471}">
      <dgm:prSet/>
      <dgm:spPr/>
      <dgm:t>
        <a:bodyPr/>
        <a:lstStyle/>
        <a:p>
          <a:endParaRPr lang="en-US" sz="1400" b="1"/>
        </a:p>
      </dgm:t>
    </dgm:pt>
    <dgm:pt modelId="{98894F99-7362-8D40-8B90-60C7AF61CA9B}">
      <dgm:prSet phldrT="[Text]" custT="1"/>
      <dgm:spPr/>
      <dgm:t>
        <a:bodyPr/>
        <a:lstStyle/>
        <a:p>
          <a:r>
            <a:rPr lang="en-US" sz="1200" b="1" dirty="0"/>
            <a:t>2. Resourcing</a:t>
          </a:r>
          <a:endParaRPr lang="en-US" sz="1050" b="1" dirty="0"/>
        </a:p>
      </dgm:t>
    </dgm:pt>
    <dgm:pt modelId="{10E9E054-C8ED-0F44-AF70-AC4460E1B801}" type="parTrans" cxnId="{25FAE7E6-1980-594E-A5DF-41AFB6D4A410}">
      <dgm:prSet/>
      <dgm:spPr/>
      <dgm:t>
        <a:bodyPr/>
        <a:lstStyle/>
        <a:p>
          <a:endParaRPr lang="en-US" sz="1400" b="1"/>
        </a:p>
      </dgm:t>
    </dgm:pt>
    <dgm:pt modelId="{4316F1EB-B0C3-C14A-84B1-621E68C592D6}" type="sibTrans" cxnId="{25FAE7E6-1980-594E-A5DF-41AFB6D4A410}">
      <dgm:prSet/>
      <dgm:spPr/>
      <dgm:t>
        <a:bodyPr/>
        <a:lstStyle/>
        <a:p>
          <a:endParaRPr lang="en-US" sz="1400" b="1"/>
        </a:p>
      </dgm:t>
    </dgm:pt>
    <dgm:pt modelId="{A0EC44CB-43B8-B74E-9C02-F26F1C806720}">
      <dgm:prSet phldrT="[Text]" custT="1"/>
      <dgm:spPr/>
      <dgm:t>
        <a:bodyPr/>
        <a:lstStyle/>
        <a:p>
          <a:r>
            <a:rPr lang="en-US" sz="1200" b="1" dirty="0"/>
            <a:t>3. Just Culture, Reporting and Learning</a:t>
          </a:r>
        </a:p>
      </dgm:t>
    </dgm:pt>
    <dgm:pt modelId="{CB5517F9-C05F-9046-A9EE-0AFF319518E5}" type="parTrans" cxnId="{D1FA7554-47C2-4D43-93F9-0CD273C57491}">
      <dgm:prSet/>
      <dgm:spPr/>
      <dgm:t>
        <a:bodyPr/>
        <a:lstStyle/>
        <a:p>
          <a:endParaRPr lang="en-US" sz="1400" b="1"/>
        </a:p>
      </dgm:t>
    </dgm:pt>
    <dgm:pt modelId="{EC38EB0D-F4B9-0B4F-A8A0-A9803BA0B766}" type="sibTrans" cxnId="{D1FA7554-47C2-4D43-93F9-0CD273C57491}">
      <dgm:prSet/>
      <dgm:spPr/>
      <dgm:t>
        <a:bodyPr/>
        <a:lstStyle/>
        <a:p>
          <a:endParaRPr lang="en-US" sz="1400" b="1"/>
        </a:p>
      </dgm:t>
    </dgm:pt>
    <dgm:pt modelId="{EFFA2C81-4ED9-6D4A-AA51-F868436150D1}">
      <dgm:prSet phldrT="[Text]" custT="1"/>
      <dgm:spPr/>
      <dgm:t>
        <a:bodyPr/>
        <a:lstStyle/>
        <a:p>
          <a:r>
            <a:rPr lang="en-US" sz="1050" b="1" dirty="0"/>
            <a:t>4. Risk Awareness and Management</a:t>
          </a:r>
        </a:p>
      </dgm:t>
    </dgm:pt>
    <dgm:pt modelId="{DE2A67EE-B296-2C4E-9FE2-2B51C0A8C3FC}" type="parTrans" cxnId="{656AF8E0-BA82-7D4B-ADE4-423618A42E75}">
      <dgm:prSet/>
      <dgm:spPr/>
      <dgm:t>
        <a:bodyPr/>
        <a:lstStyle/>
        <a:p>
          <a:endParaRPr lang="en-US" sz="1400" b="1"/>
        </a:p>
      </dgm:t>
    </dgm:pt>
    <dgm:pt modelId="{210AE5BC-ABAB-DC4A-A211-BE750AAA130D}" type="sibTrans" cxnId="{656AF8E0-BA82-7D4B-ADE4-423618A42E75}">
      <dgm:prSet/>
      <dgm:spPr/>
      <dgm:t>
        <a:bodyPr/>
        <a:lstStyle/>
        <a:p>
          <a:endParaRPr lang="en-US" sz="1400" b="1"/>
        </a:p>
      </dgm:t>
    </dgm:pt>
    <dgm:pt modelId="{10F39E92-F8FC-434C-A2A1-6014B8D5F733}">
      <dgm:prSet phldrT="[Text]" custT="1"/>
      <dgm:spPr/>
      <dgm:t>
        <a:bodyPr/>
        <a:lstStyle/>
        <a:p>
          <a:r>
            <a:rPr lang="en-US" sz="1050" b="1" dirty="0"/>
            <a:t>5. Teamwork</a:t>
          </a:r>
        </a:p>
      </dgm:t>
    </dgm:pt>
    <dgm:pt modelId="{29F9690F-8E14-D44F-8E5D-716388F7AA3F}" type="parTrans" cxnId="{0088982A-95DC-0C49-B711-D91A561DDA0D}">
      <dgm:prSet/>
      <dgm:spPr/>
      <dgm:t>
        <a:bodyPr/>
        <a:lstStyle/>
        <a:p>
          <a:endParaRPr lang="en-US" sz="1400" b="1"/>
        </a:p>
      </dgm:t>
    </dgm:pt>
    <dgm:pt modelId="{32B805E0-68E0-B24B-9809-7FF089567F5B}" type="sibTrans" cxnId="{0088982A-95DC-0C49-B711-D91A561DDA0D}">
      <dgm:prSet/>
      <dgm:spPr/>
      <dgm:t>
        <a:bodyPr/>
        <a:lstStyle/>
        <a:p>
          <a:endParaRPr lang="en-US" sz="1400" b="1"/>
        </a:p>
      </dgm:t>
    </dgm:pt>
    <dgm:pt modelId="{502E54DF-E08D-D340-AF4A-72E44A8EC482}">
      <dgm:prSet phldrT="[Text]" custT="1"/>
      <dgm:spPr/>
      <dgm:t>
        <a:bodyPr/>
        <a:lstStyle/>
        <a:p>
          <a:r>
            <a:rPr lang="en-US" sz="2400" b="1" dirty="0"/>
            <a:t>6. Communication</a:t>
          </a:r>
        </a:p>
      </dgm:t>
    </dgm:pt>
    <dgm:pt modelId="{BE25CD79-567C-C440-B352-CE7E409D486C}" type="parTrans" cxnId="{EF716D70-E9E6-444A-8623-B1880EE0F77F}">
      <dgm:prSet/>
      <dgm:spPr/>
      <dgm:t>
        <a:bodyPr/>
        <a:lstStyle/>
        <a:p>
          <a:endParaRPr lang="en-US" sz="1400" b="1"/>
        </a:p>
      </dgm:t>
    </dgm:pt>
    <dgm:pt modelId="{3399AD9D-2F32-EE4D-83EA-2C5D2C48C549}" type="sibTrans" cxnId="{EF716D70-E9E6-444A-8623-B1880EE0F77F}">
      <dgm:prSet/>
      <dgm:spPr/>
      <dgm:t>
        <a:bodyPr/>
        <a:lstStyle/>
        <a:p>
          <a:endParaRPr lang="en-US" sz="1400" b="1"/>
        </a:p>
      </dgm:t>
    </dgm:pt>
    <dgm:pt modelId="{0F836B9F-B182-B347-9E34-3D8D405E4723}">
      <dgm:prSet phldrT="[Text]" custT="1"/>
      <dgm:spPr/>
      <dgm:t>
        <a:bodyPr/>
        <a:lstStyle/>
        <a:p>
          <a:r>
            <a:rPr lang="en-US" sz="1050" b="1" dirty="0"/>
            <a:t>7. Responsibility</a:t>
          </a:r>
        </a:p>
      </dgm:t>
    </dgm:pt>
    <dgm:pt modelId="{BEAE5BA8-38F3-8A40-BA14-B2CE60A73D16}" type="parTrans" cxnId="{3E585605-689D-F240-BB08-7416245BE189}">
      <dgm:prSet/>
      <dgm:spPr/>
      <dgm:t>
        <a:bodyPr/>
        <a:lstStyle/>
        <a:p>
          <a:endParaRPr lang="en-US" sz="1400" b="1"/>
        </a:p>
      </dgm:t>
    </dgm:pt>
    <dgm:pt modelId="{CFA06447-2A0D-4C47-86B3-8826ABAA8F62}" type="sibTrans" cxnId="{3E585605-689D-F240-BB08-7416245BE189}">
      <dgm:prSet/>
      <dgm:spPr/>
      <dgm:t>
        <a:bodyPr/>
        <a:lstStyle/>
        <a:p>
          <a:endParaRPr lang="en-US" sz="1400" b="1"/>
        </a:p>
      </dgm:t>
    </dgm:pt>
    <dgm:pt modelId="{0F9CF829-5E4A-AF47-8700-6AB31D69BA90}">
      <dgm:prSet phldrT="[Text]" custT="1"/>
      <dgm:spPr/>
      <dgm:t>
        <a:bodyPr/>
        <a:lstStyle/>
        <a:p>
          <a:r>
            <a:rPr lang="en-US" sz="1050" b="1" dirty="0"/>
            <a:t>8. Involvement</a:t>
          </a:r>
        </a:p>
      </dgm:t>
    </dgm:pt>
    <dgm:pt modelId="{B738324F-14C4-E54F-A2B2-F1AEB03D12E2}" type="parTrans" cxnId="{CF918769-7B14-0540-9F32-04809FCDF559}">
      <dgm:prSet/>
      <dgm:spPr/>
      <dgm:t>
        <a:bodyPr/>
        <a:lstStyle/>
        <a:p>
          <a:endParaRPr lang="en-US" sz="1400" b="1"/>
        </a:p>
      </dgm:t>
    </dgm:pt>
    <dgm:pt modelId="{7C88CE28-927B-7C45-A4F4-DC7ED95C0BA4}" type="sibTrans" cxnId="{CF918769-7B14-0540-9F32-04809FCDF559}">
      <dgm:prSet/>
      <dgm:spPr/>
      <dgm:t>
        <a:bodyPr/>
        <a:lstStyle/>
        <a:p>
          <a:endParaRPr lang="en-US" sz="1400"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159422" custScaleY="73693">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109837" custScaleY="48932"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111647" custScaleY="85443">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121806" custScaleY="66304"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121068" custScaleY="42153">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243991" custScaleY="116267"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158404" custScaleY="49255">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148876" custScaleY="38303"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050" b="1" dirty="0"/>
            <a:t>1. Leadership and Management Commitment</a:t>
          </a:r>
        </a:p>
      </dgm:t>
    </dgm:pt>
    <dgm:pt modelId="{38AE05FA-E0BB-6B40-81C9-139A03366703}" type="parTrans" cxnId="{9C956646-A6D5-0A4B-B1B4-C63713D47471}">
      <dgm:prSet/>
      <dgm:spPr/>
      <dgm:t>
        <a:bodyPr/>
        <a:lstStyle/>
        <a:p>
          <a:endParaRPr lang="en-US" sz="1400" b="1"/>
        </a:p>
      </dgm:t>
    </dgm:pt>
    <dgm:pt modelId="{BD52CDDA-C456-FA40-A97B-83B1CED7319A}" type="sibTrans" cxnId="{9C956646-A6D5-0A4B-B1B4-C63713D47471}">
      <dgm:prSet/>
      <dgm:spPr/>
      <dgm:t>
        <a:bodyPr/>
        <a:lstStyle/>
        <a:p>
          <a:endParaRPr lang="en-US" sz="1400" b="1"/>
        </a:p>
      </dgm:t>
    </dgm:pt>
    <dgm:pt modelId="{98894F99-7362-8D40-8B90-60C7AF61CA9B}">
      <dgm:prSet phldrT="[Text]" custT="1"/>
      <dgm:spPr/>
      <dgm:t>
        <a:bodyPr/>
        <a:lstStyle/>
        <a:p>
          <a:r>
            <a:rPr lang="en-US" sz="1200" b="1" dirty="0"/>
            <a:t>2. Resourcing</a:t>
          </a:r>
          <a:endParaRPr lang="en-US" sz="1050" b="1" dirty="0"/>
        </a:p>
      </dgm:t>
    </dgm:pt>
    <dgm:pt modelId="{10E9E054-C8ED-0F44-AF70-AC4460E1B801}" type="parTrans" cxnId="{25FAE7E6-1980-594E-A5DF-41AFB6D4A410}">
      <dgm:prSet/>
      <dgm:spPr/>
      <dgm:t>
        <a:bodyPr/>
        <a:lstStyle/>
        <a:p>
          <a:endParaRPr lang="en-US" sz="1400" b="1"/>
        </a:p>
      </dgm:t>
    </dgm:pt>
    <dgm:pt modelId="{4316F1EB-B0C3-C14A-84B1-621E68C592D6}" type="sibTrans" cxnId="{25FAE7E6-1980-594E-A5DF-41AFB6D4A410}">
      <dgm:prSet/>
      <dgm:spPr/>
      <dgm:t>
        <a:bodyPr/>
        <a:lstStyle/>
        <a:p>
          <a:endParaRPr lang="en-US" sz="1400" b="1"/>
        </a:p>
      </dgm:t>
    </dgm:pt>
    <dgm:pt modelId="{A0EC44CB-43B8-B74E-9C02-F26F1C806720}">
      <dgm:prSet phldrT="[Text]" custT="1"/>
      <dgm:spPr/>
      <dgm:t>
        <a:bodyPr/>
        <a:lstStyle/>
        <a:p>
          <a:r>
            <a:rPr lang="en-US" sz="1200" b="1" dirty="0"/>
            <a:t>3. Just Culture, Reporting and Learning</a:t>
          </a:r>
        </a:p>
      </dgm:t>
    </dgm:pt>
    <dgm:pt modelId="{CB5517F9-C05F-9046-A9EE-0AFF319518E5}" type="parTrans" cxnId="{D1FA7554-47C2-4D43-93F9-0CD273C57491}">
      <dgm:prSet/>
      <dgm:spPr/>
      <dgm:t>
        <a:bodyPr/>
        <a:lstStyle/>
        <a:p>
          <a:endParaRPr lang="en-US" sz="1400" b="1"/>
        </a:p>
      </dgm:t>
    </dgm:pt>
    <dgm:pt modelId="{EC38EB0D-F4B9-0B4F-A8A0-A9803BA0B766}" type="sibTrans" cxnId="{D1FA7554-47C2-4D43-93F9-0CD273C57491}">
      <dgm:prSet/>
      <dgm:spPr/>
      <dgm:t>
        <a:bodyPr/>
        <a:lstStyle/>
        <a:p>
          <a:endParaRPr lang="en-US" sz="1400" b="1"/>
        </a:p>
      </dgm:t>
    </dgm:pt>
    <dgm:pt modelId="{EFFA2C81-4ED9-6D4A-AA51-F868436150D1}">
      <dgm:prSet phldrT="[Text]" custT="1"/>
      <dgm:spPr/>
      <dgm:t>
        <a:bodyPr/>
        <a:lstStyle/>
        <a:p>
          <a:r>
            <a:rPr lang="en-US" sz="1050" b="1" dirty="0"/>
            <a:t>4. Risk Awareness and Management</a:t>
          </a:r>
        </a:p>
      </dgm:t>
    </dgm:pt>
    <dgm:pt modelId="{DE2A67EE-B296-2C4E-9FE2-2B51C0A8C3FC}" type="parTrans" cxnId="{656AF8E0-BA82-7D4B-ADE4-423618A42E75}">
      <dgm:prSet/>
      <dgm:spPr/>
      <dgm:t>
        <a:bodyPr/>
        <a:lstStyle/>
        <a:p>
          <a:endParaRPr lang="en-US" sz="1400" b="1"/>
        </a:p>
      </dgm:t>
    </dgm:pt>
    <dgm:pt modelId="{210AE5BC-ABAB-DC4A-A211-BE750AAA130D}" type="sibTrans" cxnId="{656AF8E0-BA82-7D4B-ADE4-423618A42E75}">
      <dgm:prSet/>
      <dgm:spPr/>
      <dgm:t>
        <a:bodyPr/>
        <a:lstStyle/>
        <a:p>
          <a:endParaRPr lang="en-US" sz="1400" b="1"/>
        </a:p>
      </dgm:t>
    </dgm:pt>
    <dgm:pt modelId="{10F39E92-F8FC-434C-A2A1-6014B8D5F733}">
      <dgm:prSet phldrT="[Text]" custT="1"/>
      <dgm:spPr/>
      <dgm:t>
        <a:bodyPr/>
        <a:lstStyle/>
        <a:p>
          <a:r>
            <a:rPr lang="en-US" sz="1050" b="1" dirty="0"/>
            <a:t>5. Teamwork</a:t>
          </a:r>
        </a:p>
      </dgm:t>
    </dgm:pt>
    <dgm:pt modelId="{29F9690F-8E14-D44F-8E5D-716388F7AA3F}" type="parTrans" cxnId="{0088982A-95DC-0C49-B711-D91A561DDA0D}">
      <dgm:prSet/>
      <dgm:spPr/>
      <dgm:t>
        <a:bodyPr/>
        <a:lstStyle/>
        <a:p>
          <a:endParaRPr lang="en-US" sz="1400" b="1"/>
        </a:p>
      </dgm:t>
    </dgm:pt>
    <dgm:pt modelId="{32B805E0-68E0-B24B-9809-7FF089567F5B}" type="sibTrans" cxnId="{0088982A-95DC-0C49-B711-D91A561DDA0D}">
      <dgm:prSet/>
      <dgm:spPr/>
      <dgm:t>
        <a:bodyPr/>
        <a:lstStyle/>
        <a:p>
          <a:endParaRPr lang="en-US" sz="1400" b="1"/>
        </a:p>
      </dgm:t>
    </dgm:pt>
    <dgm:pt modelId="{502E54DF-E08D-D340-AF4A-72E44A8EC482}">
      <dgm:prSet phldrT="[Text]" custT="1"/>
      <dgm:spPr/>
      <dgm:t>
        <a:bodyPr/>
        <a:lstStyle/>
        <a:p>
          <a:r>
            <a:rPr lang="en-US" sz="1050" b="1" dirty="0"/>
            <a:t>6. Communication</a:t>
          </a:r>
        </a:p>
      </dgm:t>
    </dgm:pt>
    <dgm:pt modelId="{BE25CD79-567C-C440-B352-CE7E409D486C}" type="parTrans" cxnId="{EF716D70-E9E6-444A-8623-B1880EE0F77F}">
      <dgm:prSet/>
      <dgm:spPr/>
      <dgm:t>
        <a:bodyPr/>
        <a:lstStyle/>
        <a:p>
          <a:endParaRPr lang="en-US" sz="1400" b="1"/>
        </a:p>
      </dgm:t>
    </dgm:pt>
    <dgm:pt modelId="{3399AD9D-2F32-EE4D-83EA-2C5D2C48C549}" type="sibTrans" cxnId="{EF716D70-E9E6-444A-8623-B1880EE0F77F}">
      <dgm:prSet/>
      <dgm:spPr/>
      <dgm:t>
        <a:bodyPr/>
        <a:lstStyle/>
        <a:p>
          <a:endParaRPr lang="en-US" sz="1400" b="1"/>
        </a:p>
      </dgm:t>
    </dgm:pt>
    <dgm:pt modelId="{0F836B9F-B182-B347-9E34-3D8D405E4723}">
      <dgm:prSet phldrT="[Text]" custT="1"/>
      <dgm:spPr/>
      <dgm:t>
        <a:bodyPr/>
        <a:lstStyle/>
        <a:p>
          <a:r>
            <a:rPr lang="en-US" sz="2400" b="1" dirty="0"/>
            <a:t>7. Responsibility</a:t>
          </a:r>
        </a:p>
      </dgm:t>
    </dgm:pt>
    <dgm:pt modelId="{BEAE5BA8-38F3-8A40-BA14-B2CE60A73D16}" type="parTrans" cxnId="{3E585605-689D-F240-BB08-7416245BE189}">
      <dgm:prSet/>
      <dgm:spPr/>
      <dgm:t>
        <a:bodyPr/>
        <a:lstStyle/>
        <a:p>
          <a:endParaRPr lang="en-US" sz="1400" b="1"/>
        </a:p>
      </dgm:t>
    </dgm:pt>
    <dgm:pt modelId="{CFA06447-2A0D-4C47-86B3-8826ABAA8F62}" type="sibTrans" cxnId="{3E585605-689D-F240-BB08-7416245BE189}">
      <dgm:prSet/>
      <dgm:spPr/>
      <dgm:t>
        <a:bodyPr/>
        <a:lstStyle/>
        <a:p>
          <a:endParaRPr lang="en-US" sz="1400" b="1"/>
        </a:p>
      </dgm:t>
    </dgm:pt>
    <dgm:pt modelId="{0F9CF829-5E4A-AF47-8700-6AB31D69BA90}">
      <dgm:prSet phldrT="[Text]" custT="1"/>
      <dgm:spPr/>
      <dgm:t>
        <a:bodyPr/>
        <a:lstStyle/>
        <a:p>
          <a:r>
            <a:rPr lang="en-US" sz="1050" b="1" dirty="0"/>
            <a:t>8. Involvement</a:t>
          </a:r>
        </a:p>
      </dgm:t>
    </dgm:pt>
    <dgm:pt modelId="{B738324F-14C4-E54F-A2B2-F1AEB03D12E2}" type="parTrans" cxnId="{CF918769-7B14-0540-9F32-04809FCDF559}">
      <dgm:prSet/>
      <dgm:spPr/>
      <dgm:t>
        <a:bodyPr/>
        <a:lstStyle/>
        <a:p>
          <a:endParaRPr lang="en-US" sz="1400" b="1"/>
        </a:p>
      </dgm:t>
    </dgm:pt>
    <dgm:pt modelId="{7C88CE28-927B-7C45-A4F4-DC7ED95C0BA4}" type="sibTrans" cxnId="{CF918769-7B14-0540-9F32-04809FCDF559}">
      <dgm:prSet/>
      <dgm:spPr/>
      <dgm:t>
        <a:bodyPr/>
        <a:lstStyle/>
        <a:p>
          <a:endParaRPr lang="en-US" sz="1400"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159422" custScaleY="73693">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109837" custScaleY="48932"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113040" custScaleY="68703">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121806" custScaleY="66304"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121068" custScaleY="42153">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149294" custScaleY="48765"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220337" custScaleY="132319">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148876" custScaleY="38303"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050" b="1" dirty="0"/>
            <a:t>1. Leadership and Management Commitment</a:t>
          </a:r>
        </a:p>
      </dgm:t>
    </dgm:pt>
    <dgm:pt modelId="{38AE05FA-E0BB-6B40-81C9-139A03366703}" type="parTrans" cxnId="{9C956646-A6D5-0A4B-B1B4-C63713D47471}">
      <dgm:prSet/>
      <dgm:spPr/>
      <dgm:t>
        <a:bodyPr/>
        <a:lstStyle/>
        <a:p>
          <a:endParaRPr lang="en-US" sz="1400" b="1"/>
        </a:p>
      </dgm:t>
    </dgm:pt>
    <dgm:pt modelId="{BD52CDDA-C456-FA40-A97B-83B1CED7319A}" type="sibTrans" cxnId="{9C956646-A6D5-0A4B-B1B4-C63713D47471}">
      <dgm:prSet/>
      <dgm:spPr/>
      <dgm:t>
        <a:bodyPr/>
        <a:lstStyle/>
        <a:p>
          <a:endParaRPr lang="en-US" sz="1400" b="1"/>
        </a:p>
      </dgm:t>
    </dgm:pt>
    <dgm:pt modelId="{98894F99-7362-8D40-8B90-60C7AF61CA9B}">
      <dgm:prSet phldrT="[Text]" custT="1"/>
      <dgm:spPr/>
      <dgm:t>
        <a:bodyPr/>
        <a:lstStyle/>
        <a:p>
          <a:r>
            <a:rPr lang="en-US" sz="1200" b="1" dirty="0"/>
            <a:t>2. Resourcing</a:t>
          </a:r>
          <a:endParaRPr lang="en-US" sz="1050" b="1" dirty="0"/>
        </a:p>
      </dgm:t>
    </dgm:pt>
    <dgm:pt modelId="{10E9E054-C8ED-0F44-AF70-AC4460E1B801}" type="parTrans" cxnId="{25FAE7E6-1980-594E-A5DF-41AFB6D4A410}">
      <dgm:prSet/>
      <dgm:spPr/>
      <dgm:t>
        <a:bodyPr/>
        <a:lstStyle/>
        <a:p>
          <a:endParaRPr lang="en-US" sz="1400" b="1"/>
        </a:p>
      </dgm:t>
    </dgm:pt>
    <dgm:pt modelId="{4316F1EB-B0C3-C14A-84B1-621E68C592D6}" type="sibTrans" cxnId="{25FAE7E6-1980-594E-A5DF-41AFB6D4A410}">
      <dgm:prSet/>
      <dgm:spPr/>
      <dgm:t>
        <a:bodyPr/>
        <a:lstStyle/>
        <a:p>
          <a:endParaRPr lang="en-US" sz="1400" b="1"/>
        </a:p>
      </dgm:t>
    </dgm:pt>
    <dgm:pt modelId="{A0EC44CB-43B8-B74E-9C02-F26F1C806720}">
      <dgm:prSet phldrT="[Text]" custT="1"/>
      <dgm:spPr/>
      <dgm:t>
        <a:bodyPr/>
        <a:lstStyle/>
        <a:p>
          <a:r>
            <a:rPr lang="en-US" sz="1200" b="1" dirty="0"/>
            <a:t>3. Just Culture, Reporting and Learning</a:t>
          </a:r>
        </a:p>
      </dgm:t>
    </dgm:pt>
    <dgm:pt modelId="{CB5517F9-C05F-9046-A9EE-0AFF319518E5}" type="parTrans" cxnId="{D1FA7554-47C2-4D43-93F9-0CD273C57491}">
      <dgm:prSet/>
      <dgm:spPr/>
      <dgm:t>
        <a:bodyPr/>
        <a:lstStyle/>
        <a:p>
          <a:endParaRPr lang="en-US" sz="1400" b="1"/>
        </a:p>
      </dgm:t>
    </dgm:pt>
    <dgm:pt modelId="{EC38EB0D-F4B9-0B4F-A8A0-A9803BA0B766}" type="sibTrans" cxnId="{D1FA7554-47C2-4D43-93F9-0CD273C57491}">
      <dgm:prSet/>
      <dgm:spPr/>
      <dgm:t>
        <a:bodyPr/>
        <a:lstStyle/>
        <a:p>
          <a:endParaRPr lang="en-US" sz="1400" b="1"/>
        </a:p>
      </dgm:t>
    </dgm:pt>
    <dgm:pt modelId="{EFFA2C81-4ED9-6D4A-AA51-F868436150D1}">
      <dgm:prSet phldrT="[Text]" custT="1"/>
      <dgm:spPr/>
      <dgm:t>
        <a:bodyPr/>
        <a:lstStyle/>
        <a:p>
          <a:r>
            <a:rPr lang="en-US" sz="1050" b="1" dirty="0"/>
            <a:t>4. Risk Awareness and Management</a:t>
          </a:r>
        </a:p>
      </dgm:t>
    </dgm:pt>
    <dgm:pt modelId="{DE2A67EE-B296-2C4E-9FE2-2B51C0A8C3FC}" type="parTrans" cxnId="{656AF8E0-BA82-7D4B-ADE4-423618A42E75}">
      <dgm:prSet/>
      <dgm:spPr/>
      <dgm:t>
        <a:bodyPr/>
        <a:lstStyle/>
        <a:p>
          <a:endParaRPr lang="en-US" sz="1400" b="1"/>
        </a:p>
      </dgm:t>
    </dgm:pt>
    <dgm:pt modelId="{210AE5BC-ABAB-DC4A-A211-BE750AAA130D}" type="sibTrans" cxnId="{656AF8E0-BA82-7D4B-ADE4-423618A42E75}">
      <dgm:prSet/>
      <dgm:spPr/>
      <dgm:t>
        <a:bodyPr/>
        <a:lstStyle/>
        <a:p>
          <a:endParaRPr lang="en-US" sz="1400" b="1"/>
        </a:p>
      </dgm:t>
    </dgm:pt>
    <dgm:pt modelId="{10F39E92-F8FC-434C-A2A1-6014B8D5F733}">
      <dgm:prSet phldrT="[Text]" custT="1"/>
      <dgm:spPr/>
      <dgm:t>
        <a:bodyPr/>
        <a:lstStyle/>
        <a:p>
          <a:r>
            <a:rPr lang="en-US" sz="1050" b="1" dirty="0"/>
            <a:t>5. Teamwork</a:t>
          </a:r>
        </a:p>
      </dgm:t>
    </dgm:pt>
    <dgm:pt modelId="{29F9690F-8E14-D44F-8E5D-716388F7AA3F}" type="parTrans" cxnId="{0088982A-95DC-0C49-B711-D91A561DDA0D}">
      <dgm:prSet/>
      <dgm:spPr/>
      <dgm:t>
        <a:bodyPr/>
        <a:lstStyle/>
        <a:p>
          <a:endParaRPr lang="en-US" sz="1400" b="1"/>
        </a:p>
      </dgm:t>
    </dgm:pt>
    <dgm:pt modelId="{32B805E0-68E0-B24B-9809-7FF089567F5B}" type="sibTrans" cxnId="{0088982A-95DC-0C49-B711-D91A561DDA0D}">
      <dgm:prSet/>
      <dgm:spPr/>
      <dgm:t>
        <a:bodyPr/>
        <a:lstStyle/>
        <a:p>
          <a:endParaRPr lang="en-US" sz="1400" b="1"/>
        </a:p>
      </dgm:t>
    </dgm:pt>
    <dgm:pt modelId="{502E54DF-E08D-D340-AF4A-72E44A8EC482}">
      <dgm:prSet phldrT="[Text]" custT="1"/>
      <dgm:spPr/>
      <dgm:t>
        <a:bodyPr/>
        <a:lstStyle/>
        <a:p>
          <a:r>
            <a:rPr lang="en-US" sz="1050" b="1" dirty="0"/>
            <a:t>6. Communication</a:t>
          </a:r>
        </a:p>
      </dgm:t>
    </dgm:pt>
    <dgm:pt modelId="{BE25CD79-567C-C440-B352-CE7E409D486C}" type="parTrans" cxnId="{EF716D70-E9E6-444A-8623-B1880EE0F77F}">
      <dgm:prSet/>
      <dgm:spPr/>
      <dgm:t>
        <a:bodyPr/>
        <a:lstStyle/>
        <a:p>
          <a:endParaRPr lang="en-US" sz="1400" b="1"/>
        </a:p>
      </dgm:t>
    </dgm:pt>
    <dgm:pt modelId="{3399AD9D-2F32-EE4D-83EA-2C5D2C48C549}" type="sibTrans" cxnId="{EF716D70-E9E6-444A-8623-B1880EE0F77F}">
      <dgm:prSet/>
      <dgm:spPr/>
      <dgm:t>
        <a:bodyPr/>
        <a:lstStyle/>
        <a:p>
          <a:endParaRPr lang="en-US" sz="1400" b="1"/>
        </a:p>
      </dgm:t>
    </dgm:pt>
    <dgm:pt modelId="{0F836B9F-B182-B347-9E34-3D8D405E4723}">
      <dgm:prSet phldrT="[Text]" custT="1"/>
      <dgm:spPr/>
      <dgm:t>
        <a:bodyPr/>
        <a:lstStyle/>
        <a:p>
          <a:r>
            <a:rPr lang="en-US" sz="1050" b="1" dirty="0"/>
            <a:t>7. Responsibility</a:t>
          </a:r>
        </a:p>
      </dgm:t>
    </dgm:pt>
    <dgm:pt modelId="{BEAE5BA8-38F3-8A40-BA14-B2CE60A73D16}" type="parTrans" cxnId="{3E585605-689D-F240-BB08-7416245BE189}">
      <dgm:prSet/>
      <dgm:spPr/>
      <dgm:t>
        <a:bodyPr/>
        <a:lstStyle/>
        <a:p>
          <a:endParaRPr lang="en-US" sz="1400" b="1"/>
        </a:p>
      </dgm:t>
    </dgm:pt>
    <dgm:pt modelId="{CFA06447-2A0D-4C47-86B3-8826ABAA8F62}" type="sibTrans" cxnId="{3E585605-689D-F240-BB08-7416245BE189}">
      <dgm:prSet/>
      <dgm:spPr/>
      <dgm:t>
        <a:bodyPr/>
        <a:lstStyle/>
        <a:p>
          <a:endParaRPr lang="en-US" sz="1400" b="1"/>
        </a:p>
      </dgm:t>
    </dgm:pt>
    <dgm:pt modelId="{0F9CF829-5E4A-AF47-8700-6AB31D69BA90}">
      <dgm:prSet phldrT="[Text]" custT="1"/>
      <dgm:spPr/>
      <dgm:t>
        <a:bodyPr/>
        <a:lstStyle/>
        <a:p>
          <a:r>
            <a:rPr lang="en-US" sz="2400" b="1" dirty="0"/>
            <a:t>8. Involvement</a:t>
          </a:r>
        </a:p>
      </dgm:t>
    </dgm:pt>
    <dgm:pt modelId="{B738324F-14C4-E54F-A2B2-F1AEB03D12E2}" type="parTrans" cxnId="{CF918769-7B14-0540-9F32-04809FCDF559}">
      <dgm:prSet/>
      <dgm:spPr/>
      <dgm:t>
        <a:bodyPr/>
        <a:lstStyle/>
        <a:p>
          <a:endParaRPr lang="en-US" sz="1400" b="1"/>
        </a:p>
      </dgm:t>
    </dgm:pt>
    <dgm:pt modelId="{7C88CE28-927B-7C45-A4F4-DC7ED95C0BA4}" type="sibTrans" cxnId="{CF918769-7B14-0540-9F32-04809FCDF559}">
      <dgm:prSet/>
      <dgm:spPr/>
      <dgm:t>
        <a:bodyPr/>
        <a:lstStyle/>
        <a:p>
          <a:endParaRPr lang="en-US" sz="1400"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159422" custScaleY="73693">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109837" custScaleY="48932"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145167" custScaleY="65868">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121806" custScaleY="66304"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121068" custScaleY="42153">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149294" custScaleY="48765"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158404" custScaleY="49255">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278896" custScaleY="103628"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4884279" y="2674"/>
          <a:ext cx="2423440" cy="76036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1. Leadership and Management Commitment</a:t>
          </a:r>
        </a:p>
      </dsp:txBody>
      <dsp:txXfrm>
        <a:off x="4921397" y="39792"/>
        <a:ext cx="2349204" cy="686126"/>
      </dsp:txXfrm>
    </dsp:sp>
    <dsp:sp modelId="{6B932273-8E38-9D48-BA6F-733F49517D54}">
      <dsp:nvSpPr>
        <dsp:cNvPr id="0" name=""/>
        <dsp:cNvSpPr/>
      </dsp:nvSpPr>
      <dsp:spPr>
        <a:xfrm>
          <a:off x="3533257" y="420781"/>
          <a:ext cx="5278249" cy="5278249"/>
        </a:xfrm>
        <a:custGeom>
          <a:avLst/>
          <a:gdLst/>
          <a:ahLst/>
          <a:cxnLst/>
          <a:rect l="0" t="0" r="0" b="0"/>
          <a:pathLst>
            <a:path>
              <a:moveTo>
                <a:pt x="3782233" y="260410"/>
              </a:moveTo>
              <a:arcTo wR="2639124" hR="2639124" stAng="17740018" swAng="1104859"/>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7107870" y="1170085"/>
          <a:ext cx="2423451" cy="76036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2. Resourcing</a:t>
          </a:r>
          <a:endParaRPr lang="en-US" sz="1200" b="1" kern="1200" dirty="0"/>
        </a:p>
      </dsp:txBody>
      <dsp:txXfrm>
        <a:off x="7144988" y="1207203"/>
        <a:ext cx="2349215" cy="686126"/>
      </dsp:txXfrm>
    </dsp:sp>
    <dsp:sp modelId="{E6C8046A-6B0D-3245-8547-F996C868D7D1}">
      <dsp:nvSpPr>
        <dsp:cNvPr id="0" name=""/>
        <dsp:cNvSpPr/>
      </dsp:nvSpPr>
      <dsp:spPr>
        <a:xfrm>
          <a:off x="3444367" y="283838"/>
          <a:ext cx="5278249" cy="5278249"/>
        </a:xfrm>
        <a:custGeom>
          <a:avLst/>
          <a:gdLst/>
          <a:ahLst/>
          <a:cxnLst/>
          <a:rect l="0" t="0" r="0" b="0"/>
          <a:pathLst>
            <a:path>
              <a:moveTo>
                <a:pt x="5087255" y="1653410"/>
              </a:moveTo>
              <a:arcTo wR="2639124" hR="2639124" stAng="20284100" swAng="939403"/>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7523404" y="2641799"/>
          <a:ext cx="2423440" cy="76036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3. Just Culture, Reporting and Learning</a:t>
          </a:r>
        </a:p>
      </dsp:txBody>
      <dsp:txXfrm>
        <a:off x="7560522" y="2678917"/>
        <a:ext cx="2349204" cy="686126"/>
      </dsp:txXfrm>
    </dsp:sp>
    <dsp:sp modelId="{01A43223-535B-6B47-A986-05E7D8D15BCE}">
      <dsp:nvSpPr>
        <dsp:cNvPr id="0" name=""/>
        <dsp:cNvSpPr/>
      </dsp:nvSpPr>
      <dsp:spPr>
        <a:xfrm>
          <a:off x="3441683" y="1017912"/>
          <a:ext cx="5278249" cy="5278249"/>
        </a:xfrm>
        <a:custGeom>
          <a:avLst/>
          <a:gdLst/>
          <a:ahLst/>
          <a:cxnLst/>
          <a:rect l="0" t="0" r="0" b="0"/>
          <a:pathLst>
            <a:path>
              <a:moveTo>
                <a:pt x="5266602" y="2391458"/>
              </a:moveTo>
              <a:arcTo wR="2639124" hR="2639124" stAng="21276913" swAng="927568"/>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7268114" y="4125833"/>
          <a:ext cx="2423440" cy="76036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4. Risk Awareness and Management</a:t>
          </a:r>
        </a:p>
      </dsp:txBody>
      <dsp:txXfrm>
        <a:off x="7305232" y="4162951"/>
        <a:ext cx="2349204" cy="686126"/>
      </dsp:txXfrm>
    </dsp:sp>
    <dsp:sp modelId="{36D97731-E2F2-E04C-8DD3-977135B8C981}">
      <dsp:nvSpPr>
        <dsp:cNvPr id="0" name=""/>
        <dsp:cNvSpPr/>
      </dsp:nvSpPr>
      <dsp:spPr>
        <a:xfrm>
          <a:off x="3880582" y="208629"/>
          <a:ext cx="5278249" cy="5278249"/>
        </a:xfrm>
        <a:custGeom>
          <a:avLst/>
          <a:gdLst/>
          <a:ahLst/>
          <a:cxnLst/>
          <a:rect l="0" t="0" r="0" b="0"/>
          <a:pathLst>
            <a:path>
              <a:moveTo>
                <a:pt x="4307539" y="4683964"/>
              </a:moveTo>
              <a:arcTo wR="2639124" hR="2639124" stAng="3047310" swAng="1297167"/>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4884279" y="5280923"/>
          <a:ext cx="2423440" cy="760362"/>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5. Teamwork</a:t>
          </a:r>
        </a:p>
      </dsp:txBody>
      <dsp:txXfrm>
        <a:off x="4921397" y="5318041"/>
        <a:ext cx="2349204" cy="686126"/>
      </dsp:txXfrm>
    </dsp:sp>
    <dsp:sp modelId="{66AC0CD7-FF7F-1B4F-9F0C-AD38DC6D16FB}">
      <dsp:nvSpPr>
        <dsp:cNvPr id="0" name=""/>
        <dsp:cNvSpPr/>
      </dsp:nvSpPr>
      <dsp:spPr>
        <a:xfrm>
          <a:off x="3200435" y="267196"/>
          <a:ext cx="5278249" cy="5278249"/>
        </a:xfrm>
        <a:custGeom>
          <a:avLst/>
          <a:gdLst/>
          <a:ahLst/>
          <a:cxnLst/>
          <a:rect l="0" t="0" r="0" b="0"/>
          <a:pathLst>
            <a:path>
              <a:moveTo>
                <a:pt x="1675233" y="5095930"/>
              </a:moveTo>
              <a:arcTo wR="2639124" hR="2639124" stAng="6685309" swAng="1186173"/>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586722" y="4125837"/>
          <a:ext cx="2423451" cy="76036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6. Communication</a:t>
          </a:r>
        </a:p>
      </dsp:txBody>
      <dsp:txXfrm>
        <a:off x="2623840" y="4162955"/>
        <a:ext cx="2349215" cy="686126"/>
      </dsp:txXfrm>
    </dsp:sp>
    <dsp:sp modelId="{714906CB-260F-E64C-955D-47EEF297C550}">
      <dsp:nvSpPr>
        <dsp:cNvPr id="0" name=""/>
        <dsp:cNvSpPr/>
      </dsp:nvSpPr>
      <dsp:spPr>
        <a:xfrm>
          <a:off x="3484256" y="735334"/>
          <a:ext cx="5278249" cy="5278249"/>
        </a:xfrm>
        <a:custGeom>
          <a:avLst/>
          <a:gdLst/>
          <a:ahLst/>
          <a:cxnLst/>
          <a:rect l="0" t="0" r="0" b="0"/>
          <a:pathLst>
            <a:path>
              <a:moveTo>
                <a:pt x="107147" y="3383484"/>
              </a:moveTo>
              <a:arcTo wR="2639124" hR="2639124" stAng="9817052" swAng="937329"/>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245154" y="2641799"/>
          <a:ext cx="2423440" cy="76036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7. Responsibility</a:t>
          </a:r>
        </a:p>
      </dsp:txBody>
      <dsp:txXfrm>
        <a:off x="2282272" y="2678917"/>
        <a:ext cx="2349204" cy="686126"/>
      </dsp:txXfrm>
    </dsp:sp>
    <dsp:sp modelId="{6C3BBCE4-283B-F24B-990F-545762E4F707}">
      <dsp:nvSpPr>
        <dsp:cNvPr id="0" name=""/>
        <dsp:cNvSpPr/>
      </dsp:nvSpPr>
      <dsp:spPr>
        <a:xfrm>
          <a:off x="3466329" y="311003"/>
          <a:ext cx="5278249" cy="5278249"/>
        </a:xfrm>
        <a:custGeom>
          <a:avLst/>
          <a:gdLst/>
          <a:ahLst/>
          <a:cxnLst/>
          <a:rect l="0" t="0" r="0" b="0"/>
          <a:pathLst>
            <a:path>
              <a:moveTo>
                <a:pt x="18974" y="2323229"/>
              </a:moveTo>
              <a:arcTo wR="2639124" hR="2639124" stAng="11212477" swAng="976217"/>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2685331" y="1145434"/>
          <a:ext cx="2423440" cy="76036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8. Involvement</a:t>
          </a:r>
        </a:p>
      </dsp:txBody>
      <dsp:txXfrm>
        <a:off x="2722449" y="1182552"/>
        <a:ext cx="2349204" cy="686126"/>
      </dsp:txXfrm>
    </dsp:sp>
    <dsp:sp modelId="{E1A88B40-061A-E94A-8AF9-053B0938484C}">
      <dsp:nvSpPr>
        <dsp:cNvPr id="0" name=""/>
        <dsp:cNvSpPr/>
      </dsp:nvSpPr>
      <dsp:spPr>
        <a:xfrm>
          <a:off x="3396549" y="413063"/>
          <a:ext cx="5278249" cy="5278249"/>
        </a:xfrm>
        <a:custGeom>
          <a:avLst/>
          <a:gdLst/>
          <a:ahLst/>
          <a:cxnLst/>
          <a:rect l="0" t="0" r="0" b="0"/>
          <a:pathLst>
            <a:path>
              <a:moveTo>
                <a:pt x="820428" y="726711"/>
              </a:moveTo>
              <a:arcTo wR="2639124" hR="2639124" stAng="13586331" swAng="1050987"/>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4470140" y="125875"/>
          <a:ext cx="3219134" cy="84936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1. Leadership and Management Commitment</a:t>
          </a:r>
        </a:p>
      </dsp:txBody>
      <dsp:txXfrm>
        <a:off x="4511602" y="167337"/>
        <a:ext cx="3136210" cy="766438"/>
      </dsp:txXfrm>
    </dsp:sp>
    <dsp:sp modelId="{6B932273-8E38-9D48-BA6F-733F49517D54}">
      <dsp:nvSpPr>
        <dsp:cNvPr id="0" name=""/>
        <dsp:cNvSpPr/>
      </dsp:nvSpPr>
      <dsp:spPr>
        <a:xfrm>
          <a:off x="3230328" y="887699"/>
          <a:ext cx="5891039" cy="5891039"/>
        </a:xfrm>
        <a:custGeom>
          <a:avLst/>
          <a:gdLst/>
          <a:ahLst/>
          <a:cxnLst/>
          <a:rect l="0" t="0" r="0" b="0"/>
          <a:pathLst>
            <a:path>
              <a:moveTo>
                <a:pt x="3671805" y="90945"/>
              </a:moveTo>
              <a:arcTo wR="2945519" hR="2945519" stAng="17056489" swAng="1611015"/>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7729677" y="1623629"/>
          <a:ext cx="1663560" cy="45974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2. Resourcing</a:t>
          </a:r>
          <a:endParaRPr lang="en-US" sz="1050" b="1" kern="1200" dirty="0"/>
        </a:p>
      </dsp:txBody>
      <dsp:txXfrm>
        <a:off x="7752120" y="1646072"/>
        <a:ext cx="1618674" cy="414856"/>
      </dsp:txXfrm>
    </dsp:sp>
    <dsp:sp modelId="{E6C8046A-6B0D-3245-8547-F996C868D7D1}">
      <dsp:nvSpPr>
        <dsp:cNvPr id="0" name=""/>
        <dsp:cNvSpPr/>
      </dsp:nvSpPr>
      <dsp:spPr>
        <a:xfrm>
          <a:off x="3127825" y="472509"/>
          <a:ext cx="5891039" cy="5891039"/>
        </a:xfrm>
        <a:custGeom>
          <a:avLst/>
          <a:gdLst/>
          <a:ahLst/>
          <a:cxnLst/>
          <a:rect l="0" t="0" r="0" b="0"/>
          <a:pathLst>
            <a:path>
              <a:moveTo>
                <a:pt x="5576621" y="1621363"/>
              </a:moveTo>
              <a:arcTo wR="2945519" hR="2945519" stAng="19997113" swAng="1355227"/>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7957704" y="3217752"/>
          <a:ext cx="2135047" cy="55664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3. Just Culture, Reporting and Learning</a:t>
          </a:r>
        </a:p>
      </dsp:txBody>
      <dsp:txXfrm>
        <a:off x="7984877" y="3244925"/>
        <a:ext cx="2080701" cy="502300"/>
      </dsp:txXfrm>
    </dsp:sp>
    <dsp:sp modelId="{01A43223-535B-6B47-A986-05E7D8D15BCE}">
      <dsp:nvSpPr>
        <dsp:cNvPr id="0" name=""/>
        <dsp:cNvSpPr/>
      </dsp:nvSpPr>
      <dsp:spPr>
        <a:xfrm>
          <a:off x="3131132" y="1072876"/>
          <a:ext cx="5891039" cy="5891039"/>
        </a:xfrm>
        <a:custGeom>
          <a:avLst/>
          <a:gdLst/>
          <a:ahLst/>
          <a:cxnLst/>
          <a:rect l="0" t="0" r="0" b="0"/>
          <a:pathLst>
            <a:path>
              <a:moveTo>
                <a:pt x="5881809" y="2712511"/>
              </a:moveTo>
              <a:arcTo wR="2945519" hR="2945519" stAng="21327770" swAng="1268676"/>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7944473" y="4870822"/>
          <a:ext cx="1591652" cy="56316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4. Risk Awareness and Management</a:t>
          </a:r>
        </a:p>
      </dsp:txBody>
      <dsp:txXfrm>
        <a:off x="7971964" y="4898313"/>
        <a:ext cx="1536670" cy="508179"/>
      </dsp:txXfrm>
    </dsp:sp>
    <dsp:sp modelId="{36D97731-E2F2-E04C-8DD3-977135B8C981}">
      <dsp:nvSpPr>
        <dsp:cNvPr id="0" name=""/>
        <dsp:cNvSpPr/>
      </dsp:nvSpPr>
      <dsp:spPr>
        <a:xfrm>
          <a:off x="3440316" y="482541"/>
          <a:ext cx="5891039" cy="5891039"/>
        </a:xfrm>
        <a:custGeom>
          <a:avLst/>
          <a:gdLst/>
          <a:ahLst/>
          <a:cxnLst/>
          <a:rect l="0" t="0" r="0" b="0"/>
          <a:pathLst>
            <a:path>
              <a:moveTo>
                <a:pt x="5089479" y="4965302"/>
              </a:moveTo>
              <a:arcTo wR="2945519" hR="2945519" stAng="2597505" swAng="2211845"/>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5288703" y="6262580"/>
          <a:ext cx="1582008" cy="35803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5. Teamwork</a:t>
          </a:r>
        </a:p>
      </dsp:txBody>
      <dsp:txXfrm>
        <a:off x="5306181" y="6280058"/>
        <a:ext cx="1547052" cy="323075"/>
      </dsp:txXfrm>
    </dsp:sp>
    <dsp:sp modelId="{66AC0CD7-FF7F-1B4F-9F0C-AD38DC6D16FB}">
      <dsp:nvSpPr>
        <dsp:cNvPr id="0" name=""/>
        <dsp:cNvSpPr/>
      </dsp:nvSpPr>
      <dsp:spPr>
        <a:xfrm>
          <a:off x="2962017" y="508098"/>
          <a:ext cx="5891039" cy="5891039"/>
        </a:xfrm>
        <a:custGeom>
          <a:avLst/>
          <a:gdLst/>
          <a:ahLst/>
          <a:cxnLst/>
          <a:rect l="0" t="0" r="0" b="0"/>
          <a:pathLst>
            <a:path>
              <a:moveTo>
                <a:pt x="2308160" y="5821256"/>
              </a:moveTo>
              <a:arcTo wR="2945519" hR="2945519" stAng="6149800" swAng="2208918"/>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539996" y="4945311"/>
          <a:ext cx="1950840" cy="41419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6. Communication</a:t>
          </a:r>
        </a:p>
      </dsp:txBody>
      <dsp:txXfrm>
        <a:off x="2560215" y="4965530"/>
        <a:ext cx="1910402" cy="373753"/>
      </dsp:txXfrm>
    </dsp:sp>
    <dsp:sp modelId="{714906CB-260F-E64C-955D-47EEF297C550}">
      <dsp:nvSpPr>
        <dsp:cNvPr id="0" name=""/>
        <dsp:cNvSpPr/>
      </dsp:nvSpPr>
      <dsp:spPr>
        <a:xfrm>
          <a:off x="3141223" y="808365"/>
          <a:ext cx="5891039" cy="5891039"/>
        </a:xfrm>
        <a:custGeom>
          <a:avLst/>
          <a:gdLst/>
          <a:ahLst/>
          <a:cxnLst/>
          <a:rect l="0" t="0" r="0" b="0"/>
          <a:pathLst>
            <a:path>
              <a:moveTo>
                <a:pt x="246620" y="4125363"/>
              </a:moveTo>
              <a:arcTo wR="2945519" hR="2945519" stAng="9383226" swAng="145877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099247" y="3286899"/>
          <a:ext cx="2069882" cy="4183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7. Responsibility</a:t>
          </a:r>
        </a:p>
      </dsp:txBody>
      <dsp:txXfrm>
        <a:off x="2119669" y="3307321"/>
        <a:ext cx="2029038" cy="377509"/>
      </dsp:txXfrm>
    </dsp:sp>
    <dsp:sp modelId="{6C3BBCE4-283B-F24B-990F-545762E4F707}">
      <dsp:nvSpPr>
        <dsp:cNvPr id="0" name=""/>
        <dsp:cNvSpPr/>
      </dsp:nvSpPr>
      <dsp:spPr>
        <a:xfrm>
          <a:off x="3137406" y="498967"/>
          <a:ext cx="5891039" cy="5891039"/>
        </a:xfrm>
        <a:custGeom>
          <a:avLst/>
          <a:gdLst/>
          <a:ahLst/>
          <a:cxnLst/>
          <a:rect l="0" t="0" r="0" b="0"/>
          <a:pathLst>
            <a:path>
              <a:moveTo>
                <a:pt x="4973" y="2774423"/>
              </a:moveTo>
              <a:arcTo wR="2945519" hR="2945519" stAng="10999801" swAng="1561643"/>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2652779" y="1663321"/>
          <a:ext cx="1945378" cy="32533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8. Involvement</a:t>
          </a:r>
        </a:p>
      </dsp:txBody>
      <dsp:txXfrm>
        <a:off x="2668660" y="1679202"/>
        <a:ext cx="1913616" cy="293569"/>
      </dsp:txXfrm>
    </dsp:sp>
    <dsp:sp modelId="{E1A88B40-061A-E94A-8AF9-053B0938484C}">
      <dsp:nvSpPr>
        <dsp:cNvPr id="0" name=""/>
        <dsp:cNvSpPr/>
      </dsp:nvSpPr>
      <dsp:spPr>
        <a:xfrm>
          <a:off x="2968959" y="902178"/>
          <a:ext cx="5891039" cy="5891039"/>
        </a:xfrm>
        <a:custGeom>
          <a:avLst/>
          <a:gdLst/>
          <a:ahLst/>
          <a:cxnLst/>
          <a:rect l="0" t="0" r="0" b="0"/>
          <a:pathLst>
            <a:path>
              <a:moveTo>
                <a:pt x="980608" y="751160"/>
              </a:moveTo>
              <a:arcTo wR="2945519" hR="2945519" stAng="13689453" swAng="1725868"/>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5038115" y="181735"/>
          <a:ext cx="2083184" cy="625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1. Leadership and Management Commitment</a:t>
          </a:r>
        </a:p>
      </dsp:txBody>
      <dsp:txXfrm>
        <a:off x="5068670" y="212290"/>
        <a:ext cx="2022074" cy="564810"/>
      </dsp:txXfrm>
    </dsp:sp>
    <dsp:sp modelId="{6B932273-8E38-9D48-BA6F-733F49517D54}">
      <dsp:nvSpPr>
        <dsp:cNvPr id="0" name=""/>
        <dsp:cNvSpPr/>
      </dsp:nvSpPr>
      <dsp:spPr>
        <a:xfrm>
          <a:off x="3205284" y="520534"/>
          <a:ext cx="5891039" cy="5891039"/>
        </a:xfrm>
        <a:custGeom>
          <a:avLst/>
          <a:gdLst/>
          <a:ahLst/>
          <a:cxnLst/>
          <a:rect l="0" t="0" r="0" b="0"/>
          <a:pathLst>
            <a:path>
              <a:moveTo>
                <a:pt x="3927526" y="168515"/>
              </a:moveTo>
              <a:arcTo wR="2945519" hR="2945519" stAng="17368479" swAng="1405769"/>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7334090" y="1316803"/>
          <a:ext cx="2454734" cy="96167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2. Resourcing</a:t>
          </a:r>
          <a:endParaRPr lang="en-US" sz="1800" b="1" kern="1200" dirty="0"/>
        </a:p>
      </dsp:txBody>
      <dsp:txXfrm>
        <a:off x="7381035" y="1363748"/>
        <a:ext cx="2360844" cy="867783"/>
      </dsp:txXfrm>
    </dsp:sp>
    <dsp:sp modelId="{E6C8046A-6B0D-3245-8547-F996C868D7D1}">
      <dsp:nvSpPr>
        <dsp:cNvPr id="0" name=""/>
        <dsp:cNvSpPr/>
      </dsp:nvSpPr>
      <dsp:spPr>
        <a:xfrm>
          <a:off x="3126365" y="393927"/>
          <a:ext cx="5891039" cy="5891039"/>
        </a:xfrm>
        <a:custGeom>
          <a:avLst/>
          <a:gdLst/>
          <a:ahLst/>
          <a:cxnLst/>
          <a:rect l="0" t="0" r="0" b="0"/>
          <a:pathLst>
            <a:path>
              <a:moveTo>
                <a:pt x="5696568" y="1892988"/>
              </a:moveTo>
              <a:arcTo wR="2945519" hR="2945519" stAng="20343811" swAng="1038286"/>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7957704" y="3161892"/>
          <a:ext cx="2135047" cy="55664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3. Just Culture, Reporting and Learning</a:t>
          </a:r>
        </a:p>
      </dsp:txBody>
      <dsp:txXfrm>
        <a:off x="7984877" y="3189065"/>
        <a:ext cx="2080701" cy="502300"/>
      </dsp:txXfrm>
    </dsp:sp>
    <dsp:sp modelId="{01A43223-535B-6B47-A986-05E7D8D15BCE}">
      <dsp:nvSpPr>
        <dsp:cNvPr id="0" name=""/>
        <dsp:cNvSpPr/>
      </dsp:nvSpPr>
      <dsp:spPr>
        <a:xfrm>
          <a:off x="3131132" y="1017016"/>
          <a:ext cx="5891039" cy="5891039"/>
        </a:xfrm>
        <a:custGeom>
          <a:avLst/>
          <a:gdLst/>
          <a:ahLst/>
          <a:cxnLst/>
          <a:rect l="0" t="0" r="0" b="0"/>
          <a:pathLst>
            <a:path>
              <a:moveTo>
                <a:pt x="5881809" y="2712511"/>
              </a:moveTo>
              <a:arcTo wR="2945519" hR="2945519" stAng="21327770" swAng="1268676"/>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7944473" y="4814961"/>
          <a:ext cx="1591652" cy="56316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4. Risk Awareness and Management</a:t>
          </a:r>
        </a:p>
      </dsp:txBody>
      <dsp:txXfrm>
        <a:off x="7971964" y="4842452"/>
        <a:ext cx="1536670" cy="508179"/>
      </dsp:txXfrm>
    </dsp:sp>
    <dsp:sp modelId="{36D97731-E2F2-E04C-8DD3-977135B8C981}">
      <dsp:nvSpPr>
        <dsp:cNvPr id="0" name=""/>
        <dsp:cNvSpPr/>
      </dsp:nvSpPr>
      <dsp:spPr>
        <a:xfrm>
          <a:off x="3440316" y="426681"/>
          <a:ext cx="5891039" cy="5891039"/>
        </a:xfrm>
        <a:custGeom>
          <a:avLst/>
          <a:gdLst/>
          <a:ahLst/>
          <a:cxnLst/>
          <a:rect l="0" t="0" r="0" b="0"/>
          <a:pathLst>
            <a:path>
              <a:moveTo>
                <a:pt x="5089479" y="4965302"/>
              </a:moveTo>
              <a:arcTo wR="2945519" hR="2945519" stAng="2597505" swAng="2211845"/>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5288703" y="6206719"/>
          <a:ext cx="1582008" cy="35803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5. Teamwork</a:t>
          </a:r>
        </a:p>
      </dsp:txBody>
      <dsp:txXfrm>
        <a:off x="5306181" y="6224197"/>
        <a:ext cx="1547052" cy="323075"/>
      </dsp:txXfrm>
    </dsp:sp>
    <dsp:sp modelId="{66AC0CD7-FF7F-1B4F-9F0C-AD38DC6D16FB}">
      <dsp:nvSpPr>
        <dsp:cNvPr id="0" name=""/>
        <dsp:cNvSpPr/>
      </dsp:nvSpPr>
      <dsp:spPr>
        <a:xfrm>
          <a:off x="2962017" y="452238"/>
          <a:ext cx="5891039" cy="5891039"/>
        </a:xfrm>
        <a:custGeom>
          <a:avLst/>
          <a:gdLst/>
          <a:ahLst/>
          <a:cxnLst/>
          <a:rect l="0" t="0" r="0" b="0"/>
          <a:pathLst>
            <a:path>
              <a:moveTo>
                <a:pt x="2308160" y="5821256"/>
              </a:moveTo>
              <a:arcTo wR="2945519" hR="2945519" stAng="6149800" swAng="2208918"/>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539996" y="4889451"/>
          <a:ext cx="1950840" cy="41419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6. Communication</a:t>
          </a:r>
        </a:p>
      </dsp:txBody>
      <dsp:txXfrm>
        <a:off x="2560215" y="4909670"/>
        <a:ext cx="1910402" cy="373753"/>
      </dsp:txXfrm>
    </dsp:sp>
    <dsp:sp modelId="{714906CB-260F-E64C-955D-47EEF297C550}">
      <dsp:nvSpPr>
        <dsp:cNvPr id="0" name=""/>
        <dsp:cNvSpPr/>
      </dsp:nvSpPr>
      <dsp:spPr>
        <a:xfrm>
          <a:off x="3141223" y="752505"/>
          <a:ext cx="5891039" cy="5891039"/>
        </a:xfrm>
        <a:custGeom>
          <a:avLst/>
          <a:gdLst/>
          <a:ahLst/>
          <a:cxnLst/>
          <a:rect l="0" t="0" r="0" b="0"/>
          <a:pathLst>
            <a:path>
              <a:moveTo>
                <a:pt x="246620" y="4125363"/>
              </a:moveTo>
              <a:arcTo wR="2945519" hR="2945519" stAng="9383226" swAng="145877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099247" y="3231039"/>
          <a:ext cx="2069882" cy="4183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7. Responsibility</a:t>
          </a:r>
        </a:p>
      </dsp:txBody>
      <dsp:txXfrm>
        <a:off x="2119669" y="3251461"/>
        <a:ext cx="2029038" cy="377509"/>
      </dsp:txXfrm>
    </dsp:sp>
    <dsp:sp modelId="{6C3BBCE4-283B-F24B-990F-545762E4F707}">
      <dsp:nvSpPr>
        <dsp:cNvPr id="0" name=""/>
        <dsp:cNvSpPr/>
      </dsp:nvSpPr>
      <dsp:spPr>
        <a:xfrm>
          <a:off x="3137406" y="443107"/>
          <a:ext cx="5891039" cy="5891039"/>
        </a:xfrm>
        <a:custGeom>
          <a:avLst/>
          <a:gdLst/>
          <a:ahLst/>
          <a:cxnLst/>
          <a:rect l="0" t="0" r="0" b="0"/>
          <a:pathLst>
            <a:path>
              <a:moveTo>
                <a:pt x="4973" y="2774423"/>
              </a:moveTo>
              <a:arcTo wR="2945519" hR="2945519" stAng="10999801" swAng="1561643"/>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2652779" y="1607461"/>
          <a:ext cx="1945378" cy="32533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8. Involvement</a:t>
          </a:r>
        </a:p>
      </dsp:txBody>
      <dsp:txXfrm>
        <a:off x="2668660" y="1623342"/>
        <a:ext cx="1913616" cy="293569"/>
      </dsp:txXfrm>
    </dsp:sp>
    <dsp:sp modelId="{E1A88B40-061A-E94A-8AF9-053B0938484C}">
      <dsp:nvSpPr>
        <dsp:cNvPr id="0" name=""/>
        <dsp:cNvSpPr/>
      </dsp:nvSpPr>
      <dsp:spPr>
        <a:xfrm>
          <a:off x="3092462" y="510110"/>
          <a:ext cx="5891039" cy="5891039"/>
        </a:xfrm>
        <a:custGeom>
          <a:avLst/>
          <a:gdLst/>
          <a:ahLst/>
          <a:cxnLst/>
          <a:rect l="0" t="0" r="0" b="0"/>
          <a:pathLst>
            <a:path>
              <a:moveTo>
                <a:pt x="661975" y="1085005"/>
              </a:moveTo>
              <a:arcTo wR="2945519" hR="2945519" stAng="13150283" swAng="1840559"/>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4769541" y="181735"/>
          <a:ext cx="2083184" cy="625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1. Leadership and Management Commitment</a:t>
          </a:r>
        </a:p>
      </dsp:txBody>
      <dsp:txXfrm>
        <a:off x="4800096" y="212290"/>
        <a:ext cx="2022074" cy="564810"/>
      </dsp:txXfrm>
    </dsp:sp>
    <dsp:sp modelId="{6B932273-8E38-9D48-BA6F-733F49517D54}">
      <dsp:nvSpPr>
        <dsp:cNvPr id="0" name=""/>
        <dsp:cNvSpPr/>
      </dsp:nvSpPr>
      <dsp:spPr>
        <a:xfrm>
          <a:off x="2921458" y="515165"/>
          <a:ext cx="5891039" cy="5891039"/>
        </a:xfrm>
        <a:custGeom>
          <a:avLst/>
          <a:gdLst/>
          <a:ahLst/>
          <a:cxnLst/>
          <a:rect l="0" t="0" r="0" b="0"/>
          <a:pathLst>
            <a:path>
              <a:moveTo>
                <a:pt x="3946096" y="175152"/>
              </a:moveTo>
              <a:arcTo wR="2945519" hR="2945519" stAng="17391495" swAng="182425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7575257" y="1589835"/>
          <a:ext cx="1435251" cy="41560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2. Resourcing</a:t>
          </a:r>
          <a:endParaRPr lang="en-US" sz="1050" b="1" kern="1200" dirty="0"/>
        </a:p>
      </dsp:txBody>
      <dsp:txXfrm>
        <a:off x="7595545" y="1610123"/>
        <a:ext cx="1394675" cy="375033"/>
      </dsp:txXfrm>
    </dsp:sp>
    <dsp:sp modelId="{E6C8046A-6B0D-3245-8547-F996C868D7D1}">
      <dsp:nvSpPr>
        <dsp:cNvPr id="0" name=""/>
        <dsp:cNvSpPr/>
      </dsp:nvSpPr>
      <dsp:spPr>
        <a:xfrm>
          <a:off x="2847277" y="394676"/>
          <a:ext cx="5891039" cy="5891039"/>
        </a:xfrm>
        <a:custGeom>
          <a:avLst/>
          <a:gdLst/>
          <a:ahLst/>
          <a:cxnLst/>
          <a:rect l="0" t="0" r="0" b="0"/>
          <a:pathLst>
            <a:path>
              <a:moveTo>
                <a:pt x="5575322" y="1618784"/>
              </a:moveTo>
              <a:arcTo wR="2945519" hR="2945519" stAng="19993743" swAng="1031810"/>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7151979" y="2859150"/>
          <a:ext cx="3209347" cy="116213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3. Just Culture, Reporting and Learning</a:t>
          </a:r>
        </a:p>
      </dsp:txBody>
      <dsp:txXfrm>
        <a:off x="7208710" y="2915881"/>
        <a:ext cx="3095885" cy="1048669"/>
      </dsp:txXfrm>
    </dsp:sp>
    <dsp:sp modelId="{01A43223-535B-6B47-A986-05E7D8D15BCE}">
      <dsp:nvSpPr>
        <dsp:cNvPr id="0" name=""/>
        <dsp:cNvSpPr/>
      </dsp:nvSpPr>
      <dsp:spPr>
        <a:xfrm>
          <a:off x="2810873" y="1211785"/>
          <a:ext cx="5891039" cy="5891039"/>
        </a:xfrm>
        <a:custGeom>
          <a:avLst/>
          <a:gdLst/>
          <a:ahLst/>
          <a:cxnLst/>
          <a:rect l="0" t="0" r="0" b="0"/>
          <a:pathLst>
            <a:path>
              <a:moveTo>
                <a:pt x="5888254" y="2817456"/>
              </a:moveTo>
              <a:arcTo wR="2945519" hR="2945519" stAng="21450489" swAng="914293"/>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7675898" y="4814961"/>
          <a:ext cx="1591652" cy="56316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4. Risk Awareness and Management</a:t>
          </a:r>
        </a:p>
      </dsp:txBody>
      <dsp:txXfrm>
        <a:off x="7703389" y="4842452"/>
        <a:ext cx="1536670" cy="508179"/>
      </dsp:txXfrm>
    </dsp:sp>
    <dsp:sp modelId="{36D97731-E2F2-E04C-8DD3-977135B8C981}">
      <dsp:nvSpPr>
        <dsp:cNvPr id="0" name=""/>
        <dsp:cNvSpPr/>
      </dsp:nvSpPr>
      <dsp:spPr>
        <a:xfrm>
          <a:off x="3171741" y="426681"/>
          <a:ext cx="5891039" cy="5891039"/>
        </a:xfrm>
        <a:custGeom>
          <a:avLst/>
          <a:gdLst/>
          <a:ahLst/>
          <a:cxnLst/>
          <a:rect l="0" t="0" r="0" b="0"/>
          <a:pathLst>
            <a:path>
              <a:moveTo>
                <a:pt x="5089479" y="4965302"/>
              </a:moveTo>
              <a:arcTo wR="2945519" hR="2945519" stAng="2597505" swAng="2211845"/>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5020128" y="6206719"/>
          <a:ext cx="1582008" cy="35803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5. Teamwork</a:t>
          </a:r>
        </a:p>
      </dsp:txBody>
      <dsp:txXfrm>
        <a:off x="5037606" y="6224197"/>
        <a:ext cx="1547052" cy="323075"/>
      </dsp:txXfrm>
    </dsp:sp>
    <dsp:sp modelId="{66AC0CD7-FF7F-1B4F-9F0C-AD38DC6D16FB}">
      <dsp:nvSpPr>
        <dsp:cNvPr id="0" name=""/>
        <dsp:cNvSpPr/>
      </dsp:nvSpPr>
      <dsp:spPr>
        <a:xfrm>
          <a:off x="2693442" y="452238"/>
          <a:ext cx="5891039" cy="5891039"/>
        </a:xfrm>
        <a:custGeom>
          <a:avLst/>
          <a:gdLst/>
          <a:ahLst/>
          <a:cxnLst/>
          <a:rect l="0" t="0" r="0" b="0"/>
          <a:pathLst>
            <a:path>
              <a:moveTo>
                <a:pt x="2308160" y="5821256"/>
              </a:moveTo>
              <a:arcTo wR="2945519" hR="2945519" stAng="6149800" swAng="2208918"/>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271421" y="4889451"/>
          <a:ext cx="1950840" cy="41419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6. Communication</a:t>
          </a:r>
        </a:p>
      </dsp:txBody>
      <dsp:txXfrm>
        <a:off x="2291640" y="4909670"/>
        <a:ext cx="1910402" cy="373753"/>
      </dsp:txXfrm>
    </dsp:sp>
    <dsp:sp modelId="{714906CB-260F-E64C-955D-47EEF297C550}">
      <dsp:nvSpPr>
        <dsp:cNvPr id="0" name=""/>
        <dsp:cNvSpPr/>
      </dsp:nvSpPr>
      <dsp:spPr>
        <a:xfrm>
          <a:off x="2872648" y="752505"/>
          <a:ext cx="5891039" cy="5891039"/>
        </a:xfrm>
        <a:custGeom>
          <a:avLst/>
          <a:gdLst/>
          <a:ahLst/>
          <a:cxnLst/>
          <a:rect l="0" t="0" r="0" b="0"/>
          <a:pathLst>
            <a:path>
              <a:moveTo>
                <a:pt x="246620" y="4125363"/>
              </a:moveTo>
              <a:arcTo wR="2945519" hR="2945519" stAng="9383226" swAng="145877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1830672" y="3231039"/>
          <a:ext cx="2069882" cy="4183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7. Responsibility</a:t>
          </a:r>
        </a:p>
      </dsp:txBody>
      <dsp:txXfrm>
        <a:off x="1851094" y="3251461"/>
        <a:ext cx="2029038" cy="377509"/>
      </dsp:txXfrm>
    </dsp:sp>
    <dsp:sp modelId="{6C3BBCE4-283B-F24B-990F-545762E4F707}">
      <dsp:nvSpPr>
        <dsp:cNvPr id="0" name=""/>
        <dsp:cNvSpPr/>
      </dsp:nvSpPr>
      <dsp:spPr>
        <a:xfrm>
          <a:off x="2868831" y="443107"/>
          <a:ext cx="5891039" cy="5891039"/>
        </a:xfrm>
        <a:custGeom>
          <a:avLst/>
          <a:gdLst/>
          <a:ahLst/>
          <a:cxnLst/>
          <a:rect l="0" t="0" r="0" b="0"/>
          <a:pathLst>
            <a:path>
              <a:moveTo>
                <a:pt x="4973" y="2774423"/>
              </a:moveTo>
              <a:arcTo wR="2945519" hR="2945519" stAng="10999801" swAng="1561643"/>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2384204" y="1607461"/>
          <a:ext cx="1945378" cy="32533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8. Involvement</a:t>
          </a:r>
        </a:p>
      </dsp:txBody>
      <dsp:txXfrm>
        <a:off x="2400085" y="1623342"/>
        <a:ext cx="1913616" cy="293569"/>
      </dsp:txXfrm>
    </dsp:sp>
    <dsp:sp modelId="{E1A88B40-061A-E94A-8AF9-053B0938484C}">
      <dsp:nvSpPr>
        <dsp:cNvPr id="0" name=""/>
        <dsp:cNvSpPr/>
      </dsp:nvSpPr>
      <dsp:spPr>
        <a:xfrm>
          <a:off x="2823887" y="510110"/>
          <a:ext cx="5891039" cy="5891039"/>
        </a:xfrm>
        <a:custGeom>
          <a:avLst/>
          <a:gdLst/>
          <a:ahLst/>
          <a:cxnLst/>
          <a:rect l="0" t="0" r="0" b="0"/>
          <a:pathLst>
            <a:path>
              <a:moveTo>
                <a:pt x="661975" y="1085005"/>
              </a:moveTo>
              <a:arcTo wR="2945519" hR="2945519" stAng="13150283" swAng="1840559"/>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5102843" y="181735"/>
          <a:ext cx="2083184" cy="625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1. Leadership and Management Commitment</a:t>
          </a:r>
        </a:p>
      </dsp:txBody>
      <dsp:txXfrm>
        <a:off x="5133398" y="212290"/>
        <a:ext cx="2022074" cy="564810"/>
      </dsp:txXfrm>
    </dsp:sp>
    <dsp:sp modelId="{6B932273-8E38-9D48-BA6F-733F49517D54}">
      <dsp:nvSpPr>
        <dsp:cNvPr id="0" name=""/>
        <dsp:cNvSpPr/>
      </dsp:nvSpPr>
      <dsp:spPr>
        <a:xfrm>
          <a:off x="3254761" y="515165"/>
          <a:ext cx="5891039" cy="5891039"/>
        </a:xfrm>
        <a:custGeom>
          <a:avLst/>
          <a:gdLst/>
          <a:ahLst/>
          <a:cxnLst/>
          <a:rect l="0" t="0" r="0" b="0"/>
          <a:pathLst>
            <a:path>
              <a:moveTo>
                <a:pt x="3946096" y="175152"/>
              </a:moveTo>
              <a:arcTo wR="2945519" hR="2945519" stAng="17391495" swAng="182425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7908560" y="1589835"/>
          <a:ext cx="1435251" cy="41560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2. Resourcing</a:t>
          </a:r>
          <a:endParaRPr lang="en-US" sz="1050" b="1" kern="1200" dirty="0"/>
        </a:p>
      </dsp:txBody>
      <dsp:txXfrm>
        <a:off x="7928848" y="1610123"/>
        <a:ext cx="1394675" cy="375033"/>
      </dsp:txXfrm>
    </dsp:sp>
    <dsp:sp modelId="{E6C8046A-6B0D-3245-8547-F996C868D7D1}">
      <dsp:nvSpPr>
        <dsp:cNvPr id="0" name=""/>
        <dsp:cNvSpPr/>
      </dsp:nvSpPr>
      <dsp:spPr>
        <a:xfrm>
          <a:off x="3194371" y="421467"/>
          <a:ext cx="5891039" cy="5891039"/>
        </a:xfrm>
        <a:custGeom>
          <a:avLst/>
          <a:gdLst/>
          <a:ahLst/>
          <a:cxnLst/>
          <a:rect l="0" t="0" r="0" b="0"/>
          <a:pathLst>
            <a:path>
              <a:moveTo>
                <a:pt x="5563270" y="1595160"/>
              </a:moveTo>
              <a:arcTo wR="2945519" hR="2945519" stAng="19962790" swAng="1452267"/>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8151887" y="3221182"/>
          <a:ext cx="1876136" cy="43806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3. Just Culture, Reporting and Learning</a:t>
          </a:r>
        </a:p>
      </dsp:txBody>
      <dsp:txXfrm>
        <a:off x="8173272" y="3242567"/>
        <a:ext cx="1833366" cy="395296"/>
      </dsp:txXfrm>
    </dsp:sp>
    <dsp:sp modelId="{01A43223-535B-6B47-A986-05E7D8D15BCE}">
      <dsp:nvSpPr>
        <dsp:cNvPr id="0" name=""/>
        <dsp:cNvSpPr/>
      </dsp:nvSpPr>
      <dsp:spPr>
        <a:xfrm>
          <a:off x="3216500" y="1102281"/>
          <a:ext cx="5891039" cy="5891039"/>
        </a:xfrm>
        <a:custGeom>
          <a:avLst/>
          <a:gdLst/>
          <a:ahLst/>
          <a:cxnLst/>
          <a:rect l="0" t="0" r="0" b="0"/>
          <a:pathLst>
            <a:path>
              <a:moveTo>
                <a:pt x="5866530" y="2566330"/>
              </a:moveTo>
              <a:arcTo wR="2945519" hR="2945519" stAng="21156213" swAng="1084850"/>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7271099" y="4603173"/>
          <a:ext cx="3067856" cy="986737"/>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4. Risk Awareness and Management</a:t>
          </a:r>
        </a:p>
      </dsp:txBody>
      <dsp:txXfrm>
        <a:off x="7319268" y="4651342"/>
        <a:ext cx="2971518" cy="890399"/>
      </dsp:txXfrm>
    </dsp:sp>
    <dsp:sp modelId="{36D97731-E2F2-E04C-8DD3-977135B8C981}">
      <dsp:nvSpPr>
        <dsp:cNvPr id="0" name=""/>
        <dsp:cNvSpPr/>
      </dsp:nvSpPr>
      <dsp:spPr>
        <a:xfrm>
          <a:off x="3548993" y="419687"/>
          <a:ext cx="5891039" cy="5891039"/>
        </a:xfrm>
        <a:custGeom>
          <a:avLst/>
          <a:gdLst/>
          <a:ahLst/>
          <a:cxnLst/>
          <a:rect l="0" t="0" r="0" b="0"/>
          <a:pathLst>
            <a:path>
              <a:moveTo>
                <a:pt x="4863585" y="5180941"/>
              </a:moveTo>
              <a:arcTo wR="2945519" hR="2945519" stAng="2962159" swAng="1902141"/>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5353431" y="6206719"/>
          <a:ext cx="1582008" cy="35803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5. Teamwork</a:t>
          </a:r>
        </a:p>
      </dsp:txBody>
      <dsp:txXfrm>
        <a:off x="5370909" y="6224197"/>
        <a:ext cx="1547052" cy="323075"/>
      </dsp:txXfrm>
    </dsp:sp>
    <dsp:sp modelId="{66AC0CD7-FF7F-1B4F-9F0C-AD38DC6D16FB}">
      <dsp:nvSpPr>
        <dsp:cNvPr id="0" name=""/>
        <dsp:cNvSpPr/>
      </dsp:nvSpPr>
      <dsp:spPr>
        <a:xfrm>
          <a:off x="3026745" y="452238"/>
          <a:ext cx="5891039" cy="5891039"/>
        </a:xfrm>
        <a:custGeom>
          <a:avLst/>
          <a:gdLst/>
          <a:ahLst/>
          <a:cxnLst/>
          <a:rect l="0" t="0" r="0" b="0"/>
          <a:pathLst>
            <a:path>
              <a:moveTo>
                <a:pt x="2308160" y="5821256"/>
              </a:moveTo>
              <a:arcTo wR="2945519" hR="2945519" stAng="6149800" swAng="2208918"/>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604724" y="4889451"/>
          <a:ext cx="1950840" cy="41419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6. Communication</a:t>
          </a:r>
        </a:p>
      </dsp:txBody>
      <dsp:txXfrm>
        <a:off x="2624943" y="4909670"/>
        <a:ext cx="1910402" cy="373753"/>
      </dsp:txXfrm>
    </dsp:sp>
    <dsp:sp modelId="{714906CB-260F-E64C-955D-47EEF297C550}">
      <dsp:nvSpPr>
        <dsp:cNvPr id="0" name=""/>
        <dsp:cNvSpPr/>
      </dsp:nvSpPr>
      <dsp:spPr>
        <a:xfrm>
          <a:off x="3205951" y="752505"/>
          <a:ext cx="5891039" cy="5891039"/>
        </a:xfrm>
        <a:custGeom>
          <a:avLst/>
          <a:gdLst/>
          <a:ahLst/>
          <a:cxnLst/>
          <a:rect l="0" t="0" r="0" b="0"/>
          <a:pathLst>
            <a:path>
              <a:moveTo>
                <a:pt x="246620" y="4125363"/>
              </a:moveTo>
              <a:arcTo wR="2945519" hR="2945519" stAng="9383226" swAng="145877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163974" y="3231039"/>
          <a:ext cx="2069882" cy="4183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7. Responsibility</a:t>
          </a:r>
        </a:p>
      </dsp:txBody>
      <dsp:txXfrm>
        <a:off x="2184396" y="3251461"/>
        <a:ext cx="2029038" cy="377509"/>
      </dsp:txXfrm>
    </dsp:sp>
    <dsp:sp modelId="{6C3BBCE4-283B-F24B-990F-545762E4F707}">
      <dsp:nvSpPr>
        <dsp:cNvPr id="0" name=""/>
        <dsp:cNvSpPr/>
      </dsp:nvSpPr>
      <dsp:spPr>
        <a:xfrm>
          <a:off x="3202134" y="443107"/>
          <a:ext cx="5891039" cy="5891039"/>
        </a:xfrm>
        <a:custGeom>
          <a:avLst/>
          <a:gdLst/>
          <a:ahLst/>
          <a:cxnLst/>
          <a:rect l="0" t="0" r="0" b="0"/>
          <a:pathLst>
            <a:path>
              <a:moveTo>
                <a:pt x="4973" y="2774423"/>
              </a:moveTo>
              <a:arcTo wR="2945519" hR="2945519" stAng="10999801" swAng="1561643"/>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2717507" y="1607461"/>
          <a:ext cx="1945378" cy="32533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8. Involvement</a:t>
          </a:r>
        </a:p>
      </dsp:txBody>
      <dsp:txXfrm>
        <a:off x="2733388" y="1623342"/>
        <a:ext cx="1913616" cy="293569"/>
      </dsp:txXfrm>
    </dsp:sp>
    <dsp:sp modelId="{E1A88B40-061A-E94A-8AF9-053B0938484C}">
      <dsp:nvSpPr>
        <dsp:cNvPr id="0" name=""/>
        <dsp:cNvSpPr/>
      </dsp:nvSpPr>
      <dsp:spPr>
        <a:xfrm>
          <a:off x="3157190" y="510110"/>
          <a:ext cx="5891039" cy="5891039"/>
        </a:xfrm>
        <a:custGeom>
          <a:avLst/>
          <a:gdLst/>
          <a:ahLst/>
          <a:cxnLst/>
          <a:rect l="0" t="0" r="0" b="0"/>
          <a:pathLst>
            <a:path>
              <a:moveTo>
                <a:pt x="661975" y="1085005"/>
              </a:moveTo>
              <a:arcTo wR="2945519" hR="2945519" stAng="13150283" swAng="1840559"/>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5071672" y="39785"/>
          <a:ext cx="2083184" cy="625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1. Leadership and Management Commitment</a:t>
          </a:r>
        </a:p>
      </dsp:txBody>
      <dsp:txXfrm>
        <a:off x="5102227" y="70340"/>
        <a:ext cx="2022074" cy="564810"/>
      </dsp:txXfrm>
    </dsp:sp>
    <dsp:sp modelId="{6B932273-8E38-9D48-BA6F-733F49517D54}">
      <dsp:nvSpPr>
        <dsp:cNvPr id="0" name=""/>
        <dsp:cNvSpPr/>
      </dsp:nvSpPr>
      <dsp:spPr>
        <a:xfrm>
          <a:off x="3223589" y="373216"/>
          <a:ext cx="5891039" cy="5891039"/>
        </a:xfrm>
        <a:custGeom>
          <a:avLst/>
          <a:gdLst/>
          <a:ahLst/>
          <a:cxnLst/>
          <a:rect l="0" t="0" r="0" b="0"/>
          <a:pathLst>
            <a:path>
              <a:moveTo>
                <a:pt x="3946096" y="175152"/>
              </a:moveTo>
              <a:arcTo wR="2945519" hR="2945519" stAng="17391495" swAng="182425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7877388" y="1447885"/>
          <a:ext cx="1435251" cy="41560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2. Resourcing</a:t>
          </a:r>
          <a:endParaRPr lang="en-US" sz="1050" b="1" kern="1200" dirty="0"/>
        </a:p>
      </dsp:txBody>
      <dsp:txXfrm>
        <a:off x="7897676" y="1468173"/>
        <a:ext cx="1394675" cy="375033"/>
      </dsp:txXfrm>
    </dsp:sp>
    <dsp:sp modelId="{E6C8046A-6B0D-3245-8547-F996C868D7D1}">
      <dsp:nvSpPr>
        <dsp:cNvPr id="0" name=""/>
        <dsp:cNvSpPr/>
      </dsp:nvSpPr>
      <dsp:spPr>
        <a:xfrm>
          <a:off x="3163200" y="279518"/>
          <a:ext cx="5891039" cy="5891039"/>
        </a:xfrm>
        <a:custGeom>
          <a:avLst/>
          <a:gdLst/>
          <a:ahLst/>
          <a:cxnLst/>
          <a:rect l="0" t="0" r="0" b="0"/>
          <a:pathLst>
            <a:path>
              <a:moveTo>
                <a:pt x="5563270" y="1595160"/>
              </a:moveTo>
              <a:arcTo wR="2945519" hR="2945519" stAng="19962790" swAng="1452267"/>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8058373" y="3079232"/>
          <a:ext cx="2000822" cy="43806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3. Just Culture, Reporting and Learning</a:t>
          </a:r>
        </a:p>
      </dsp:txBody>
      <dsp:txXfrm>
        <a:off x="8079758" y="3100617"/>
        <a:ext cx="1958052" cy="395296"/>
      </dsp:txXfrm>
    </dsp:sp>
    <dsp:sp modelId="{01A43223-535B-6B47-A986-05E7D8D15BCE}">
      <dsp:nvSpPr>
        <dsp:cNvPr id="0" name=""/>
        <dsp:cNvSpPr/>
      </dsp:nvSpPr>
      <dsp:spPr>
        <a:xfrm>
          <a:off x="3172672" y="849092"/>
          <a:ext cx="5891039" cy="5891039"/>
        </a:xfrm>
        <a:custGeom>
          <a:avLst/>
          <a:gdLst/>
          <a:ahLst/>
          <a:cxnLst/>
          <a:rect l="0" t="0" r="0" b="0"/>
          <a:pathLst>
            <a:path>
              <a:moveTo>
                <a:pt x="5879027" y="2679777"/>
              </a:moveTo>
              <a:arcTo wR="2945519" hR="2945519" stAng="21289427" swAng="1338038"/>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7978029" y="4673012"/>
          <a:ext cx="1591652" cy="56316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4. Risk Awareness and Management</a:t>
          </a:r>
        </a:p>
      </dsp:txBody>
      <dsp:txXfrm>
        <a:off x="8005520" y="4700503"/>
        <a:ext cx="1536670" cy="508179"/>
      </dsp:txXfrm>
    </dsp:sp>
    <dsp:sp modelId="{36D97731-E2F2-E04C-8DD3-977135B8C981}">
      <dsp:nvSpPr>
        <dsp:cNvPr id="0" name=""/>
        <dsp:cNvSpPr/>
      </dsp:nvSpPr>
      <dsp:spPr>
        <a:xfrm>
          <a:off x="3611996" y="145777"/>
          <a:ext cx="5891039" cy="5891039"/>
        </a:xfrm>
        <a:custGeom>
          <a:avLst/>
          <a:gdLst/>
          <a:ahLst/>
          <a:cxnLst/>
          <a:rect l="0" t="0" r="0" b="0"/>
          <a:pathLst>
            <a:path>
              <a:moveTo>
                <a:pt x="4955740" y="5098447"/>
              </a:moveTo>
              <a:arcTo wR="2945519" hR="2945519" stAng="2817795" swAng="1356001"/>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4651558" y="5780870"/>
          <a:ext cx="2923412" cy="92583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5. Teamwork</a:t>
          </a:r>
        </a:p>
      </dsp:txBody>
      <dsp:txXfrm>
        <a:off x="4696753" y="5826065"/>
        <a:ext cx="2833022" cy="835440"/>
      </dsp:txXfrm>
    </dsp:sp>
    <dsp:sp modelId="{66AC0CD7-FF7F-1B4F-9F0C-AD38DC6D16FB}">
      <dsp:nvSpPr>
        <dsp:cNvPr id="0" name=""/>
        <dsp:cNvSpPr/>
      </dsp:nvSpPr>
      <dsp:spPr>
        <a:xfrm>
          <a:off x="2922519" y="227406"/>
          <a:ext cx="5891039" cy="5891039"/>
        </a:xfrm>
        <a:custGeom>
          <a:avLst/>
          <a:gdLst/>
          <a:ahLst/>
          <a:cxnLst/>
          <a:rect l="0" t="0" r="0" b="0"/>
          <a:pathLst>
            <a:path>
              <a:moveTo>
                <a:pt x="1718288" y="5623203"/>
              </a:moveTo>
              <a:arcTo wR="2945519" hR="2945519" stAng="6877371" swAng="1360735"/>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573553" y="4747501"/>
          <a:ext cx="1950840" cy="41419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6. Communication</a:t>
          </a:r>
        </a:p>
      </dsp:txBody>
      <dsp:txXfrm>
        <a:off x="2593772" y="4767720"/>
        <a:ext cx="1910402" cy="373753"/>
      </dsp:txXfrm>
    </dsp:sp>
    <dsp:sp modelId="{714906CB-260F-E64C-955D-47EEF297C550}">
      <dsp:nvSpPr>
        <dsp:cNvPr id="0" name=""/>
        <dsp:cNvSpPr/>
      </dsp:nvSpPr>
      <dsp:spPr>
        <a:xfrm>
          <a:off x="3174779" y="610555"/>
          <a:ext cx="5891039" cy="5891039"/>
        </a:xfrm>
        <a:custGeom>
          <a:avLst/>
          <a:gdLst/>
          <a:ahLst/>
          <a:cxnLst/>
          <a:rect l="0" t="0" r="0" b="0"/>
          <a:pathLst>
            <a:path>
              <a:moveTo>
                <a:pt x="246620" y="4125363"/>
              </a:moveTo>
              <a:arcTo wR="2945519" hR="2945519" stAng="9383226" swAng="145877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132803" y="3089089"/>
          <a:ext cx="2069882" cy="4183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7. Responsibility</a:t>
          </a:r>
        </a:p>
      </dsp:txBody>
      <dsp:txXfrm>
        <a:off x="2153225" y="3109511"/>
        <a:ext cx="2029038" cy="377509"/>
      </dsp:txXfrm>
    </dsp:sp>
    <dsp:sp modelId="{6C3BBCE4-283B-F24B-990F-545762E4F707}">
      <dsp:nvSpPr>
        <dsp:cNvPr id="0" name=""/>
        <dsp:cNvSpPr/>
      </dsp:nvSpPr>
      <dsp:spPr>
        <a:xfrm>
          <a:off x="3170962" y="301157"/>
          <a:ext cx="5891039" cy="5891039"/>
        </a:xfrm>
        <a:custGeom>
          <a:avLst/>
          <a:gdLst/>
          <a:ahLst/>
          <a:cxnLst/>
          <a:rect l="0" t="0" r="0" b="0"/>
          <a:pathLst>
            <a:path>
              <a:moveTo>
                <a:pt x="4973" y="2774423"/>
              </a:moveTo>
              <a:arcTo wR="2945519" hR="2945519" stAng="10999801" swAng="1561643"/>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2686335" y="1465511"/>
          <a:ext cx="1945378" cy="32533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8. Involvement</a:t>
          </a:r>
        </a:p>
      </dsp:txBody>
      <dsp:txXfrm>
        <a:off x="2702216" y="1481392"/>
        <a:ext cx="1913616" cy="293569"/>
      </dsp:txXfrm>
    </dsp:sp>
    <dsp:sp modelId="{E1A88B40-061A-E94A-8AF9-053B0938484C}">
      <dsp:nvSpPr>
        <dsp:cNvPr id="0" name=""/>
        <dsp:cNvSpPr/>
      </dsp:nvSpPr>
      <dsp:spPr>
        <a:xfrm>
          <a:off x="3126018" y="368161"/>
          <a:ext cx="5891039" cy="5891039"/>
        </a:xfrm>
        <a:custGeom>
          <a:avLst/>
          <a:gdLst/>
          <a:ahLst/>
          <a:cxnLst/>
          <a:rect l="0" t="0" r="0" b="0"/>
          <a:pathLst>
            <a:path>
              <a:moveTo>
                <a:pt x="661975" y="1085005"/>
              </a:moveTo>
              <a:arcTo wR="2945519" hR="2945519" stAng="13150283" swAng="1840559"/>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5207151" y="181735"/>
          <a:ext cx="2083184" cy="625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1. Leadership and Management Commitment</a:t>
          </a:r>
        </a:p>
      </dsp:txBody>
      <dsp:txXfrm>
        <a:off x="5237706" y="212290"/>
        <a:ext cx="2022074" cy="564810"/>
      </dsp:txXfrm>
    </dsp:sp>
    <dsp:sp modelId="{6B932273-8E38-9D48-BA6F-733F49517D54}">
      <dsp:nvSpPr>
        <dsp:cNvPr id="0" name=""/>
        <dsp:cNvSpPr/>
      </dsp:nvSpPr>
      <dsp:spPr>
        <a:xfrm>
          <a:off x="3359069" y="515165"/>
          <a:ext cx="5891039" cy="5891039"/>
        </a:xfrm>
        <a:custGeom>
          <a:avLst/>
          <a:gdLst/>
          <a:ahLst/>
          <a:cxnLst/>
          <a:rect l="0" t="0" r="0" b="0"/>
          <a:pathLst>
            <a:path>
              <a:moveTo>
                <a:pt x="3946096" y="175152"/>
              </a:moveTo>
              <a:arcTo wR="2945519" hR="2945519" stAng="17391495" swAng="182425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8012868" y="1589835"/>
          <a:ext cx="1435251" cy="41560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2. Resourcing</a:t>
          </a:r>
          <a:endParaRPr lang="en-US" sz="1050" b="1" kern="1200" dirty="0"/>
        </a:p>
      </dsp:txBody>
      <dsp:txXfrm>
        <a:off x="8033156" y="1610123"/>
        <a:ext cx="1394675" cy="375033"/>
      </dsp:txXfrm>
    </dsp:sp>
    <dsp:sp modelId="{E6C8046A-6B0D-3245-8547-F996C868D7D1}">
      <dsp:nvSpPr>
        <dsp:cNvPr id="0" name=""/>
        <dsp:cNvSpPr/>
      </dsp:nvSpPr>
      <dsp:spPr>
        <a:xfrm>
          <a:off x="3294228" y="412892"/>
          <a:ext cx="5891039" cy="5891039"/>
        </a:xfrm>
        <a:custGeom>
          <a:avLst/>
          <a:gdLst/>
          <a:ahLst/>
          <a:cxnLst/>
          <a:rect l="0" t="0" r="0" b="0"/>
          <a:pathLst>
            <a:path>
              <a:moveTo>
                <a:pt x="5567037" y="1602487"/>
              </a:moveTo>
              <a:arcTo wR="2945519" hR="2945519" stAng="19972406" swAng="1286028"/>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8464812" y="3077355"/>
          <a:ext cx="1458903" cy="72572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3. Just Culture, Reporting and Learning</a:t>
          </a:r>
        </a:p>
      </dsp:txBody>
      <dsp:txXfrm>
        <a:off x="8500239" y="3112782"/>
        <a:ext cx="1388049" cy="654866"/>
      </dsp:txXfrm>
    </dsp:sp>
    <dsp:sp modelId="{01A43223-535B-6B47-A986-05E7D8D15BCE}">
      <dsp:nvSpPr>
        <dsp:cNvPr id="0" name=""/>
        <dsp:cNvSpPr/>
      </dsp:nvSpPr>
      <dsp:spPr>
        <a:xfrm>
          <a:off x="3287710" y="1059367"/>
          <a:ext cx="5891039" cy="5891039"/>
        </a:xfrm>
        <a:custGeom>
          <a:avLst/>
          <a:gdLst/>
          <a:ahLst/>
          <a:cxnLst/>
          <a:rect l="0" t="0" r="0" b="0"/>
          <a:pathLst>
            <a:path>
              <a:moveTo>
                <a:pt x="5884797" y="2753860"/>
              </a:moveTo>
              <a:arcTo wR="2945519" hR="2945519" stAng="21376154" swAng="1169760"/>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8113509" y="4814961"/>
          <a:ext cx="1591652" cy="56316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4. Risk Awareness and Management</a:t>
          </a:r>
        </a:p>
      </dsp:txBody>
      <dsp:txXfrm>
        <a:off x="8141000" y="4842452"/>
        <a:ext cx="1536670" cy="508179"/>
      </dsp:txXfrm>
    </dsp:sp>
    <dsp:sp modelId="{36D97731-E2F2-E04C-8DD3-977135B8C981}">
      <dsp:nvSpPr>
        <dsp:cNvPr id="0" name=""/>
        <dsp:cNvSpPr/>
      </dsp:nvSpPr>
      <dsp:spPr>
        <a:xfrm>
          <a:off x="3609352" y="426681"/>
          <a:ext cx="5891039" cy="5891039"/>
        </a:xfrm>
        <a:custGeom>
          <a:avLst/>
          <a:gdLst/>
          <a:ahLst/>
          <a:cxnLst/>
          <a:rect l="0" t="0" r="0" b="0"/>
          <a:pathLst>
            <a:path>
              <a:moveTo>
                <a:pt x="5089479" y="4965302"/>
              </a:moveTo>
              <a:arcTo wR="2945519" hR="2945519" stAng="2597505" swAng="2211845"/>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5457739" y="6206719"/>
          <a:ext cx="1582008" cy="35803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5. Teamwork</a:t>
          </a:r>
        </a:p>
      </dsp:txBody>
      <dsp:txXfrm>
        <a:off x="5475217" y="6224197"/>
        <a:ext cx="1547052" cy="323075"/>
      </dsp:txXfrm>
    </dsp:sp>
    <dsp:sp modelId="{66AC0CD7-FF7F-1B4F-9F0C-AD38DC6D16FB}">
      <dsp:nvSpPr>
        <dsp:cNvPr id="0" name=""/>
        <dsp:cNvSpPr/>
      </dsp:nvSpPr>
      <dsp:spPr>
        <a:xfrm>
          <a:off x="3094603" y="444646"/>
          <a:ext cx="5891039" cy="5891039"/>
        </a:xfrm>
        <a:custGeom>
          <a:avLst/>
          <a:gdLst/>
          <a:ahLst/>
          <a:cxnLst/>
          <a:rect l="0" t="0" r="0" b="0"/>
          <a:pathLst>
            <a:path>
              <a:moveTo>
                <a:pt x="2348066" y="5829811"/>
              </a:moveTo>
              <a:arcTo wR="2945519" hR="2945519" stAng="6102166" swAng="1780291"/>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090324" y="4602783"/>
          <a:ext cx="3188256" cy="98752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6. Communication</a:t>
          </a:r>
        </a:p>
      </dsp:txBody>
      <dsp:txXfrm>
        <a:off x="2138531" y="4650990"/>
        <a:ext cx="3091842" cy="891113"/>
      </dsp:txXfrm>
    </dsp:sp>
    <dsp:sp modelId="{714906CB-260F-E64C-955D-47EEF297C550}">
      <dsp:nvSpPr>
        <dsp:cNvPr id="0" name=""/>
        <dsp:cNvSpPr/>
      </dsp:nvSpPr>
      <dsp:spPr>
        <a:xfrm>
          <a:off x="3307902" y="831312"/>
          <a:ext cx="5891039" cy="5891039"/>
        </a:xfrm>
        <a:custGeom>
          <a:avLst/>
          <a:gdLst/>
          <a:ahLst/>
          <a:cxnLst/>
          <a:rect l="0" t="0" r="0" b="0"/>
          <a:pathLst>
            <a:path>
              <a:moveTo>
                <a:pt x="115494" y="3762248"/>
              </a:moveTo>
              <a:arcTo wR="2945519" hR="2945519" stAng="9834131" swAng="1103444"/>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268283" y="3231039"/>
          <a:ext cx="2069882" cy="4183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7. Responsibility</a:t>
          </a:r>
        </a:p>
      </dsp:txBody>
      <dsp:txXfrm>
        <a:off x="2288705" y="3251461"/>
        <a:ext cx="2029038" cy="377509"/>
      </dsp:txXfrm>
    </dsp:sp>
    <dsp:sp modelId="{6C3BBCE4-283B-F24B-990F-545762E4F707}">
      <dsp:nvSpPr>
        <dsp:cNvPr id="0" name=""/>
        <dsp:cNvSpPr/>
      </dsp:nvSpPr>
      <dsp:spPr>
        <a:xfrm>
          <a:off x="3306442" y="443107"/>
          <a:ext cx="5891039" cy="5891039"/>
        </a:xfrm>
        <a:custGeom>
          <a:avLst/>
          <a:gdLst/>
          <a:ahLst/>
          <a:cxnLst/>
          <a:rect l="0" t="0" r="0" b="0"/>
          <a:pathLst>
            <a:path>
              <a:moveTo>
                <a:pt x="4973" y="2774423"/>
              </a:moveTo>
              <a:arcTo wR="2945519" hR="2945519" stAng="10999801" swAng="1561643"/>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2821815" y="1607461"/>
          <a:ext cx="1945378" cy="32533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8. Involvement</a:t>
          </a:r>
        </a:p>
      </dsp:txBody>
      <dsp:txXfrm>
        <a:off x="2837696" y="1623342"/>
        <a:ext cx="1913616" cy="293569"/>
      </dsp:txXfrm>
    </dsp:sp>
    <dsp:sp modelId="{E1A88B40-061A-E94A-8AF9-053B0938484C}">
      <dsp:nvSpPr>
        <dsp:cNvPr id="0" name=""/>
        <dsp:cNvSpPr/>
      </dsp:nvSpPr>
      <dsp:spPr>
        <a:xfrm>
          <a:off x="3261498" y="510110"/>
          <a:ext cx="5891039" cy="5891039"/>
        </a:xfrm>
        <a:custGeom>
          <a:avLst/>
          <a:gdLst/>
          <a:ahLst/>
          <a:cxnLst/>
          <a:rect l="0" t="0" r="0" b="0"/>
          <a:pathLst>
            <a:path>
              <a:moveTo>
                <a:pt x="661975" y="1085005"/>
              </a:moveTo>
              <a:arcTo wR="2945519" hR="2945519" stAng="13150283" swAng="1840559"/>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5404922" y="181735"/>
          <a:ext cx="2083184" cy="625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1. Leadership and Management Commitment</a:t>
          </a:r>
        </a:p>
      </dsp:txBody>
      <dsp:txXfrm>
        <a:off x="5435477" y="212290"/>
        <a:ext cx="2022074" cy="564810"/>
      </dsp:txXfrm>
    </dsp:sp>
    <dsp:sp modelId="{6B932273-8E38-9D48-BA6F-733F49517D54}">
      <dsp:nvSpPr>
        <dsp:cNvPr id="0" name=""/>
        <dsp:cNvSpPr/>
      </dsp:nvSpPr>
      <dsp:spPr>
        <a:xfrm>
          <a:off x="3556840" y="515165"/>
          <a:ext cx="5891039" cy="5891039"/>
        </a:xfrm>
        <a:custGeom>
          <a:avLst/>
          <a:gdLst/>
          <a:ahLst/>
          <a:cxnLst/>
          <a:rect l="0" t="0" r="0" b="0"/>
          <a:pathLst>
            <a:path>
              <a:moveTo>
                <a:pt x="3946096" y="175152"/>
              </a:moveTo>
              <a:arcTo wR="2945519" hR="2945519" stAng="17391495" swAng="182425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8210639" y="1589835"/>
          <a:ext cx="1435251" cy="41560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2. Resourcing</a:t>
          </a:r>
          <a:endParaRPr lang="en-US" sz="1050" b="1" kern="1200" dirty="0"/>
        </a:p>
      </dsp:txBody>
      <dsp:txXfrm>
        <a:off x="8230927" y="1610123"/>
        <a:ext cx="1394675" cy="375033"/>
      </dsp:txXfrm>
    </dsp:sp>
    <dsp:sp modelId="{E6C8046A-6B0D-3245-8547-F996C868D7D1}">
      <dsp:nvSpPr>
        <dsp:cNvPr id="0" name=""/>
        <dsp:cNvSpPr/>
      </dsp:nvSpPr>
      <dsp:spPr>
        <a:xfrm>
          <a:off x="3494326" y="417384"/>
          <a:ext cx="5891039" cy="5891039"/>
        </a:xfrm>
        <a:custGeom>
          <a:avLst/>
          <a:gdLst/>
          <a:ahLst/>
          <a:cxnLst/>
          <a:rect l="0" t="0" r="0" b="0"/>
          <a:pathLst>
            <a:path>
              <a:moveTo>
                <a:pt x="5565049" y="1598614"/>
              </a:moveTo>
              <a:arcTo wR="2945519" hR="2945519" stAng="19967325" swAng="1368294"/>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8653481" y="3148447"/>
          <a:ext cx="1477105" cy="583537"/>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3. Just Culture, Reporting and Learning</a:t>
          </a:r>
        </a:p>
      </dsp:txBody>
      <dsp:txXfrm>
        <a:off x="8681967" y="3176933"/>
        <a:ext cx="1420133" cy="526565"/>
      </dsp:txXfrm>
    </dsp:sp>
    <dsp:sp modelId="{01A43223-535B-6B47-A986-05E7D8D15BCE}">
      <dsp:nvSpPr>
        <dsp:cNvPr id="0" name=""/>
        <dsp:cNvSpPr/>
      </dsp:nvSpPr>
      <dsp:spPr>
        <a:xfrm>
          <a:off x="3496045" y="1023304"/>
          <a:ext cx="5891039" cy="5891039"/>
        </a:xfrm>
        <a:custGeom>
          <a:avLst/>
          <a:gdLst/>
          <a:ahLst/>
          <a:cxnLst/>
          <a:rect l="0" t="0" r="0" b="0"/>
          <a:pathLst>
            <a:path>
              <a:moveTo>
                <a:pt x="5882358" y="2719536"/>
              </a:moveTo>
              <a:arcTo wR="2945519" hR="2945519" stAng="21335993" swAng="1252945"/>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8311280" y="4814961"/>
          <a:ext cx="1591652" cy="56316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4. Risk Awareness and Management</a:t>
          </a:r>
        </a:p>
      </dsp:txBody>
      <dsp:txXfrm>
        <a:off x="8338771" y="4842452"/>
        <a:ext cx="1536670" cy="508179"/>
      </dsp:txXfrm>
    </dsp:sp>
    <dsp:sp modelId="{36D97731-E2F2-E04C-8DD3-977135B8C981}">
      <dsp:nvSpPr>
        <dsp:cNvPr id="0" name=""/>
        <dsp:cNvSpPr/>
      </dsp:nvSpPr>
      <dsp:spPr>
        <a:xfrm>
          <a:off x="3807123" y="426681"/>
          <a:ext cx="5891039" cy="5891039"/>
        </a:xfrm>
        <a:custGeom>
          <a:avLst/>
          <a:gdLst/>
          <a:ahLst/>
          <a:cxnLst/>
          <a:rect l="0" t="0" r="0" b="0"/>
          <a:pathLst>
            <a:path>
              <a:moveTo>
                <a:pt x="5089479" y="4965302"/>
              </a:moveTo>
              <a:arcTo wR="2945519" hR="2945519" stAng="2597505" swAng="2211845"/>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5655510" y="6206719"/>
          <a:ext cx="1582008" cy="35803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5. Teamwork</a:t>
          </a:r>
        </a:p>
      </dsp:txBody>
      <dsp:txXfrm>
        <a:off x="5672988" y="6224197"/>
        <a:ext cx="1547052" cy="323075"/>
      </dsp:txXfrm>
    </dsp:sp>
    <dsp:sp modelId="{66AC0CD7-FF7F-1B4F-9F0C-AD38DC6D16FB}">
      <dsp:nvSpPr>
        <dsp:cNvPr id="0" name=""/>
        <dsp:cNvSpPr/>
      </dsp:nvSpPr>
      <dsp:spPr>
        <a:xfrm>
          <a:off x="3328824" y="452238"/>
          <a:ext cx="5891039" cy="5891039"/>
        </a:xfrm>
        <a:custGeom>
          <a:avLst/>
          <a:gdLst/>
          <a:ahLst/>
          <a:cxnLst/>
          <a:rect l="0" t="0" r="0" b="0"/>
          <a:pathLst>
            <a:path>
              <a:moveTo>
                <a:pt x="2308160" y="5821256"/>
              </a:moveTo>
              <a:arcTo wR="2945519" hR="2945519" stAng="6149800" swAng="2208918"/>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906803" y="4889451"/>
          <a:ext cx="1950840" cy="41419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6. Communication</a:t>
          </a:r>
        </a:p>
      </dsp:txBody>
      <dsp:txXfrm>
        <a:off x="2927022" y="4909670"/>
        <a:ext cx="1910402" cy="373753"/>
      </dsp:txXfrm>
    </dsp:sp>
    <dsp:sp modelId="{714906CB-260F-E64C-955D-47EEF297C550}">
      <dsp:nvSpPr>
        <dsp:cNvPr id="0" name=""/>
        <dsp:cNvSpPr/>
      </dsp:nvSpPr>
      <dsp:spPr>
        <a:xfrm>
          <a:off x="3547570" y="846250"/>
          <a:ext cx="5891039" cy="5891039"/>
        </a:xfrm>
        <a:custGeom>
          <a:avLst/>
          <a:gdLst/>
          <a:ahLst/>
          <a:cxnLst/>
          <a:rect l="0" t="0" r="0" b="0"/>
          <a:pathLst>
            <a:path>
              <a:moveTo>
                <a:pt x="208792" y="4034745"/>
              </a:moveTo>
              <a:arcTo wR="2945519" hR="2945519" stAng="9497838" swAng="104579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061411" y="2878282"/>
          <a:ext cx="2879167" cy="112386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7. Responsibility</a:t>
          </a:r>
        </a:p>
      </dsp:txBody>
      <dsp:txXfrm>
        <a:off x="2116274" y="2933145"/>
        <a:ext cx="2769441" cy="1014141"/>
      </dsp:txXfrm>
    </dsp:sp>
    <dsp:sp modelId="{6C3BBCE4-283B-F24B-990F-545762E4F707}">
      <dsp:nvSpPr>
        <dsp:cNvPr id="0" name=""/>
        <dsp:cNvSpPr/>
      </dsp:nvSpPr>
      <dsp:spPr>
        <a:xfrm>
          <a:off x="3513344" y="426927"/>
          <a:ext cx="5891039" cy="5891039"/>
        </a:xfrm>
        <a:custGeom>
          <a:avLst/>
          <a:gdLst/>
          <a:ahLst/>
          <a:cxnLst/>
          <a:rect l="0" t="0" r="0" b="0"/>
          <a:pathLst>
            <a:path>
              <a:moveTo>
                <a:pt x="43447" y="2441471"/>
              </a:moveTo>
              <a:arcTo wR="2945519" hR="2945519" stAng="11391189" swAng="1152657"/>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3019586" y="1607461"/>
          <a:ext cx="1945378" cy="325331"/>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8. Involvement</a:t>
          </a:r>
        </a:p>
      </dsp:txBody>
      <dsp:txXfrm>
        <a:off x="3035467" y="1623342"/>
        <a:ext cx="1913616" cy="293569"/>
      </dsp:txXfrm>
    </dsp:sp>
    <dsp:sp modelId="{E1A88B40-061A-E94A-8AF9-053B0938484C}">
      <dsp:nvSpPr>
        <dsp:cNvPr id="0" name=""/>
        <dsp:cNvSpPr/>
      </dsp:nvSpPr>
      <dsp:spPr>
        <a:xfrm>
          <a:off x="3459269" y="510110"/>
          <a:ext cx="5891039" cy="5891039"/>
        </a:xfrm>
        <a:custGeom>
          <a:avLst/>
          <a:gdLst/>
          <a:ahLst/>
          <a:cxnLst/>
          <a:rect l="0" t="0" r="0" b="0"/>
          <a:pathLst>
            <a:path>
              <a:moveTo>
                <a:pt x="661975" y="1085005"/>
              </a:moveTo>
              <a:arcTo wR="2945519" hR="2945519" stAng="13150283" swAng="1840559"/>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5097649" y="181735"/>
          <a:ext cx="2083184" cy="625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1. Leadership and Management Commitment</a:t>
          </a:r>
        </a:p>
      </dsp:txBody>
      <dsp:txXfrm>
        <a:off x="5128204" y="212290"/>
        <a:ext cx="2022074" cy="564810"/>
      </dsp:txXfrm>
    </dsp:sp>
    <dsp:sp modelId="{6B932273-8E38-9D48-BA6F-733F49517D54}">
      <dsp:nvSpPr>
        <dsp:cNvPr id="0" name=""/>
        <dsp:cNvSpPr/>
      </dsp:nvSpPr>
      <dsp:spPr>
        <a:xfrm>
          <a:off x="3249567" y="515165"/>
          <a:ext cx="5891039" cy="5891039"/>
        </a:xfrm>
        <a:custGeom>
          <a:avLst/>
          <a:gdLst/>
          <a:ahLst/>
          <a:cxnLst/>
          <a:rect l="0" t="0" r="0" b="0"/>
          <a:pathLst>
            <a:path>
              <a:moveTo>
                <a:pt x="3946096" y="175152"/>
              </a:moveTo>
              <a:arcTo wR="2945519" hR="2945519" stAng="17391495" swAng="182425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7903366" y="1589835"/>
          <a:ext cx="1435251" cy="41560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2. Resourcing</a:t>
          </a:r>
          <a:endParaRPr lang="en-US" sz="1050" b="1" kern="1200" dirty="0"/>
        </a:p>
      </dsp:txBody>
      <dsp:txXfrm>
        <a:off x="7923654" y="1610123"/>
        <a:ext cx="1394675" cy="375033"/>
      </dsp:txXfrm>
    </dsp:sp>
    <dsp:sp modelId="{E6C8046A-6B0D-3245-8547-F996C868D7D1}">
      <dsp:nvSpPr>
        <dsp:cNvPr id="0" name=""/>
        <dsp:cNvSpPr/>
      </dsp:nvSpPr>
      <dsp:spPr>
        <a:xfrm>
          <a:off x="3187421" y="418093"/>
          <a:ext cx="5891039" cy="5891039"/>
        </a:xfrm>
        <a:custGeom>
          <a:avLst/>
          <a:gdLst/>
          <a:ahLst/>
          <a:cxnLst/>
          <a:rect l="0" t="0" r="0" b="0"/>
          <a:pathLst>
            <a:path>
              <a:moveTo>
                <a:pt x="5564738" y="1598009"/>
              </a:moveTo>
              <a:arcTo wR="2945519" hR="2945519" stAng="19966531" swAng="1382206"/>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8136305" y="3160486"/>
          <a:ext cx="1896912" cy="559457"/>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3. Just Culture, Reporting and Learning</a:t>
          </a:r>
        </a:p>
      </dsp:txBody>
      <dsp:txXfrm>
        <a:off x="8163615" y="3187796"/>
        <a:ext cx="1842292" cy="504837"/>
      </dsp:txXfrm>
    </dsp:sp>
    <dsp:sp modelId="{01A43223-535B-6B47-A986-05E7D8D15BCE}">
      <dsp:nvSpPr>
        <dsp:cNvPr id="0" name=""/>
        <dsp:cNvSpPr/>
      </dsp:nvSpPr>
      <dsp:spPr>
        <a:xfrm>
          <a:off x="3190469" y="1017666"/>
          <a:ext cx="5891039" cy="5891039"/>
        </a:xfrm>
        <a:custGeom>
          <a:avLst/>
          <a:gdLst/>
          <a:ahLst/>
          <a:cxnLst/>
          <a:rect l="0" t="0" r="0" b="0"/>
          <a:pathLst>
            <a:path>
              <a:moveTo>
                <a:pt x="5881867" y="2713253"/>
              </a:moveTo>
              <a:arcTo wR="2945519" hR="2945519" stAng="21328638" swAng="1267031"/>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8004006" y="4814961"/>
          <a:ext cx="1591652" cy="56316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4. Risk Awareness and Management</a:t>
          </a:r>
        </a:p>
      </dsp:txBody>
      <dsp:txXfrm>
        <a:off x="8031497" y="4842452"/>
        <a:ext cx="1536670" cy="508179"/>
      </dsp:txXfrm>
    </dsp:sp>
    <dsp:sp modelId="{36D97731-E2F2-E04C-8DD3-977135B8C981}">
      <dsp:nvSpPr>
        <dsp:cNvPr id="0" name=""/>
        <dsp:cNvSpPr/>
      </dsp:nvSpPr>
      <dsp:spPr>
        <a:xfrm>
          <a:off x="3499850" y="426681"/>
          <a:ext cx="5891039" cy="5891039"/>
        </a:xfrm>
        <a:custGeom>
          <a:avLst/>
          <a:gdLst/>
          <a:ahLst/>
          <a:cxnLst/>
          <a:rect l="0" t="0" r="0" b="0"/>
          <a:pathLst>
            <a:path>
              <a:moveTo>
                <a:pt x="5089479" y="4965302"/>
              </a:moveTo>
              <a:arcTo wR="2945519" hR="2945519" stAng="2597505" swAng="2211845"/>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5348237" y="6206719"/>
          <a:ext cx="1582008" cy="35803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5. Teamwork</a:t>
          </a:r>
        </a:p>
      </dsp:txBody>
      <dsp:txXfrm>
        <a:off x="5365715" y="6224197"/>
        <a:ext cx="1547052" cy="323075"/>
      </dsp:txXfrm>
    </dsp:sp>
    <dsp:sp modelId="{66AC0CD7-FF7F-1B4F-9F0C-AD38DC6D16FB}">
      <dsp:nvSpPr>
        <dsp:cNvPr id="0" name=""/>
        <dsp:cNvSpPr/>
      </dsp:nvSpPr>
      <dsp:spPr>
        <a:xfrm>
          <a:off x="3021551" y="452238"/>
          <a:ext cx="5891039" cy="5891039"/>
        </a:xfrm>
        <a:custGeom>
          <a:avLst/>
          <a:gdLst/>
          <a:ahLst/>
          <a:cxnLst/>
          <a:rect l="0" t="0" r="0" b="0"/>
          <a:pathLst>
            <a:path>
              <a:moveTo>
                <a:pt x="2308160" y="5821256"/>
              </a:moveTo>
              <a:arcTo wR="2945519" hR="2945519" stAng="6149800" swAng="2208918"/>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599530" y="4889451"/>
          <a:ext cx="1950840" cy="41419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6. Communication</a:t>
          </a:r>
        </a:p>
      </dsp:txBody>
      <dsp:txXfrm>
        <a:off x="2619749" y="4909670"/>
        <a:ext cx="1910402" cy="373753"/>
      </dsp:txXfrm>
    </dsp:sp>
    <dsp:sp modelId="{714906CB-260F-E64C-955D-47EEF297C550}">
      <dsp:nvSpPr>
        <dsp:cNvPr id="0" name=""/>
        <dsp:cNvSpPr/>
      </dsp:nvSpPr>
      <dsp:spPr>
        <a:xfrm>
          <a:off x="3200757" y="752505"/>
          <a:ext cx="5891039" cy="5891039"/>
        </a:xfrm>
        <a:custGeom>
          <a:avLst/>
          <a:gdLst/>
          <a:ahLst/>
          <a:cxnLst/>
          <a:rect l="0" t="0" r="0" b="0"/>
          <a:pathLst>
            <a:path>
              <a:moveTo>
                <a:pt x="246620" y="4125363"/>
              </a:moveTo>
              <a:arcTo wR="2945519" hR="2945519" stAng="9383226" swAng="145877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158780" y="3231039"/>
          <a:ext cx="2069882" cy="4183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b="1" kern="1200" dirty="0"/>
            <a:t>7. Responsibility</a:t>
          </a:r>
        </a:p>
      </dsp:txBody>
      <dsp:txXfrm>
        <a:off x="2179202" y="3251461"/>
        <a:ext cx="2029038" cy="377509"/>
      </dsp:txXfrm>
    </dsp:sp>
    <dsp:sp modelId="{6C3BBCE4-283B-F24B-990F-545762E4F707}">
      <dsp:nvSpPr>
        <dsp:cNvPr id="0" name=""/>
        <dsp:cNvSpPr/>
      </dsp:nvSpPr>
      <dsp:spPr>
        <a:xfrm>
          <a:off x="3197671" y="428801"/>
          <a:ext cx="5891039" cy="5891039"/>
        </a:xfrm>
        <a:custGeom>
          <a:avLst/>
          <a:gdLst/>
          <a:ahLst/>
          <a:cxnLst/>
          <a:rect l="0" t="0" r="0" b="0"/>
          <a:pathLst>
            <a:path>
              <a:moveTo>
                <a:pt x="4015" y="2791772"/>
              </a:moveTo>
              <a:arcTo wR="2945519" hR="2945519" stAng="10979522" swAng="1205003"/>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1862820" y="1330038"/>
          <a:ext cx="3644364" cy="88017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8. Involvement</a:t>
          </a:r>
        </a:p>
      </dsp:txBody>
      <dsp:txXfrm>
        <a:off x="1905787" y="1373005"/>
        <a:ext cx="3558430" cy="794242"/>
      </dsp:txXfrm>
    </dsp:sp>
    <dsp:sp modelId="{E1A88B40-061A-E94A-8AF9-053B0938484C}">
      <dsp:nvSpPr>
        <dsp:cNvPr id="0" name=""/>
        <dsp:cNvSpPr/>
      </dsp:nvSpPr>
      <dsp:spPr>
        <a:xfrm>
          <a:off x="3140572" y="514206"/>
          <a:ext cx="5891039" cy="5891039"/>
        </a:xfrm>
        <a:custGeom>
          <a:avLst/>
          <a:gdLst/>
          <a:ahLst/>
          <a:cxnLst/>
          <a:rect l="0" t="0" r="0" b="0"/>
          <a:pathLst>
            <a:path>
              <a:moveTo>
                <a:pt x="919599" y="807358"/>
              </a:moveTo>
              <a:arcTo wR="2945519" hR="2945519" stAng="13592641" swAng="1416562"/>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D2738-CC63-CD4E-E10E-D32AAECD7A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5B39A2-B0E9-85E7-CBA9-98AD79B34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57FC0B-3CDF-B919-589A-1119250FC45A}"/>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5" name="Footer Placeholder 4">
            <a:extLst>
              <a:ext uri="{FF2B5EF4-FFF2-40B4-BE49-F238E27FC236}">
                <a16:creationId xmlns:a16="http://schemas.microsoft.com/office/drawing/2014/main" id="{728E8834-AF0A-B177-CE7D-689CCE4879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2A0D23-FF54-EE06-7F06-4188CB36672B}"/>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822662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579AA-80E3-6EC2-A919-329166FF3A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3910D8-B1F1-5D5A-DB1E-5B56F6A8DB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06340-DAF4-1725-A942-1490A3A35757}"/>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5" name="Footer Placeholder 4">
            <a:extLst>
              <a:ext uri="{FF2B5EF4-FFF2-40B4-BE49-F238E27FC236}">
                <a16:creationId xmlns:a16="http://schemas.microsoft.com/office/drawing/2014/main" id="{A4FDFE4E-C351-44DD-04A6-04FE34497E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D9E47-7662-FFB8-60EE-E4DD9744D36A}"/>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7000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7DD44D-A407-6825-BB57-B2DB7105BE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6E514D-F6F0-89BF-8613-E0F75DE06B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13E31E-C1E6-E7D5-2377-C13199A1EB3A}"/>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5" name="Footer Placeholder 4">
            <a:extLst>
              <a:ext uri="{FF2B5EF4-FFF2-40B4-BE49-F238E27FC236}">
                <a16:creationId xmlns:a16="http://schemas.microsoft.com/office/drawing/2014/main" id="{64969679-6A63-069E-DD27-C09CE61F91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0D304C-C63B-0301-79DD-08BC25D0F4A6}"/>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758337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C3F00-349D-267D-DDAB-6282650EFE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0B8D8A-2F5B-8EDC-54D0-EF6ED29C35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8D18B-AA08-F135-B9E8-B40BDA1DCF2B}"/>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5" name="Footer Placeholder 4">
            <a:extLst>
              <a:ext uri="{FF2B5EF4-FFF2-40B4-BE49-F238E27FC236}">
                <a16:creationId xmlns:a16="http://schemas.microsoft.com/office/drawing/2014/main" id="{A1E14259-F782-C354-206D-A98D5B1F5E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86A16-5FCE-0D68-794A-A9AD0BE4A359}"/>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994880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CBA67-7CCB-7B06-6445-D3A2B48BAE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65E122-0FCD-8100-A605-9256B34043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2B95B5-1169-15CE-D1CE-C443D3DE9280}"/>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5" name="Footer Placeholder 4">
            <a:extLst>
              <a:ext uri="{FF2B5EF4-FFF2-40B4-BE49-F238E27FC236}">
                <a16:creationId xmlns:a16="http://schemas.microsoft.com/office/drawing/2014/main" id="{6A8A552A-119F-3A5A-DC0A-052F89B3B4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801E5-56CD-D88F-CBD2-455527BD65B4}"/>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276033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E4F42-2721-37C3-82C0-C41CB81FB4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ED2819-A4FD-D629-D921-4CBFCEC41B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CE4ECC-E8CD-309B-2946-6E593F8455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034E13-C407-5A5E-EE4B-E060DAD50A2B}"/>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6" name="Footer Placeholder 5">
            <a:extLst>
              <a:ext uri="{FF2B5EF4-FFF2-40B4-BE49-F238E27FC236}">
                <a16:creationId xmlns:a16="http://schemas.microsoft.com/office/drawing/2014/main" id="{C7FEBA6F-80DA-A68D-44F4-36D93FC056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9FBEF3-3139-5663-8FDE-C02B1B7B2786}"/>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800485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41A70-BDEF-774B-8DD1-EAFB1CD94B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A9C9DA-7D5A-0CB6-C51C-F30BB66D71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866C0C-6F32-68FF-20D1-FB6CE0C470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B64628-5471-8D78-D376-723EA12959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FF007B-F799-A7E4-5A14-E2A4322FFF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401555-34AC-3FD3-EF6F-86902E65FF75}"/>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8" name="Footer Placeholder 7">
            <a:extLst>
              <a:ext uri="{FF2B5EF4-FFF2-40B4-BE49-F238E27FC236}">
                <a16:creationId xmlns:a16="http://schemas.microsoft.com/office/drawing/2014/main" id="{CB0775A1-A2CD-4F49-C3A5-32D0030137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72FB7B-0F29-91E3-0B6E-0D1070F12886}"/>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4011409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BFC79-3596-2907-EBBE-8B7214BD3D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08B154-0485-F729-BAAA-CF698A1D1D6A}"/>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4" name="Footer Placeholder 3">
            <a:extLst>
              <a:ext uri="{FF2B5EF4-FFF2-40B4-BE49-F238E27FC236}">
                <a16:creationId xmlns:a16="http://schemas.microsoft.com/office/drawing/2014/main" id="{789E6E1D-A6CD-F286-29CE-3E7D4E9AB6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9BE877-410B-61D6-1100-9A7E563BE099}"/>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343094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F1E8B7-49AA-B2B5-47E9-065AB500944C}"/>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3" name="Footer Placeholder 2">
            <a:extLst>
              <a:ext uri="{FF2B5EF4-FFF2-40B4-BE49-F238E27FC236}">
                <a16:creationId xmlns:a16="http://schemas.microsoft.com/office/drawing/2014/main" id="{82F9C931-5DA4-C22B-F894-AFB1D30EDD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AE9BF8-5270-2616-B44D-68251B83CDFE}"/>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990232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473F0-EAFC-855C-5AE8-8EC30AC054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1411D4-5CC4-5995-8117-8A6331209A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23BA34-A00A-EF97-530E-6A342E93B0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1EC82-4B78-004B-60DB-9460EC0701C8}"/>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6" name="Footer Placeholder 5">
            <a:extLst>
              <a:ext uri="{FF2B5EF4-FFF2-40B4-BE49-F238E27FC236}">
                <a16:creationId xmlns:a16="http://schemas.microsoft.com/office/drawing/2014/main" id="{D6628C81-9AD3-7770-F23B-69416ABC32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E331A9-4842-4C62-C985-F4EC7B5A8510}"/>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709964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8B78D-2BEA-00F6-3EBC-7EBEB97BA2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B85EB9-32FA-DE3E-4A51-6E2DC2193E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3FE7EC-6A1D-9A03-EFDD-EC5412AF69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08955C-6176-2FD6-E8DD-4B0B37259560}"/>
              </a:ext>
            </a:extLst>
          </p:cNvPr>
          <p:cNvSpPr>
            <a:spLocks noGrp="1"/>
          </p:cNvSpPr>
          <p:nvPr>
            <p:ph type="dt" sz="half" idx="10"/>
          </p:nvPr>
        </p:nvSpPr>
        <p:spPr/>
        <p:txBody>
          <a:bodyPr/>
          <a:lstStyle/>
          <a:p>
            <a:fld id="{35EC714F-5F98-4E46-B0D8-D3FE46F51C7D}" type="datetimeFigureOut">
              <a:rPr lang="en-US" smtClean="0"/>
              <a:t>3/31/25</a:t>
            </a:fld>
            <a:endParaRPr lang="en-US"/>
          </a:p>
        </p:txBody>
      </p:sp>
      <p:sp>
        <p:nvSpPr>
          <p:cNvPr id="6" name="Footer Placeholder 5">
            <a:extLst>
              <a:ext uri="{FF2B5EF4-FFF2-40B4-BE49-F238E27FC236}">
                <a16:creationId xmlns:a16="http://schemas.microsoft.com/office/drawing/2014/main" id="{2D87E902-036F-B186-CB2F-7A21A92149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8B9C20-5F64-E6CF-03DD-8585E4072820}"/>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333491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5E9B90-9409-2D36-1CB9-57F98B346C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9146EE-FBD4-806E-777E-3DC5BF1D88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E5374-D203-F76A-D129-97D4346CD0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EC714F-5F98-4E46-B0D8-D3FE46F51C7D}" type="datetimeFigureOut">
              <a:rPr lang="en-US" smtClean="0"/>
              <a:t>3/31/25</a:t>
            </a:fld>
            <a:endParaRPr lang="en-US"/>
          </a:p>
        </p:txBody>
      </p:sp>
      <p:sp>
        <p:nvSpPr>
          <p:cNvPr id="5" name="Footer Placeholder 4">
            <a:extLst>
              <a:ext uri="{FF2B5EF4-FFF2-40B4-BE49-F238E27FC236}">
                <a16:creationId xmlns:a16="http://schemas.microsoft.com/office/drawing/2014/main" id="{A3A91244-5078-6284-7AD1-591F9D3923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E3588D0-224F-C31F-BBC7-CC1410828C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B085BF-0FEA-2742-8B64-5046D8D7978B}" type="slidenum">
              <a:rPr lang="en-US" smtClean="0"/>
              <a:t>‹#›</a:t>
            </a:fld>
            <a:endParaRPr lang="en-US"/>
          </a:p>
        </p:txBody>
      </p:sp>
      <p:pic>
        <p:nvPicPr>
          <p:cNvPr id="7" name="Picture 6" descr="A picture containing text, clipart&#10;&#10;Description automatically generated">
            <a:extLst>
              <a:ext uri="{FF2B5EF4-FFF2-40B4-BE49-F238E27FC236}">
                <a16:creationId xmlns:a16="http://schemas.microsoft.com/office/drawing/2014/main" id="{B4A8764F-3CE9-BA68-C7F4-46070A919A7D}"/>
              </a:ext>
            </a:extLst>
          </p:cNvPr>
          <p:cNvPicPr>
            <a:picLocks noChangeAspect="1"/>
          </p:cNvPicPr>
          <p:nvPr userDrawn="1"/>
        </p:nvPicPr>
        <p:blipFill>
          <a:blip r:embed="rId13"/>
          <a:stretch>
            <a:fillRect/>
          </a:stretch>
        </p:blipFill>
        <p:spPr>
          <a:xfrm>
            <a:off x="10366744" y="5928928"/>
            <a:ext cx="1825256" cy="929072"/>
          </a:xfrm>
          <a:prstGeom prst="rect">
            <a:avLst/>
          </a:prstGeom>
        </p:spPr>
      </p:pic>
    </p:spTree>
    <p:extLst>
      <p:ext uri="{BB962C8B-B14F-4D97-AF65-F5344CB8AC3E}">
        <p14:creationId xmlns:p14="http://schemas.microsoft.com/office/powerpoint/2010/main" val="194640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7A317-612A-3555-83B0-02EFAD90A3BA}"/>
              </a:ext>
            </a:extLst>
          </p:cNvPr>
          <p:cNvSpPr>
            <a:spLocks noGrp="1"/>
          </p:cNvSpPr>
          <p:nvPr>
            <p:ph type="ctrTitle"/>
          </p:nvPr>
        </p:nvSpPr>
        <p:spPr/>
        <p:txBody>
          <a:bodyPr>
            <a:normAutofit/>
          </a:bodyPr>
          <a:lstStyle/>
          <a:p>
            <a:r>
              <a:rPr lang="en-US" sz="8000" b="1" dirty="0">
                <a:latin typeface="Calibri" panose="020F0502020204030204" pitchFamily="34" charset="0"/>
                <a:cs typeface="Calibri" panose="020F0502020204030204" pitchFamily="34" charset="0"/>
              </a:rPr>
              <a:t>A Culture of Safety</a:t>
            </a:r>
          </a:p>
        </p:txBody>
      </p:sp>
      <p:sp>
        <p:nvSpPr>
          <p:cNvPr id="3" name="Subtitle 2">
            <a:extLst>
              <a:ext uri="{FF2B5EF4-FFF2-40B4-BE49-F238E27FC236}">
                <a16:creationId xmlns:a16="http://schemas.microsoft.com/office/drawing/2014/main" id="{CDF5B3F2-8659-07CA-FF06-8AE56739EF65}"/>
              </a:ext>
            </a:extLst>
          </p:cNvPr>
          <p:cNvSpPr>
            <a:spLocks noGrp="1"/>
          </p:cNvSpPr>
          <p:nvPr>
            <p:ph type="subTitle" idx="1"/>
          </p:nvPr>
        </p:nvSpPr>
        <p:spPr/>
        <p:txBody>
          <a:bodyPr>
            <a:normAutofit/>
          </a:bodyPr>
          <a:lstStyle/>
          <a:p>
            <a:r>
              <a:rPr lang="en-US" sz="3600" b="1" i="1" dirty="0"/>
              <a:t>The endless journey</a:t>
            </a:r>
          </a:p>
          <a:p>
            <a:r>
              <a:rPr lang="en-US" sz="3600" b="1" i="1" dirty="0"/>
              <a:t>2025 Edition</a:t>
            </a:r>
          </a:p>
        </p:txBody>
      </p:sp>
    </p:spTree>
    <p:extLst>
      <p:ext uri="{BB962C8B-B14F-4D97-AF65-F5344CB8AC3E}">
        <p14:creationId xmlns:p14="http://schemas.microsoft.com/office/powerpoint/2010/main" val="144841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393A3-9878-FB5C-546B-71C8F12F26DD}"/>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BE27954-C5C5-79FD-3F3E-AE63C34A72BB}"/>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Commitment</a:t>
            </a: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Do we believe that our manager or leaders are committed to safety?</a:t>
            </a:r>
          </a:p>
          <a:p>
            <a:pPr lvl="2">
              <a:lnSpc>
                <a:spcPct val="100000"/>
              </a:lnSpc>
              <a:spcBef>
                <a:spcPts val="0"/>
              </a:spcBef>
            </a:pPr>
            <a:r>
              <a:rPr lang="en-US" sz="3200" dirty="0">
                <a:latin typeface="Calibri" panose="020F0502020204030204" pitchFamily="34" charset="0"/>
                <a:cs typeface="Calibri" panose="020F0502020204030204" pitchFamily="34" charset="0"/>
              </a:rPr>
              <a:t>The decisions and communication of managers will send a strong message about safety – either positive or negative.</a:t>
            </a:r>
          </a:p>
          <a:p>
            <a:pPr marL="457200" lvl="1" indent="0">
              <a:lnSpc>
                <a:spcPct val="100000"/>
              </a:lnSpc>
              <a:spcBef>
                <a:spcPts val="0"/>
              </a:spcBef>
              <a:buNone/>
            </a:pPr>
            <a:endParaRPr lang="en-US" sz="5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managers better understand and communicate their own commitment?</a:t>
            </a:r>
          </a:p>
        </p:txBody>
      </p:sp>
      <p:sp>
        <p:nvSpPr>
          <p:cNvPr id="7" name="Title 1">
            <a:extLst>
              <a:ext uri="{FF2B5EF4-FFF2-40B4-BE49-F238E27FC236}">
                <a16:creationId xmlns:a16="http://schemas.microsoft.com/office/drawing/2014/main" id="{FDCD7A78-0884-ADAE-2E54-1EBE28A4EF6C}"/>
              </a:ext>
            </a:extLst>
          </p:cNvPr>
          <p:cNvSpPr>
            <a:spLocks noGrp="1"/>
          </p:cNvSpPr>
          <p:nvPr>
            <p:ph type="title"/>
          </p:nvPr>
        </p:nvSpPr>
        <p:spPr>
          <a:xfrm>
            <a:off x="0" y="0"/>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1813174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87BF0-2201-2A00-CA92-F31B8185292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2D65BE0-2507-18F1-358B-4359C69C132E}"/>
              </a:ext>
            </a:extLst>
          </p:cNvPr>
          <p:cNvSpPr>
            <a:spLocks noGrp="1"/>
          </p:cNvSpPr>
          <p:nvPr>
            <p:ph idx="1"/>
          </p:nvPr>
        </p:nvSpPr>
        <p:spPr>
          <a:xfrm>
            <a:off x="0" y="931127"/>
            <a:ext cx="12192000" cy="5696743"/>
          </a:xfrm>
        </p:spPr>
        <p:txBody>
          <a:bodyPr>
            <a:normAutofit/>
          </a:bodyPr>
          <a:lstStyle/>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a:lnSpc>
                <a:spcPct val="100000"/>
              </a:lnSpc>
              <a:spcBef>
                <a:spcPts val="0"/>
              </a:spcBef>
            </a:pPr>
            <a:r>
              <a:rPr lang="en-US" sz="4000" b="1" dirty="0">
                <a:latin typeface="Calibri" panose="020F0502020204030204" pitchFamily="34" charset="0"/>
                <a:cs typeface="Calibri" panose="020F0502020204030204" pitchFamily="34" charset="0"/>
              </a:rPr>
              <a:t>Priorities</a:t>
            </a: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What is the priority of safety for senior leaders compared to other business objectives?</a:t>
            </a:r>
          </a:p>
          <a:p>
            <a:pPr marL="457200" lvl="1"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2">
              <a:lnSpc>
                <a:spcPct val="100000"/>
              </a:lnSpc>
              <a:spcBef>
                <a:spcPts val="0"/>
              </a:spcBef>
            </a:pPr>
            <a:r>
              <a:rPr lang="en-US" sz="3400" dirty="0">
                <a:latin typeface="Calibri" panose="020F0502020204030204" pitchFamily="34" charset="0"/>
                <a:cs typeface="Calibri" panose="020F0502020204030204" pitchFamily="34" charset="0"/>
              </a:rPr>
              <a:t>Safety must be considered alongside production, quality, cost, and the environment.</a:t>
            </a:r>
          </a:p>
          <a:p>
            <a:pPr marL="914400" lvl="2"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Is senior management getting the balance right?</a:t>
            </a:r>
          </a:p>
        </p:txBody>
      </p:sp>
      <p:sp>
        <p:nvSpPr>
          <p:cNvPr id="6" name="Title 1">
            <a:extLst>
              <a:ext uri="{FF2B5EF4-FFF2-40B4-BE49-F238E27FC236}">
                <a16:creationId xmlns:a16="http://schemas.microsoft.com/office/drawing/2014/main" id="{09131930-74D5-CEE6-B9F2-254EF5E6114A}"/>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166491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D8D01-9536-34B0-DE5C-FF17DE45CCE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36FA564-829E-BD01-AED4-8821AE30067B}"/>
              </a:ext>
            </a:extLst>
          </p:cNvPr>
          <p:cNvSpPr>
            <a:spLocks noGrp="1"/>
          </p:cNvSpPr>
          <p:nvPr>
            <p:ph idx="1"/>
          </p:nvPr>
        </p:nvSpPr>
        <p:spPr>
          <a:xfrm>
            <a:off x="0" y="927462"/>
            <a:ext cx="12192000" cy="5912281"/>
          </a:xfrm>
        </p:spPr>
        <p:txBody>
          <a:bodyPr>
            <a:normAutofit fontScale="92500" lnSpcReduction="10000"/>
          </a:bodyPr>
          <a:lstStyle/>
          <a:p>
            <a:pPr marL="0" indent="0">
              <a:lnSpc>
                <a:spcPct val="120000"/>
              </a:lnSpc>
              <a:spcBef>
                <a:spcPts val="0"/>
              </a:spcBef>
              <a:buNone/>
            </a:pPr>
            <a:endParaRPr lang="en-US" sz="900" dirty="0">
              <a:latin typeface="Calibri" panose="020F0502020204030204" pitchFamily="34" charset="0"/>
              <a:cs typeface="Calibri" panose="020F0502020204030204" pitchFamily="34" charset="0"/>
            </a:endParaRPr>
          </a:p>
          <a:p>
            <a:pPr>
              <a:lnSpc>
                <a:spcPct val="120000"/>
              </a:lnSpc>
              <a:spcBef>
                <a:spcPts val="0"/>
              </a:spcBef>
            </a:pPr>
            <a:r>
              <a:rPr lang="en-US" sz="4300" b="1" dirty="0">
                <a:latin typeface="Calibri" panose="020F0502020204030204" pitchFamily="34" charset="0"/>
                <a:cs typeface="Calibri" panose="020F0502020204030204" pitchFamily="34" charset="0"/>
              </a:rPr>
              <a:t>Trust</a:t>
            </a:r>
          </a:p>
          <a:p>
            <a:pPr marL="0" indent="0">
              <a:lnSpc>
                <a:spcPct val="120000"/>
              </a:lnSpc>
              <a:spcBef>
                <a:spcPts val="0"/>
              </a:spcBef>
              <a:buNone/>
            </a:pPr>
            <a:endParaRPr lang="en-US" sz="900" dirty="0">
              <a:latin typeface="Calibri" panose="020F0502020204030204" pitchFamily="34" charset="0"/>
              <a:cs typeface="Calibri" panose="020F0502020204030204" pitchFamily="34" charset="0"/>
            </a:endParaRPr>
          </a:p>
          <a:p>
            <a:pPr lvl="1">
              <a:lnSpc>
                <a:spcPct val="120000"/>
              </a:lnSpc>
              <a:spcBef>
                <a:spcPts val="0"/>
              </a:spcBef>
            </a:pPr>
            <a:r>
              <a:rPr lang="en-US" sz="3900" dirty="0">
                <a:latin typeface="Calibri" panose="020F0502020204030204" pitchFamily="34" charset="0"/>
                <a:cs typeface="Calibri" panose="020F0502020204030204" pitchFamily="34" charset="0"/>
              </a:rPr>
              <a:t>How much do we TRUST leaders and management about safety?</a:t>
            </a:r>
          </a:p>
          <a:p>
            <a:pPr marL="457200" lvl="1" indent="0">
              <a:lnSpc>
                <a:spcPct val="120000"/>
              </a:lnSpc>
              <a:spcBef>
                <a:spcPts val="0"/>
              </a:spcBef>
              <a:buNone/>
            </a:pPr>
            <a:endParaRPr lang="en-US" sz="500" dirty="0">
              <a:latin typeface="Calibri" panose="020F0502020204030204" pitchFamily="34" charset="0"/>
              <a:cs typeface="Calibri" panose="020F0502020204030204" pitchFamily="34" charset="0"/>
            </a:endParaRPr>
          </a:p>
          <a:p>
            <a:pPr lvl="2">
              <a:lnSpc>
                <a:spcPct val="120000"/>
              </a:lnSpc>
              <a:spcBef>
                <a:spcPts val="0"/>
              </a:spcBef>
            </a:pPr>
            <a:r>
              <a:rPr lang="en-US" sz="3500" dirty="0">
                <a:latin typeface="Calibri" panose="020F0502020204030204" pitchFamily="34" charset="0"/>
                <a:cs typeface="Calibri" panose="020F0502020204030204" pitchFamily="34" charset="0"/>
              </a:rPr>
              <a:t>Trust is an essential ingredient of the “glue” that binds a Culture of Safety</a:t>
            </a:r>
          </a:p>
          <a:p>
            <a:pPr lvl="2">
              <a:lnSpc>
                <a:spcPct val="120000"/>
              </a:lnSpc>
              <a:spcBef>
                <a:spcPts val="0"/>
              </a:spcBef>
            </a:pPr>
            <a:r>
              <a:rPr lang="en-US" sz="3500" dirty="0">
                <a:latin typeface="Calibri" panose="020F0502020204030204" pitchFamily="34" charset="0"/>
                <a:cs typeface="Calibri" panose="020F0502020204030204" pitchFamily="34" charset="0"/>
              </a:rPr>
              <a:t>Trust in leadership and management is influenced by several factors, such as: 1) Consistency, 2) Credibility, and 3) Communication</a:t>
            </a:r>
          </a:p>
          <a:p>
            <a:pPr marL="457200" lvl="1" indent="0">
              <a:lnSpc>
                <a:spcPct val="120000"/>
              </a:lnSpc>
              <a:spcBef>
                <a:spcPts val="0"/>
              </a:spcBef>
              <a:buNone/>
            </a:pPr>
            <a:endParaRPr lang="en-US" sz="500" dirty="0">
              <a:latin typeface="Calibri" panose="020F0502020204030204" pitchFamily="34" charset="0"/>
              <a:cs typeface="Calibri" panose="020F0502020204030204" pitchFamily="34" charset="0"/>
            </a:endParaRPr>
          </a:p>
          <a:p>
            <a:pPr lvl="1">
              <a:lnSpc>
                <a:spcPct val="120000"/>
              </a:lnSpc>
              <a:spcBef>
                <a:spcPts val="0"/>
              </a:spcBef>
            </a:pPr>
            <a:r>
              <a:rPr lang="en-US" sz="3900" dirty="0">
                <a:latin typeface="Calibri" panose="020F0502020204030204" pitchFamily="34" charset="0"/>
                <a:cs typeface="Calibri" panose="020F0502020204030204" pitchFamily="34" charset="0"/>
              </a:rPr>
              <a:t>How can trust be nurtured?</a:t>
            </a:r>
          </a:p>
        </p:txBody>
      </p:sp>
      <p:sp>
        <p:nvSpPr>
          <p:cNvPr id="6" name="Title 1">
            <a:extLst>
              <a:ext uri="{FF2B5EF4-FFF2-40B4-BE49-F238E27FC236}">
                <a16:creationId xmlns:a16="http://schemas.microsoft.com/office/drawing/2014/main" id="{0022A46D-9B80-CE70-30F0-E0616B664348}"/>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2369352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6E704-CC58-C173-D133-52694EAA9D6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9A59757-4A62-45E7-283F-D9B05487CB21}"/>
              </a:ext>
            </a:extLst>
          </p:cNvPr>
          <p:cNvSpPr>
            <a:spLocks noGrp="1"/>
          </p:cNvSpPr>
          <p:nvPr>
            <p:ph idx="1"/>
          </p:nvPr>
        </p:nvSpPr>
        <p:spPr>
          <a:xfrm>
            <a:off x="0" y="937850"/>
            <a:ext cx="12192000" cy="5912281"/>
          </a:xfrm>
        </p:spPr>
        <p:txBody>
          <a:bodyPr>
            <a:normAutofit/>
          </a:bodyPr>
          <a:lstStyle/>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a:lnSpc>
                <a:spcPct val="100000"/>
              </a:lnSpc>
              <a:spcBef>
                <a:spcPts val="0"/>
              </a:spcBef>
            </a:pPr>
            <a:r>
              <a:rPr lang="en-US" sz="4000" b="1" dirty="0">
                <a:latin typeface="Calibri" panose="020F0502020204030204" pitchFamily="34" charset="0"/>
                <a:cs typeface="Calibri" panose="020F0502020204030204" pitchFamily="34" charset="0"/>
              </a:rPr>
              <a:t>Responding to Concerns</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do managers and leaders respond to safety concerns?</a:t>
            </a:r>
          </a:p>
          <a:p>
            <a:pPr marL="457200" lvl="1"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The level of support that staff receive from a manager and the action taken, will affect their willingness to raise concerns and speak up in the future.</a:t>
            </a:r>
          </a:p>
          <a:p>
            <a:pPr marL="914400" lvl="2"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front-line workers feel more supported when they report safety concerns?</a:t>
            </a:r>
          </a:p>
        </p:txBody>
      </p:sp>
      <p:sp>
        <p:nvSpPr>
          <p:cNvPr id="6" name="Title 1">
            <a:extLst>
              <a:ext uri="{FF2B5EF4-FFF2-40B4-BE49-F238E27FC236}">
                <a16:creationId xmlns:a16="http://schemas.microsoft.com/office/drawing/2014/main" id="{AE85D798-6537-E898-AC8A-AD943D67A0A0}"/>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3206043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C3D24-2775-5F81-F225-D8F95DBB2E8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702505D-B43A-025C-E24C-DEE542445B6C}"/>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a:lnSpc>
                <a:spcPct val="100000"/>
              </a:lnSpc>
              <a:spcBef>
                <a:spcPts val="0"/>
              </a:spcBef>
            </a:pPr>
            <a:r>
              <a:rPr lang="en-US" sz="4000" b="1" dirty="0">
                <a:latin typeface="Calibri" panose="020F0502020204030204" pitchFamily="34" charset="0"/>
                <a:cs typeface="Calibri" panose="020F0502020204030204" pitchFamily="34" charset="0"/>
              </a:rPr>
              <a:t>Credibility</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Do managers and/or leaders </a:t>
            </a:r>
            <a:r>
              <a:rPr lang="en-US" sz="3600" b="1" u="sng" dirty="0">
                <a:latin typeface="Calibri" panose="020F0502020204030204" pitchFamily="34" charset="0"/>
                <a:cs typeface="Calibri" panose="020F0502020204030204" pitchFamily="34" charset="0"/>
              </a:rPr>
              <a:t>demonstrate</a:t>
            </a:r>
            <a:r>
              <a:rPr lang="en-US" sz="3600" dirty="0">
                <a:latin typeface="Calibri" panose="020F0502020204030204" pitchFamily="34" charset="0"/>
                <a:cs typeface="Calibri" panose="020F0502020204030204" pitchFamily="34" charset="0"/>
              </a:rPr>
              <a:t> commitment to safety in what they say and do?</a:t>
            </a:r>
          </a:p>
          <a:p>
            <a:pPr marL="457200" lvl="1"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Words and actions MUST be consistent to maintain </a:t>
            </a:r>
            <a:r>
              <a:rPr lang="en-US" sz="3200" b="1" dirty="0">
                <a:latin typeface="Calibri" panose="020F0502020204030204" pitchFamily="34" charset="0"/>
                <a:cs typeface="Calibri" panose="020F0502020204030204" pitchFamily="34" charset="0"/>
              </a:rPr>
              <a:t>TRUST</a:t>
            </a:r>
            <a:r>
              <a:rPr lang="en-US" sz="3200" dirty="0">
                <a:latin typeface="Calibri" panose="020F0502020204030204" pitchFamily="34" charset="0"/>
                <a:cs typeface="Calibri" panose="020F0502020204030204" pitchFamily="34" charset="0"/>
              </a:rPr>
              <a:t> and </a:t>
            </a:r>
            <a:r>
              <a:rPr lang="en-US" sz="3200" b="1" dirty="0">
                <a:latin typeface="Calibri" panose="020F0502020204030204" pitchFamily="34" charset="0"/>
                <a:cs typeface="Calibri" panose="020F0502020204030204" pitchFamily="34" charset="0"/>
              </a:rPr>
              <a:t>CREDIBILITY</a:t>
            </a:r>
            <a:r>
              <a:rPr lang="en-US" sz="3200" dirty="0">
                <a:latin typeface="Calibri" panose="020F0502020204030204" pitchFamily="34" charset="0"/>
                <a:cs typeface="Calibri" panose="020F0502020204030204" pitchFamily="34" charset="0"/>
              </a:rPr>
              <a:t>.</a:t>
            </a:r>
          </a:p>
          <a:p>
            <a:pPr marL="914400" lvl="2"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managers and/or leaders ensure that they are perceived as credible?</a:t>
            </a:r>
            <a:endParaRPr lang="en-US" sz="3200" dirty="0">
              <a:latin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66C86F68-8A57-377F-4F90-94605E4DB342}"/>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1709928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38BDB-54F3-2E55-FCC6-515863CC3CD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2BE1853-A00C-A0A3-A5A9-154846B79593}"/>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a:lnSpc>
                <a:spcPct val="100000"/>
              </a:lnSpc>
              <a:spcBef>
                <a:spcPts val="0"/>
              </a:spcBef>
            </a:pPr>
            <a:r>
              <a:rPr lang="en-US" sz="4000" b="1" dirty="0">
                <a:latin typeface="Calibri" panose="020F0502020204030204" pitchFamily="34" charset="0"/>
                <a:cs typeface="Calibri" panose="020F0502020204030204" pitchFamily="34" charset="0"/>
              </a:rPr>
              <a:t>Encourage Safety</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Do managers and leaders encourage staff to use the safety processes?</a:t>
            </a:r>
          </a:p>
          <a:p>
            <a:pPr marL="457200" lvl="1"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Processes such as safety checks, assessments, investigations, audits, and surveys are essential for safety but can also </a:t>
            </a:r>
            <a:r>
              <a:rPr lang="en-US" sz="3200" b="1" i="1" u="sng" dirty="0">
                <a:latin typeface="Calibri" panose="020F0502020204030204" pitchFamily="34" charset="0"/>
                <a:cs typeface="Calibri" panose="020F0502020204030204" pitchFamily="34" charset="0"/>
              </a:rPr>
              <a:t>be seen </a:t>
            </a:r>
            <a:r>
              <a:rPr lang="en-US" sz="3200" dirty="0">
                <a:latin typeface="Calibri" panose="020F0502020204030204" pitchFamily="34" charset="0"/>
                <a:cs typeface="Calibri" panose="020F0502020204030204" pitchFamily="34" charset="0"/>
              </a:rPr>
              <a:t>as hindrances to everyday work</a:t>
            </a:r>
          </a:p>
          <a:p>
            <a:pPr marL="914400" lvl="2"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we be sure that concerns of safety processes being a hindrance are taken seriously by managers?</a:t>
            </a:r>
          </a:p>
        </p:txBody>
      </p:sp>
      <p:sp>
        <p:nvSpPr>
          <p:cNvPr id="6" name="Title 1">
            <a:extLst>
              <a:ext uri="{FF2B5EF4-FFF2-40B4-BE49-F238E27FC236}">
                <a16:creationId xmlns:a16="http://schemas.microsoft.com/office/drawing/2014/main" id="{30A01334-5E9F-0A11-AC05-512F512B6C2F}"/>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2575081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04A92-394B-572A-9022-6C8C20D1602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9F3FF85-1D4F-5218-A6C6-8A87F8465C71}"/>
              </a:ext>
            </a:extLst>
          </p:cNvPr>
          <p:cNvSpPr>
            <a:spLocks noGrp="1"/>
          </p:cNvSpPr>
          <p:nvPr>
            <p:ph idx="1"/>
          </p:nvPr>
        </p:nvSpPr>
        <p:spPr>
          <a:xfrm>
            <a:off x="0" y="927462"/>
            <a:ext cx="12192000" cy="5912281"/>
          </a:xfrm>
        </p:spPr>
        <p:txBody>
          <a:bodyPr>
            <a:normAutofit/>
          </a:bodyPr>
          <a:lstStyle/>
          <a:p>
            <a:pPr>
              <a:lnSpc>
                <a:spcPct val="100000"/>
              </a:lnSpc>
              <a:spcBef>
                <a:spcPts val="0"/>
              </a:spcBef>
            </a:pPr>
            <a:r>
              <a:rPr lang="en-US" sz="4000" b="1" dirty="0">
                <a:latin typeface="Calibri" panose="020F0502020204030204" pitchFamily="34" charset="0"/>
                <a:cs typeface="Calibri" panose="020F0502020204030204" pitchFamily="34" charset="0"/>
              </a:rPr>
              <a:t>Front-line Safety First?</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Are safety issues raised by front-line staff given appropriate urgency within the organization or practice?</a:t>
            </a:r>
          </a:p>
          <a:p>
            <a:pPr marL="457200" lvl="1"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Issues that they raise need to be treated with urgency</a:t>
            </a:r>
          </a:p>
          <a:p>
            <a:pPr marL="914400" lvl="2"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we ensure that issues raised get the attention they deserve?</a:t>
            </a:r>
            <a:endParaRPr lang="en-US" sz="32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D5D0C10-CA10-2A28-10EB-4F7A87CE0A51}"/>
              </a:ext>
            </a:extLst>
          </p:cNvPr>
          <p:cNvSpPr txBox="1"/>
          <p:nvPr/>
        </p:nvSpPr>
        <p:spPr>
          <a:xfrm>
            <a:off x="815247" y="5393776"/>
            <a:ext cx="10554159" cy="1323439"/>
          </a:xfrm>
          <a:prstGeom prst="rect">
            <a:avLst/>
          </a:prstGeom>
          <a:noFill/>
        </p:spPr>
        <p:txBody>
          <a:bodyPr wrap="square" rtlCol="0">
            <a:spAutoFit/>
          </a:bodyPr>
          <a:lstStyle/>
          <a:p>
            <a:pPr algn="ctr"/>
            <a:r>
              <a:rPr lang="en-US" sz="4000" b="1" i="1" dirty="0">
                <a:solidFill>
                  <a:srgbClr val="FF0000"/>
                </a:solidFill>
                <a:latin typeface="Calibri" panose="020F0502020204030204" pitchFamily="34" charset="0"/>
                <a:cs typeface="Calibri" panose="020F0502020204030204" pitchFamily="34" charset="0"/>
              </a:rPr>
              <a:t>Safety must become a VALUE </a:t>
            </a:r>
          </a:p>
          <a:p>
            <a:pPr algn="ctr"/>
            <a:r>
              <a:rPr lang="en-US" sz="4000" b="1" i="1" dirty="0">
                <a:solidFill>
                  <a:srgbClr val="FF0000"/>
                </a:solidFill>
                <a:latin typeface="Calibri" panose="020F0502020204030204" pitchFamily="34" charset="0"/>
                <a:cs typeface="Calibri" panose="020F0502020204030204" pitchFamily="34" charset="0"/>
              </a:rPr>
              <a:t>rather than being a PRIORITY</a:t>
            </a:r>
          </a:p>
        </p:txBody>
      </p:sp>
      <p:sp>
        <p:nvSpPr>
          <p:cNvPr id="7" name="Title 1">
            <a:extLst>
              <a:ext uri="{FF2B5EF4-FFF2-40B4-BE49-F238E27FC236}">
                <a16:creationId xmlns:a16="http://schemas.microsoft.com/office/drawing/2014/main" id="{B4A820CC-D297-931C-102A-DB81AEE3CC6B}"/>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141156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10FDC6A-5DEA-6D7D-E289-9E77409AC9CE}"/>
              </a:ext>
            </a:extLst>
          </p:cNvPr>
          <p:cNvGraphicFramePr>
            <a:graphicFrameLocks/>
          </p:cNvGraphicFramePr>
          <p:nvPr>
            <p:extLst>
              <p:ext uri="{D42A27DB-BD31-4B8C-83A1-F6EECF244321}">
                <p14:modId xmlns:p14="http://schemas.microsoft.com/office/powerpoint/2010/main" val="3630898007"/>
              </p:ext>
            </p:extLst>
          </p:nvPr>
        </p:nvGraphicFramePr>
        <p:xfrm>
          <a:off x="0" y="0"/>
          <a:ext cx="12191999" cy="6746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1891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D1C0-13BF-A9FA-D55F-45253C29F7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8A4C8D-407F-F4A4-E6D5-3359CBD7B6C5}"/>
              </a:ext>
            </a:extLst>
          </p:cNvPr>
          <p:cNvSpPr>
            <a:spLocks noGrp="1"/>
          </p:cNvSpPr>
          <p:nvPr>
            <p:ph type="title"/>
          </p:nvPr>
        </p:nvSpPr>
        <p:spPr>
          <a:xfrm>
            <a:off x="0" y="18256"/>
            <a:ext cx="12192000" cy="909206"/>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F5A79AD-6B98-6EDF-2D9B-858FD1E1EC20}"/>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Get Help</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sufficient professional safety support?</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Often, professional safety leadership is needed to integrate safety into the organization's activities properly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we have the professional support that we need?</a:t>
            </a:r>
          </a:p>
        </p:txBody>
      </p:sp>
    </p:spTree>
    <p:extLst>
      <p:ext uri="{BB962C8B-B14F-4D97-AF65-F5344CB8AC3E}">
        <p14:creationId xmlns:p14="http://schemas.microsoft.com/office/powerpoint/2010/main" val="947108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0BDEB-FC77-76A0-47D4-80AA6040E3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E16EB5-093C-BDE2-1BC7-2B472403F874}"/>
              </a:ext>
            </a:extLst>
          </p:cNvPr>
          <p:cNvSpPr>
            <a:spLocks noGrp="1"/>
          </p:cNvSpPr>
          <p:nvPr>
            <p:ph type="title"/>
          </p:nvPr>
        </p:nvSpPr>
        <p:spPr>
          <a:xfrm>
            <a:off x="0" y="18256"/>
            <a:ext cx="12192000" cy="909206"/>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6039E30F-0A9B-8D59-A85A-9DCAA72ADBBA}"/>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latin typeface="Calibri" panose="020F0502020204030204" pitchFamily="34" charset="0"/>
                <a:cs typeface="Calibri" panose="020F0502020204030204" pitchFamily="34" charset="0"/>
              </a:rPr>
              <a:t>Upskill</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Do we have the training needed to help the organization understand the safety processes or procedures relevant to the risks within the organization?</a:t>
            </a:r>
          </a:p>
          <a:p>
            <a:pPr marL="457200" lvl="1"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Is training available to help with safety activities, such as safety assessment and incident investigation, to suit a variety of roles?</a:t>
            </a:r>
          </a:p>
          <a:p>
            <a:pPr marL="914400" lvl="2"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we ensure we have the skills we need within the organization?</a:t>
            </a:r>
          </a:p>
        </p:txBody>
      </p:sp>
    </p:spTree>
    <p:extLst>
      <p:ext uri="{BB962C8B-B14F-4D97-AF65-F5344CB8AC3E}">
        <p14:creationId xmlns:p14="http://schemas.microsoft.com/office/powerpoint/2010/main" val="930046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55C01-85A4-1772-A582-D6A36A8D49BE}"/>
              </a:ext>
            </a:extLst>
          </p:cNvPr>
          <p:cNvSpPr>
            <a:spLocks noGrp="1"/>
          </p:cNvSpPr>
          <p:nvPr>
            <p:ph type="title"/>
          </p:nvPr>
        </p:nvSpPr>
        <p:spPr>
          <a:xfrm>
            <a:off x="0" y="18256"/>
            <a:ext cx="12192000" cy="1020836"/>
          </a:xfrm>
        </p:spPr>
        <p:txBody>
          <a:bodyPr>
            <a:normAutofit/>
          </a:bodyPr>
          <a:lstStyle/>
          <a:p>
            <a:r>
              <a:rPr lang="en-US" sz="4800" b="1" dirty="0">
                <a:latin typeface="Calibri" panose="020F0502020204030204" pitchFamily="34" charset="0"/>
                <a:cs typeface="Calibri" panose="020F0502020204030204" pitchFamily="34" charset="0"/>
              </a:rPr>
              <a:t>Words that mean everything in Safety</a:t>
            </a:r>
          </a:p>
        </p:txBody>
      </p:sp>
      <p:sp>
        <p:nvSpPr>
          <p:cNvPr id="3" name="Content Placeholder 2">
            <a:extLst>
              <a:ext uri="{FF2B5EF4-FFF2-40B4-BE49-F238E27FC236}">
                <a16:creationId xmlns:a16="http://schemas.microsoft.com/office/drawing/2014/main" id="{664C9EF7-F670-FAC9-73B7-17B5DAD1F82A}"/>
              </a:ext>
            </a:extLst>
          </p:cNvPr>
          <p:cNvSpPr>
            <a:spLocks noGrp="1"/>
          </p:cNvSpPr>
          <p:nvPr>
            <p:ph idx="1"/>
          </p:nvPr>
        </p:nvSpPr>
        <p:spPr>
          <a:xfrm>
            <a:off x="3257550" y="1267692"/>
            <a:ext cx="5676900" cy="4788876"/>
          </a:xfrm>
        </p:spPr>
        <p:txBody>
          <a:bodyPr>
            <a:normAutofit/>
          </a:bodyPr>
          <a:lstStyle/>
          <a:p>
            <a:pPr marL="0" indent="0" algn="ctr">
              <a:buNone/>
            </a:pPr>
            <a:r>
              <a:rPr lang="en-US" sz="8000" b="1" dirty="0">
                <a:latin typeface="Calibri" panose="020F0502020204030204" pitchFamily="34" charset="0"/>
                <a:cs typeface="Calibri" panose="020F0502020204030204" pitchFamily="34" charset="0"/>
              </a:rPr>
              <a:t>TRUST</a:t>
            </a:r>
            <a:endParaRPr lang="en-US" sz="1600" b="1" dirty="0">
              <a:latin typeface="Calibri" panose="020F0502020204030204" pitchFamily="34" charset="0"/>
              <a:cs typeface="Calibri" panose="020F0502020204030204" pitchFamily="34" charset="0"/>
            </a:endParaRPr>
          </a:p>
          <a:p>
            <a:pPr marL="0" indent="0" algn="ctr">
              <a:buNone/>
            </a:pPr>
            <a:r>
              <a:rPr lang="en-US" sz="6000" b="1" dirty="0">
                <a:latin typeface="Calibri" panose="020F0502020204030204" pitchFamily="34" charset="0"/>
                <a:cs typeface="Calibri" panose="020F0502020204030204" pitchFamily="34" charset="0"/>
              </a:rPr>
              <a:t>&amp; </a:t>
            </a:r>
            <a:endParaRPr lang="en-US" sz="1600" b="1" dirty="0">
              <a:latin typeface="Calibri" panose="020F0502020204030204" pitchFamily="34" charset="0"/>
              <a:cs typeface="Calibri" panose="020F0502020204030204" pitchFamily="34" charset="0"/>
            </a:endParaRPr>
          </a:p>
          <a:p>
            <a:pPr marL="0" indent="0" algn="ctr">
              <a:buNone/>
            </a:pPr>
            <a:r>
              <a:rPr lang="en-US" sz="8000" b="1" dirty="0">
                <a:latin typeface="Calibri" panose="020F0502020204030204" pitchFamily="34" charset="0"/>
                <a:cs typeface="Calibri" panose="020F0502020204030204" pitchFamily="34" charset="0"/>
              </a:rPr>
              <a:t>CREDIBILITY</a:t>
            </a:r>
          </a:p>
        </p:txBody>
      </p:sp>
    </p:spTree>
    <p:extLst>
      <p:ext uri="{BB962C8B-B14F-4D97-AF65-F5344CB8AC3E}">
        <p14:creationId xmlns:p14="http://schemas.microsoft.com/office/powerpoint/2010/main" val="926905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8330C-5091-1559-34FF-D94D17922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DDB24-9AE2-C72E-B002-2402EBE3414B}"/>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10E5539A-5336-4370-677A-C0FAA09C9D98}"/>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Too Little, Too Much?</a:t>
            </a:r>
          </a:p>
          <a:p>
            <a:pPr marL="0" indent="0">
              <a:lnSpc>
                <a:spcPct val="100000"/>
              </a:lnSpc>
              <a:spcBef>
                <a:spcPts val="0"/>
              </a:spcBef>
              <a:buNone/>
            </a:pPr>
            <a:endParaRPr lang="en-US" sz="9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there enough focus on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Can there be too much?</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we may NOT realize that safety is slipping off the agenda</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Other times, people may get tired of too many safety messages or feel that there is too much focus on one aspect of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give safety the attention it needs?</a:t>
            </a:r>
          </a:p>
        </p:txBody>
      </p:sp>
      <p:sp>
        <p:nvSpPr>
          <p:cNvPr id="3" name="TextBox 2">
            <a:extLst>
              <a:ext uri="{FF2B5EF4-FFF2-40B4-BE49-F238E27FC236}">
                <a16:creationId xmlns:a16="http://schemas.microsoft.com/office/drawing/2014/main" id="{FA04F7D1-188A-D1DC-DE6E-79422870E14A}"/>
              </a:ext>
            </a:extLst>
          </p:cNvPr>
          <p:cNvSpPr txBox="1"/>
          <p:nvPr/>
        </p:nvSpPr>
        <p:spPr>
          <a:xfrm>
            <a:off x="9226731" y="0"/>
            <a:ext cx="2965269" cy="1569660"/>
          </a:xfrm>
          <a:prstGeom prst="rect">
            <a:avLst/>
          </a:prstGeom>
          <a:noFill/>
        </p:spPr>
        <p:txBody>
          <a:bodyPr wrap="square" rtlCol="0">
            <a:spAutoFit/>
          </a:bodyPr>
          <a:lstStyle/>
          <a:p>
            <a:pPr algn="ctr"/>
            <a:r>
              <a:rPr lang="en-US" sz="3200" b="1" dirty="0">
                <a:solidFill>
                  <a:srgbClr val="0432FF"/>
                </a:solidFill>
                <a:latin typeface="Calibri" panose="020F0502020204030204" pitchFamily="34" charset="0"/>
                <a:cs typeface="Calibri" panose="020F0502020204030204" pitchFamily="34" charset="0"/>
              </a:rPr>
              <a:t>RISK-BASED APPROACH is CRITICAL!</a:t>
            </a:r>
          </a:p>
        </p:txBody>
      </p:sp>
    </p:spTree>
    <p:extLst>
      <p:ext uri="{BB962C8B-B14F-4D97-AF65-F5344CB8AC3E}">
        <p14:creationId xmlns:p14="http://schemas.microsoft.com/office/powerpoint/2010/main" val="522739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B274C-3E78-101B-6F17-701805C2F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CEF7E8-3D11-D93F-7A38-9BA5E2E96682}"/>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6AD9319-D446-2E81-3362-D419F9F98E23}"/>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Do the Right Things Right</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the safety processes we use adequate?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Which processes are working well, and which are not?</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Safety processes and procedures must be appropriate for the level of risk involved in the change or activity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make safety as </a:t>
            </a:r>
            <a:r>
              <a:rPr lang="en-US" sz="3600" b="1" i="1" u="sng" dirty="0">
                <a:effectLst/>
                <a:latin typeface="Calibri" panose="020F0502020204030204" pitchFamily="34" charset="0"/>
                <a:cs typeface="Calibri" panose="020F0502020204030204" pitchFamily="34" charset="0"/>
              </a:rPr>
              <a:t>practical</a:t>
            </a:r>
            <a:r>
              <a:rPr lang="en-US" sz="3600" dirty="0">
                <a:effectLst/>
                <a:latin typeface="Calibri" panose="020F0502020204030204" pitchFamily="34" charset="0"/>
                <a:cs typeface="Calibri" panose="020F0502020204030204" pitchFamily="34" charset="0"/>
              </a:rPr>
              <a:t> as possible?</a:t>
            </a:r>
          </a:p>
        </p:txBody>
      </p:sp>
      <p:sp>
        <p:nvSpPr>
          <p:cNvPr id="4" name="TextBox 3">
            <a:extLst>
              <a:ext uri="{FF2B5EF4-FFF2-40B4-BE49-F238E27FC236}">
                <a16:creationId xmlns:a16="http://schemas.microsoft.com/office/drawing/2014/main" id="{DAF24DF5-A223-1DC0-C069-A6D451E743AF}"/>
              </a:ext>
            </a:extLst>
          </p:cNvPr>
          <p:cNvSpPr txBox="1"/>
          <p:nvPr/>
        </p:nvSpPr>
        <p:spPr>
          <a:xfrm>
            <a:off x="9226731" y="18256"/>
            <a:ext cx="2965269" cy="1569660"/>
          </a:xfrm>
          <a:prstGeom prst="rect">
            <a:avLst/>
          </a:prstGeom>
          <a:noFill/>
        </p:spPr>
        <p:txBody>
          <a:bodyPr wrap="square" rtlCol="0">
            <a:spAutoFit/>
          </a:bodyPr>
          <a:lstStyle/>
          <a:p>
            <a:pPr algn="ctr"/>
            <a:r>
              <a:rPr lang="en-US" sz="3200" b="1" dirty="0">
                <a:solidFill>
                  <a:srgbClr val="0432FF"/>
                </a:solidFill>
                <a:latin typeface="Calibri" panose="020F0502020204030204" pitchFamily="34" charset="0"/>
                <a:cs typeface="Calibri" panose="020F0502020204030204" pitchFamily="34" charset="0"/>
              </a:rPr>
              <a:t>RISK-BASED APPROACH is CRITICAL!</a:t>
            </a:r>
          </a:p>
        </p:txBody>
      </p:sp>
    </p:spTree>
    <p:extLst>
      <p:ext uri="{BB962C8B-B14F-4D97-AF65-F5344CB8AC3E}">
        <p14:creationId xmlns:p14="http://schemas.microsoft.com/office/powerpoint/2010/main" val="566212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B6437-5C5E-3000-5C96-C54FBB059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FC2AA-A637-96AB-10AF-422D07A0777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CF1E07AD-DF07-3888-636C-0F0828322594}"/>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Train for Change</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adequate training provided when new systems and procedures are introduced?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Training for changes in systems or procedures needs to be of adequate </a:t>
            </a:r>
            <a:r>
              <a:rPr lang="en-US" sz="3200" b="1" dirty="0">
                <a:effectLst/>
                <a:latin typeface="Calibri" panose="020F0502020204030204" pitchFamily="34" charset="0"/>
                <a:cs typeface="Calibri" panose="020F0502020204030204" pitchFamily="34" charset="0"/>
              </a:rPr>
              <a:t>quality</a:t>
            </a:r>
            <a:r>
              <a:rPr lang="en-US" sz="3200" dirty="0">
                <a:effectLst/>
                <a:latin typeface="Calibri" panose="020F0502020204030204" pitchFamily="34" charset="0"/>
                <a:cs typeface="Calibri" panose="020F0502020204030204" pitchFamily="34" charset="0"/>
              </a:rPr>
              <a:t> </a:t>
            </a:r>
            <a:r>
              <a:rPr lang="en-US" sz="3200" u="sng" dirty="0">
                <a:effectLst/>
                <a:latin typeface="Calibri" panose="020F0502020204030204" pitchFamily="34" charset="0"/>
                <a:cs typeface="Calibri" panose="020F0502020204030204" pitchFamily="34" charset="0"/>
              </a:rPr>
              <a:t>and</a:t>
            </a:r>
            <a:r>
              <a:rPr lang="en-US" sz="3200" dirty="0">
                <a:effectLst/>
                <a:latin typeface="Calibri" panose="020F0502020204030204" pitchFamily="34" charset="0"/>
                <a:cs typeface="Calibri" panose="020F0502020204030204" pitchFamily="34" charset="0"/>
              </a:rPr>
              <a:t> </a:t>
            </a:r>
            <a:r>
              <a:rPr lang="en-US" sz="3200" b="1" dirty="0">
                <a:effectLst/>
                <a:latin typeface="Calibri" panose="020F0502020204030204" pitchFamily="34" charset="0"/>
                <a:cs typeface="Calibri" panose="020F0502020204030204" pitchFamily="34" charset="0"/>
              </a:rPr>
              <a:t>duration</a:t>
            </a:r>
            <a:r>
              <a:rPr lang="en-US" sz="3200" dirty="0">
                <a:effectLst/>
                <a:latin typeface="Calibri" panose="020F0502020204030204" pitchFamily="34" charset="0"/>
                <a:cs typeface="Calibri" panose="020F0502020204030204" pitchFamily="34" charset="0"/>
              </a:rPr>
              <a:t> and given </a:t>
            </a:r>
            <a:r>
              <a:rPr lang="en-US" sz="3200" b="1" dirty="0">
                <a:effectLst/>
                <a:latin typeface="Calibri" panose="020F0502020204030204" pitchFamily="34" charset="0"/>
                <a:cs typeface="Calibri" panose="020F0502020204030204" pitchFamily="34" charset="0"/>
              </a:rPr>
              <a:t>at the right time</a:t>
            </a:r>
            <a:endParaRPr lang="en-US" sz="3200" dirty="0">
              <a:effectLst/>
              <a:latin typeface="Calibri" panose="020F0502020204030204" pitchFamily="34" charset="0"/>
              <a:cs typeface="Calibri" panose="020F0502020204030204" pitchFamily="34" charset="0"/>
            </a:endParaRP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be better prepared for future changes?</a:t>
            </a:r>
          </a:p>
        </p:txBody>
      </p:sp>
      <p:sp>
        <p:nvSpPr>
          <p:cNvPr id="4" name="TextBox 3">
            <a:extLst>
              <a:ext uri="{FF2B5EF4-FFF2-40B4-BE49-F238E27FC236}">
                <a16:creationId xmlns:a16="http://schemas.microsoft.com/office/drawing/2014/main" id="{A560822E-C600-9F06-D957-5CFD71DFEBBB}"/>
              </a:ext>
            </a:extLst>
          </p:cNvPr>
          <p:cNvSpPr txBox="1"/>
          <p:nvPr/>
        </p:nvSpPr>
        <p:spPr>
          <a:xfrm>
            <a:off x="449918" y="4858573"/>
            <a:ext cx="11292164" cy="1477328"/>
          </a:xfrm>
          <a:prstGeom prst="rect">
            <a:avLst/>
          </a:prstGeom>
          <a:noFill/>
        </p:spPr>
        <p:txBody>
          <a:bodyPr wrap="square" rtlCol="0">
            <a:spAutoFit/>
          </a:bodyPr>
          <a:lstStyle/>
          <a:p>
            <a:pPr algn="ctr"/>
            <a:r>
              <a:rPr lang="en-US" sz="3600" b="1" i="1" dirty="0">
                <a:solidFill>
                  <a:srgbClr val="FF40FF"/>
                </a:solidFill>
                <a:latin typeface="Calibri" panose="020F0502020204030204" pitchFamily="34" charset="0"/>
                <a:cs typeface="Calibri" panose="020F0502020204030204" pitchFamily="34" charset="0"/>
              </a:rPr>
              <a:t>The ONLY thing that is CONSISTENT in today’s workplace is </a:t>
            </a:r>
          </a:p>
          <a:p>
            <a:pPr algn="ctr"/>
            <a:r>
              <a:rPr lang="en-US" sz="5400" b="1" i="1" dirty="0">
                <a:solidFill>
                  <a:srgbClr val="0432FF"/>
                </a:solidFill>
                <a:latin typeface="Calibri" panose="020F0502020204030204" pitchFamily="34" charset="0"/>
                <a:cs typeface="Calibri" panose="020F0502020204030204" pitchFamily="34" charset="0"/>
              </a:rPr>
              <a:t>CHANGE</a:t>
            </a:r>
          </a:p>
        </p:txBody>
      </p:sp>
    </p:spTree>
    <p:extLst>
      <p:ext uri="{BB962C8B-B14F-4D97-AF65-F5344CB8AC3E}">
        <p14:creationId xmlns:p14="http://schemas.microsoft.com/office/powerpoint/2010/main" val="255062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5D378-61E1-47CF-2691-149E3A194D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989A95-50D7-5A90-8687-404C1D9B5A5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11C7276-D630-76E4-FD10-0B7B17A11CAC}"/>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Safety in Numbers</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the correct number of staff to deliver a safe service?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Having the right number of people to deliver a safe service —in total numbers or in terms of organizing rosters— is vital for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we get it right?</a:t>
            </a:r>
          </a:p>
        </p:txBody>
      </p:sp>
      <p:sp>
        <p:nvSpPr>
          <p:cNvPr id="6" name="TextBox 5">
            <a:extLst>
              <a:ext uri="{FF2B5EF4-FFF2-40B4-BE49-F238E27FC236}">
                <a16:creationId xmlns:a16="http://schemas.microsoft.com/office/drawing/2014/main" id="{AD701B08-8C71-9CAA-A453-9DC986D4381D}"/>
              </a:ext>
            </a:extLst>
          </p:cNvPr>
          <p:cNvSpPr txBox="1"/>
          <p:nvPr/>
        </p:nvSpPr>
        <p:spPr>
          <a:xfrm>
            <a:off x="0" y="5392094"/>
            <a:ext cx="12192000" cy="954107"/>
          </a:xfrm>
          <a:prstGeom prst="rect">
            <a:avLst/>
          </a:prstGeom>
          <a:noFill/>
        </p:spPr>
        <p:txBody>
          <a:bodyPr wrap="square" rtlCol="0">
            <a:spAutoFit/>
          </a:bodyPr>
          <a:lstStyle/>
          <a:p>
            <a:pPr algn="ctr"/>
            <a:r>
              <a:rPr lang="en-US" sz="2800" b="1" i="1" dirty="0">
                <a:solidFill>
                  <a:srgbClr val="FF0000"/>
                </a:solidFill>
                <a:latin typeface="Calibri" panose="020F0502020204030204" pitchFamily="34" charset="0"/>
                <a:cs typeface="Calibri" panose="020F0502020204030204" pitchFamily="34" charset="0"/>
              </a:rPr>
              <a:t>Believe it or not, FRONT-LINE Supervision plays more of a KEY role in Safety </a:t>
            </a:r>
          </a:p>
          <a:p>
            <a:pPr algn="ctr"/>
            <a:r>
              <a:rPr lang="en-US" sz="2800" b="1" i="1" dirty="0">
                <a:solidFill>
                  <a:srgbClr val="FF0000"/>
                </a:solidFill>
                <a:latin typeface="Calibri" panose="020F0502020204030204" pitchFamily="34" charset="0"/>
                <a:cs typeface="Calibri" panose="020F0502020204030204" pitchFamily="34" charset="0"/>
              </a:rPr>
              <a:t>than does the Safety Department staffing numbers!</a:t>
            </a:r>
          </a:p>
        </p:txBody>
      </p:sp>
    </p:spTree>
    <p:extLst>
      <p:ext uri="{BB962C8B-B14F-4D97-AF65-F5344CB8AC3E}">
        <p14:creationId xmlns:p14="http://schemas.microsoft.com/office/powerpoint/2010/main" val="867128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A4BE5-70D4-B57B-BA8E-5C1E2E26E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7A2E0-46E0-BF41-EE28-2BCB97FA04C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CA933AD-6456-1D45-D3C4-B2374ECE7B3B}"/>
              </a:ext>
            </a:extLst>
          </p:cNvPr>
          <p:cNvSpPr>
            <a:spLocks noGrp="1"/>
          </p:cNvSpPr>
          <p:nvPr>
            <p:ph idx="1"/>
          </p:nvPr>
        </p:nvSpPr>
        <p:spPr>
          <a:xfrm>
            <a:off x="0" y="927462"/>
            <a:ext cx="12192000" cy="5912281"/>
          </a:xfrm>
        </p:spPr>
        <p:txBody>
          <a:bodyPr>
            <a:normAutofit/>
          </a:bodyPr>
          <a:lstStyle/>
          <a:p>
            <a:pPr marL="0" indent="0">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Prioritize Resources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resources for safety where they are most needed? </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we need to step back to check that the resources for safety are still prioritized properly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make the best use of the available resources?</a:t>
            </a:r>
          </a:p>
        </p:txBody>
      </p:sp>
    </p:spTree>
    <p:extLst>
      <p:ext uri="{BB962C8B-B14F-4D97-AF65-F5344CB8AC3E}">
        <p14:creationId xmlns:p14="http://schemas.microsoft.com/office/powerpoint/2010/main" val="3140534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CC15E-D652-D829-F50C-BD5EE8386E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F525D-CE8D-CF70-9D16-6E68E8984ED6}"/>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78E1D350-9A24-F3FC-545A-D601C109E339}"/>
              </a:ext>
            </a:extLst>
          </p:cNvPr>
          <p:cNvSpPr>
            <a:spLocks noGrp="1"/>
          </p:cNvSpPr>
          <p:nvPr>
            <p:ph idx="1"/>
          </p:nvPr>
        </p:nvSpPr>
        <p:spPr>
          <a:xfrm>
            <a:off x="0" y="927462"/>
            <a:ext cx="12192000" cy="5912281"/>
          </a:xfrm>
        </p:spPr>
        <p:txBody>
          <a:bodyPr>
            <a:normAutofit/>
          </a:bodyPr>
          <a:lstStyle/>
          <a:p>
            <a:pPr marL="0" indent="0">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Making Time for Safety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projects have enough time to consider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it considered from the start?</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Safety in projects needs to be appropriately planned so there is enough time to integrate </a:t>
            </a:r>
            <a:r>
              <a:rPr lang="en-US" sz="3200" b="1" i="1" u="sng" dirty="0">
                <a:effectLst/>
                <a:latin typeface="Calibri" panose="020F0502020204030204" pitchFamily="34" charset="0"/>
                <a:cs typeface="Calibri" panose="020F0502020204030204" pitchFamily="34" charset="0"/>
              </a:rPr>
              <a:t>safety properly</a:t>
            </a:r>
            <a:r>
              <a:rPr lang="en-US" sz="3200" b="1" i="1" dirty="0">
                <a:effectLst/>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without unnecessary impacts on schedules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we making time for safety in our work?</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0212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2EB5B-93DA-7502-3B43-B6CE7535B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DF1C5-2304-972A-7A37-08ED0285D0A5}"/>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AD2DD9F-E902-F4E0-DD96-76AD4B93F9DC}"/>
              </a:ext>
            </a:extLst>
          </p:cNvPr>
          <p:cNvSpPr>
            <a:spLocks noGrp="1"/>
          </p:cNvSpPr>
          <p:nvPr>
            <p:ph idx="1"/>
          </p:nvPr>
        </p:nvSpPr>
        <p:spPr>
          <a:xfrm>
            <a:off x="0" y="1174173"/>
            <a:ext cx="12192000" cy="5665570"/>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Right Procedures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procedures compare with </a:t>
            </a:r>
            <a:r>
              <a:rPr lang="en-US" sz="3600" b="1" i="1" u="sng" dirty="0">
                <a:effectLst/>
                <a:latin typeface="Calibri" panose="020F0502020204030204" pitchFamily="34" charset="0"/>
                <a:cs typeface="Calibri" panose="020F0502020204030204" pitchFamily="34" charset="0"/>
              </a:rPr>
              <a:t>the way we do the work</a:t>
            </a:r>
            <a:r>
              <a:rPr lang="en-US" sz="3600" dirty="0">
                <a:effectLst/>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(Work as imagined vs. Work as done)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 way we work changes, and procedures need to reflect how the work is actually done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the procedures remain realistic and accurate?</a:t>
            </a:r>
          </a:p>
          <a:p>
            <a:pPr marL="0" indent="0">
              <a:buNone/>
            </a:pPr>
            <a:endParaRPr lang="en-US" sz="800" b="1" dirty="0">
              <a:effectLst/>
              <a:latin typeface="Calibri" panose="020F0502020204030204" pitchFamily="34" charset="0"/>
              <a:cs typeface="Calibri" panose="020F0502020204030204" pitchFamily="34" charset="0"/>
            </a:endParaRPr>
          </a:p>
        </p:txBody>
      </p:sp>
      <p:pic>
        <p:nvPicPr>
          <p:cNvPr id="4" name="Picture 3" descr="A diagram of a line with arrows pointing to a line&#10;&#10;AI-generated content may be incorrect.">
            <a:extLst>
              <a:ext uri="{FF2B5EF4-FFF2-40B4-BE49-F238E27FC236}">
                <a16:creationId xmlns:a16="http://schemas.microsoft.com/office/drawing/2014/main" id="{126036BE-856C-7674-FEEB-91173760D1CC}"/>
              </a:ext>
            </a:extLst>
          </p:cNvPr>
          <p:cNvPicPr>
            <a:picLocks noChangeAspect="1"/>
          </p:cNvPicPr>
          <p:nvPr/>
        </p:nvPicPr>
        <p:blipFill>
          <a:blip r:embed="rId2"/>
          <a:stretch>
            <a:fillRect/>
          </a:stretch>
        </p:blipFill>
        <p:spPr>
          <a:xfrm>
            <a:off x="7387936" y="18256"/>
            <a:ext cx="4776442" cy="1705605"/>
          </a:xfrm>
          <a:prstGeom prst="rect">
            <a:avLst/>
          </a:prstGeom>
        </p:spPr>
      </p:pic>
    </p:spTree>
    <p:extLst>
      <p:ext uri="{BB962C8B-B14F-4D97-AF65-F5344CB8AC3E}">
        <p14:creationId xmlns:p14="http://schemas.microsoft.com/office/powerpoint/2010/main" val="1232024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3AB32-EF55-D66C-E71D-49682E068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33E6B-81E5-85D9-9003-D87629AB9001}"/>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Resourcing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5760096-4585-288A-B052-801B7FFEA4F6}"/>
              </a:ext>
            </a:extLst>
          </p:cNvPr>
          <p:cNvSpPr>
            <a:spLocks noGrp="1"/>
          </p:cNvSpPr>
          <p:nvPr>
            <p:ph idx="1"/>
          </p:nvPr>
        </p:nvSpPr>
        <p:spPr>
          <a:xfrm>
            <a:off x="0" y="1045030"/>
            <a:ext cx="12192000" cy="574246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Right Equipment</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equipment support safe working?</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 equipment we provide, along with the people and procedures, has a prominent link to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Considering safety in the concept, design, construction, operation and maintenance is critical</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equipment is supporting safety?</a:t>
            </a:r>
          </a:p>
          <a:p>
            <a:endParaRPr lang="en-US" sz="3800" b="1" dirty="0">
              <a:effectLst/>
              <a:latin typeface="Calibri" panose="020F0502020204030204" pitchFamily="34" charset="0"/>
              <a:cs typeface="Calibri" panose="020F0502020204030204" pitchFamily="34" charset="0"/>
            </a:endParaRPr>
          </a:p>
          <a:p>
            <a:pPr marL="0" indent="0">
              <a:buNone/>
            </a:pPr>
            <a:endParaRPr lang="en-US" sz="3600" dirty="0">
              <a:effectLst/>
              <a:latin typeface="Calibri" panose="020F0502020204030204" pitchFamily="34" charset="0"/>
              <a:cs typeface="Calibri" panose="020F0502020204030204" pitchFamily="34" charset="0"/>
            </a:endParaRPr>
          </a:p>
          <a:p>
            <a:pPr marL="0" indent="0">
              <a:buNone/>
            </a:pPr>
            <a:endParaRPr lang="en-US" sz="800" b="1"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6158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88AB2-3B45-5D2C-32D0-3E54707039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46330-F44E-60B0-6330-58D1B7A0C65A}"/>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Resourcing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ED97CD5F-CFFC-54CA-449D-32D5DBF06834}"/>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Be Prepared</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the safety-related refresher training we need?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Refresher training helps ensure that workers can</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cope with the demands of critical or rarely performed tasks, such as emergencies and deviant modes of operation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kind of refresher training is needed for operational and maintenance staff?</a:t>
            </a:r>
          </a:p>
          <a:p>
            <a:pPr marL="0" indent="0">
              <a:buNone/>
            </a:pPr>
            <a:endParaRPr lang="en-US" sz="800" b="1"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514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BDD190F-4A63-3185-9C0A-DC2AD0CEFEB3}"/>
              </a:ext>
            </a:extLst>
          </p:cNvPr>
          <p:cNvGraphicFramePr>
            <a:graphicFrameLocks/>
          </p:cNvGraphicFramePr>
          <p:nvPr>
            <p:extLst>
              <p:ext uri="{D42A27DB-BD31-4B8C-83A1-F6EECF244321}">
                <p14:modId xmlns:p14="http://schemas.microsoft.com/office/powerpoint/2010/main" val="2836575557"/>
              </p:ext>
            </p:extLst>
          </p:nvPr>
        </p:nvGraphicFramePr>
        <p:xfrm>
          <a:off x="0" y="0"/>
          <a:ext cx="12191999" cy="6746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6743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27C72-BA26-9088-1B05-7C0B796A5FD7}"/>
            </a:ext>
          </a:extLst>
        </p:cNvPr>
        <p:cNvGrpSpPr/>
        <p:nvPr/>
      </p:nvGrpSpPr>
      <p:grpSpPr>
        <a:xfrm>
          <a:off x="0" y="0"/>
          <a:ext cx="0" cy="0"/>
          <a:chOff x="0" y="0"/>
          <a:chExt cx="0" cy="0"/>
        </a:xfrm>
      </p:grpSpPr>
      <p:pic>
        <p:nvPicPr>
          <p:cNvPr id="5" name="Picture 4" descr="A cartoon of a person holding a sign&#10;&#10;AI-generated content may be incorrect.">
            <a:extLst>
              <a:ext uri="{FF2B5EF4-FFF2-40B4-BE49-F238E27FC236}">
                <a16:creationId xmlns:a16="http://schemas.microsoft.com/office/drawing/2014/main" id="{875203AE-B0A2-679D-9168-377A8A39B7F9}"/>
              </a:ext>
            </a:extLst>
          </p:cNvPr>
          <p:cNvPicPr>
            <a:picLocks noChangeAspect="1"/>
          </p:cNvPicPr>
          <p:nvPr/>
        </p:nvPicPr>
        <p:blipFill>
          <a:blip r:embed="rId2"/>
          <a:stretch>
            <a:fillRect/>
          </a:stretch>
        </p:blipFill>
        <p:spPr>
          <a:xfrm>
            <a:off x="7427382" y="10391"/>
            <a:ext cx="4764618" cy="5808518"/>
          </a:xfrm>
          <a:prstGeom prst="rect">
            <a:avLst/>
          </a:prstGeom>
        </p:spPr>
      </p:pic>
      <p:sp>
        <p:nvSpPr>
          <p:cNvPr id="7" name="TextBox 6">
            <a:extLst>
              <a:ext uri="{FF2B5EF4-FFF2-40B4-BE49-F238E27FC236}">
                <a16:creationId xmlns:a16="http://schemas.microsoft.com/office/drawing/2014/main" id="{697BED5F-3AB7-7D36-F2F3-0CA4E8F19B2B}"/>
              </a:ext>
            </a:extLst>
          </p:cNvPr>
          <p:cNvSpPr txBox="1"/>
          <p:nvPr/>
        </p:nvSpPr>
        <p:spPr>
          <a:xfrm>
            <a:off x="0" y="10391"/>
            <a:ext cx="7427382" cy="6555641"/>
          </a:xfrm>
          <a:prstGeom prst="rect">
            <a:avLst/>
          </a:prstGeom>
          <a:noFill/>
        </p:spPr>
        <p:txBody>
          <a:bodyPr wrap="square">
            <a:spAutoFit/>
          </a:bodyPr>
          <a:lstStyle/>
          <a:p>
            <a:r>
              <a:rPr lang="en-US" sz="3000" dirty="0">
                <a:latin typeface="Calibri" panose="020F0502020204030204" pitchFamily="34" charset="0"/>
                <a:cs typeface="Calibri" panose="020F0502020204030204" pitchFamily="34" charset="0"/>
              </a:rPr>
              <a:t>Inspired by Stefan Kühl’s metaphor, the </a:t>
            </a:r>
            <a:r>
              <a:rPr lang="en-US" sz="3000" b="1" i="1" u="sng" dirty="0">
                <a:latin typeface="Calibri" panose="020F0502020204030204" pitchFamily="34" charset="0"/>
                <a:cs typeface="Calibri" panose="020F0502020204030204" pitchFamily="34" charset="0"/>
              </a:rPr>
              <a:t>Safety Theater</a:t>
            </a:r>
            <a:r>
              <a:rPr lang="en-US" sz="3000" dirty="0">
                <a:latin typeface="Calibri" panose="020F0502020204030204" pitchFamily="34" charset="0"/>
                <a:cs typeface="Calibri" panose="020F0502020204030204" pitchFamily="34" charset="0"/>
              </a:rPr>
              <a:t> is a stage where people in an organization play their parts.  From left to right:</a:t>
            </a:r>
          </a:p>
          <a:p>
            <a:pPr marL="342900" indent="-342900">
              <a:buFont typeface="+mj-lt"/>
              <a:buAutoNum type="arabicPeriod"/>
            </a:pPr>
            <a:r>
              <a:rPr lang="en-US" sz="3000" dirty="0">
                <a:latin typeface="Calibri" panose="020F0502020204030204" pitchFamily="34" charset="0"/>
                <a:cs typeface="Calibri" panose="020F0502020204030204" pitchFamily="34" charset="0"/>
              </a:rPr>
              <a:t>A worker in full PPE flashes a big smile for the audit,</a:t>
            </a:r>
          </a:p>
          <a:p>
            <a:pPr marL="342900" indent="-342900">
              <a:buFont typeface="+mj-lt"/>
              <a:buAutoNum type="arabicPeriod"/>
            </a:pPr>
            <a:r>
              <a:rPr lang="en-US" sz="3000" dirty="0">
                <a:latin typeface="Calibri" panose="020F0502020204030204" pitchFamily="34" charset="0"/>
                <a:cs typeface="Calibri" panose="020F0502020204030204" pitchFamily="34" charset="0"/>
              </a:rPr>
              <a:t>A corporate safety manager holds up a script labeled "Zero Harm,”</a:t>
            </a:r>
          </a:p>
          <a:p>
            <a:pPr marL="342900" indent="-342900">
              <a:buFont typeface="+mj-lt"/>
              <a:buAutoNum type="arabicPeriod"/>
            </a:pPr>
            <a:r>
              <a:rPr lang="en-US" sz="3000" dirty="0">
                <a:latin typeface="Calibri" panose="020F0502020204030204" pitchFamily="34" charset="0"/>
                <a:cs typeface="Calibri" panose="020F0502020204030204" pitchFamily="34" charset="0"/>
              </a:rPr>
              <a:t>Backstage, a couple of managers whisper warnings about the financial bottom line,</a:t>
            </a:r>
          </a:p>
          <a:p>
            <a:pPr marL="342900" indent="-342900">
              <a:buFont typeface="+mj-lt"/>
              <a:buAutoNum type="arabicPeriod"/>
            </a:pPr>
            <a:r>
              <a:rPr lang="en-US" sz="3000" dirty="0">
                <a:latin typeface="Calibri" panose="020F0502020204030204" pitchFamily="34" charset="0"/>
                <a:cs typeface="Calibri" panose="020F0502020204030204" pitchFamily="34" charset="0"/>
              </a:rPr>
              <a:t>Meanwhile, someone diligently sweeps some hazards under the rug for the organization to perform well on the Looking Good Index...</a:t>
            </a:r>
          </a:p>
        </p:txBody>
      </p:sp>
    </p:spTree>
    <p:extLst>
      <p:ext uri="{BB962C8B-B14F-4D97-AF65-F5344CB8AC3E}">
        <p14:creationId xmlns:p14="http://schemas.microsoft.com/office/powerpoint/2010/main" val="9713094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FC7FA-7CD9-2EF3-506E-F25A3BC61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1E4DA-4608-0157-9380-42618A4AE64B}"/>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Just Culture, Reporting and Learning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586DB43-E78A-BC5D-D6EA-EDEFDE8B7570}"/>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Speak Up</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feel free to raise safety concerns?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How we all react to the safety concerns of others can influence whether they raise them in the future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voicing safety concerns encouraged by senior and front-line leadership?</a:t>
            </a:r>
          </a:p>
        </p:txBody>
      </p:sp>
    </p:spTree>
    <p:extLst>
      <p:ext uri="{BB962C8B-B14F-4D97-AF65-F5344CB8AC3E}">
        <p14:creationId xmlns:p14="http://schemas.microsoft.com/office/powerpoint/2010/main" val="26545584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64561-D6D6-34CD-905D-36FDC2515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5CC5F-8AA9-5C37-3A02-242770AB45D7}"/>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Just Culture, Reporting and Learning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059C73AD-01CF-D34E-ABED-5E240D24FB1E}"/>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Follow the Trend</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are the most frequent incident types?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Knowing the incident trends can lead to a better understanding of the underlying conditions that need to be addressed to prevent serious incidents or accidents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know our KEY safety trends?</a:t>
            </a:r>
          </a:p>
        </p:txBody>
      </p:sp>
    </p:spTree>
    <p:extLst>
      <p:ext uri="{BB962C8B-B14F-4D97-AF65-F5344CB8AC3E}">
        <p14:creationId xmlns:p14="http://schemas.microsoft.com/office/powerpoint/2010/main" val="3916117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EC366-3CAA-7208-DA67-DC7F82CD4C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58D73-04A5-F86D-DD07-1DAC3CEF27D4}"/>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Just Culture, Reporting and Learning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4A4A126-DD81-72B7-1E71-401DEF2FB9EE}"/>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Learn from Incidents</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the organization incorporate </a:t>
            </a:r>
            <a:r>
              <a:rPr lang="en-US" sz="3600" b="1" dirty="0">
                <a:effectLst/>
                <a:latin typeface="Calibri" panose="020F0502020204030204" pitchFamily="34" charset="0"/>
                <a:cs typeface="Calibri" panose="020F0502020204030204" pitchFamily="34" charset="0"/>
              </a:rPr>
              <a:t>LESSONS</a:t>
            </a:r>
            <a:r>
              <a:rPr lang="en-US" sz="3600" dirty="0">
                <a:effectLst/>
                <a:latin typeface="Calibri" panose="020F0502020204030204" pitchFamily="34" charset="0"/>
                <a:cs typeface="Calibri" panose="020F0502020204030204" pitchFamily="34" charset="0"/>
              </a:rPr>
              <a:t> from incidents into the work?</a:t>
            </a: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To learn from incidents/deviations, we must look carefully at the trends, serious incidents, recommendations, and how they might apply to our</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work</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learn from incidents?</a:t>
            </a:r>
          </a:p>
        </p:txBody>
      </p:sp>
      <p:sp>
        <p:nvSpPr>
          <p:cNvPr id="3" name="TextBox 2">
            <a:extLst>
              <a:ext uri="{FF2B5EF4-FFF2-40B4-BE49-F238E27FC236}">
                <a16:creationId xmlns:a16="http://schemas.microsoft.com/office/drawing/2014/main" id="{B82A81F2-2785-B7A7-5E59-0F0B974A0903}"/>
              </a:ext>
            </a:extLst>
          </p:cNvPr>
          <p:cNvSpPr txBox="1"/>
          <p:nvPr/>
        </p:nvSpPr>
        <p:spPr>
          <a:xfrm>
            <a:off x="375804" y="5288340"/>
            <a:ext cx="11440391" cy="1569660"/>
          </a:xfrm>
          <a:prstGeom prst="rect">
            <a:avLst/>
          </a:prstGeom>
          <a:noFill/>
        </p:spPr>
        <p:txBody>
          <a:bodyPr wrap="square" rtlCol="0">
            <a:spAutoFit/>
          </a:bodyPr>
          <a:lstStyle/>
          <a:p>
            <a:pPr algn="ctr"/>
            <a:r>
              <a:rPr lang="en-US" sz="3200" i="1" dirty="0">
                <a:latin typeface="Calibri" panose="020F0502020204030204" pitchFamily="34" charset="0"/>
                <a:cs typeface="Calibri" panose="020F0502020204030204" pitchFamily="34" charset="0"/>
              </a:rPr>
              <a:t>Sharing the LEARNINGS across the entire organization!</a:t>
            </a:r>
          </a:p>
          <a:p>
            <a:pPr algn="ctr"/>
            <a:r>
              <a:rPr lang="en-US" sz="3200" i="1" dirty="0">
                <a:latin typeface="Calibri" panose="020F0502020204030204" pitchFamily="34" charset="0"/>
                <a:cs typeface="Calibri" panose="020F0502020204030204" pitchFamily="34" charset="0"/>
              </a:rPr>
              <a:t>Make the Incident Investigation element of our SMS                                   a </a:t>
            </a:r>
            <a:r>
              <a:rPr lang="en-US" sz="3200" b="1" i="1" dirty="0">
                <a:solidFill>
                  <a:srgbClr val="0432FF"/>
                </a:solidFill>
                <a:latin typeface="Calibri" panose="020F0502020204030204" pitchFamily="34" charset="0"/>
                <a:cs typeface="Calibri" panose="020F0502020204030204" pitchFamily="34" charset="0"/>
              </a:rPr>
              <a:t>PROACTIVE</a:t>
            </a:r>
            <a:r>
              <a:rPr lang="en-US" sz="3200" i="1" dirty="0">
                <a:latin typeface="Calibri" panose="020F0502020204030204" pitchFamily="34" charset="0"/>
                <a:cs typeface="Calibri" panose="020F0502020204030204" pitchFamily="34" charset="0"/>
              </a:rPr>
              <a:t> element</a:t>
            </a:r>
          </a:p>
        </p:txBody>
      </p:sp>
    </p:spTree>
    <p:extLst>
      <p:ext uri="{BB962C8B-B14F-4D97-AF65-F5344CB8AC3E}">
        <p14:creationId xmlns:p14="http://schemas.microsoft.com/office/powerpoint/2010/main" val="2368297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61ECE-6AA3-E7F9-84AA-6A342D05F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012ADA-A18C-07D7-AD92-3BE9DE4C047F}"/>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A0A4F24A-455B-B759-6344-7DAFA1554C6C}"/>
              </a:ext>
            </a:extLst>
          </p:cNvPr>
          <p:cNvSpPr>
            <a:spLocks noGrp="1"/>
          </p:cNvSpPr>
          <p:nvPr>
            <p:ph idx="1"/>
          </p:nvPr>
        </p:nvSpPr>
        <p:spPr>
          <a:xfrm>
            <a:off x="0" y="927462"/>
            <a:ext cx="12192000" cy="5912281"/>
          </a:xfrm>
        </p:spPr>
        <p:txBody>
          <a:bodyPr>
            <a:normAutofit/>
          </a:bodyPr>
          <a:lstStyle/>
          <a:p>
            <a:pPr marL="0" indent="0">
              <a:lnSpc>
                <a:spcPct val="110000"/>
              </a:lnSpc>
              <a:spcBef>
                <a:spcPts val="0"/>
              </a:spcBef>
              <a:buNone/>
            </a:pPr>
            <a:endParaRPr lang="en-US" sz="900" dirty="0">
              <a:effectLst/>
              <a:latin typeface="Calibri" panose="020F0502020204030204" pitchFamily="34" charset="0"/>
              <a:cs typeface="Calibri" panose="020F0502020204030204" pitchFamily="34" charset="0"/>
            </a:endParaRPr>
          </a:p>
          <a:p>
            <a:pPr>
              <a:lnSpc>
                <a:spcPct val="110000"/>
              </a:lnSpc>
              <a:spcBef>
                <a:spcPts val="0"/>
              </a:spcBef>
            </a:pPr>
            <a:r>
              <a:rPr lang="en-US" sz="4000" b="1" dirty="0">
                <a:effectLst/>
                <a:latin typeface="Calibri" panose="020F0502020204030204" pitchFamily="34" charset="0"/>
                <a:cs typeface="Calibri" panose="020F0502020204030204" pitchFamily="34" charset="0"/>
              </a:rPr>
              <a:t>Make “</a:t>
            </a:r>
            <a:r>
              <a:rPr lang="en-US" sz="4000" b="1" i="1" dirty="0">
                <a:effectLst/>
                <a:latin typeface="Calibri" panose="020F0502020204030204" pitchFamily="34" charset="0"/>
                <a:cs typeface="Calibri" panose="020F0502020204030204" pitchFamily="34" charset="0"/>
              </a:rPr>
              <a:t>Just Culture</a:t>
            </a:r>
            <a:r>
              <a:rPr lang="en-US" sz="4000" b="1" dirty="0">
                <a:effectLst/>
                <a:latin typeface="Calibri" panose="020F0502020204030204" pitchFamily="34" charset="0"/>
                <a:cs typeface="Calibri" panose="020F0502020204030204" pitchFamily="34" charset="0"/>
              </a:rPr>
              <a:t>” Real</a:t>
            </a:r>
          </a:p>
          <a:p>
            <a:pPr marL="0" indent="0">
              <a:lnSpc>
                <a:spcPct val="110000"/>
              </a:lnSpc>
              <a:spcBef>
                <a:spcPts val="0"/>
              </a:spcBef>
              <a:buNone/>
            </a:pPr>
            <a:endParaRPr lang="en-US" sz="900" b="1"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Staff should not be punished for actions that are in keeping with their experience and training</a:t>
            </a:r>
          </a:p>
          <a:p>
            <a:pPr lvl="1">
              <a:spcBef>
                <a:spcPts val="0"/>
              </a:spcBef>
            </a:pPr>
            <a:r>
              <a:rPr lang="en-US" sz="3600" dirty="0">
                <a:effectLst/>
                <a:latin typeface="Calibri" panose="020F0502020204030204" pitchFamily="34" charset="0"/>
                <a:cs typeface="Calibri" panose="020F0502020204030204" pitchFamily="34" charset="0"/>
              </a:rPr>
              <a:t>Instead, they need to understand what happened, support those involved, and </a:t>
            </a:r>
            <a:r>
              <a:rPr lang="en-US" sz="3600" b="1" u="sng" dirty="0">
                <a:effectLst/>
                <a:latin typeface="Calibri" panose="020F0502020204030204" pitchFamily="34" charset="0"/>
                <a:cs typeface="Calibri" panose="020F0502020204030204" pitchFamily="34" charset="0"/>
              </a:rPr>
              <a:t>improve work systems </a:t>
            </a:r>
            <a:r>
              <a:rPr lang="en-US" sz="3600" dirty="0">
                <a:effectLst/>
                <a:latin typeface="Calibri" panose="020F0502020204030204" pitchFamily="34" charset="0"/>
                <a:cs typeface="Calibri" panose="020F0502020204030204" pitchFamily="34" charset="0"/>
              </a:rPr>
              <a:t>to reduce the risk of recurrence</a:t>
            </a:r>
          </a:p>
          <a:p>
            <a:pPr marL="457200" lvl="1" indent="0">
              <a:spcBef>
                <a:spcPts val="0"/>
              </a:spcBef>
              <a:buNone/>
            </a:pPr>
            <a:endParaRPr lang="en-US" sz="800"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Is “just culture” the way we do things or is it just a policy?</a:t>
            </a:r>
          </a:p>
          <a:p>
            <a:pPr marL="457200" lvl="1" indent="0">
              <a:spcBef>
                <a:spcPts val="0"/>
              </a:spcBef>
              <a:buNone/>
            </a:pPr>
            <a:endParaRPr lang="en-US" sz="900" dirty="0">
              <a:effectLst/>
              <a:latin typeface="Calibri" panose="020F0502020204030204" pitchFamily="34" charset="0"/>
              <a:cs typeface="Calibri" panose="020F0502020204030204" pitchFamily="34" charset="0"/>
            </a:endParaRPr>
          </a:p>
          <a:p>
            <a:pPr lvl="2">
              <a:spcBef>
                <a:spcPts val="0"/>
              </a:spcBef>
            </a:pPr>
            <a:r>
              <a:rPr lang="en-US" sz="2800" dirty="0">
                <a:effectLst/>
                <a:latin typeface="Calibri" panose="020F0502020204030204" pitchFamily="34" charset="0"/>
                <a:cs typeface="Calibri" panose="020F0502020204030204" pitchFamily="34" charset="0"/>
              </a:rPr>
              <a:t>“</a:t>
            </a:r>
            <a:r>
              <a:rPr lang="en-US" sz="2800" i="1" dirty="0">
                <a:effectLst/>
                <a:latin typeface="Calibri" panose="020F0502020204030204" pitchFamily="34" charset="0"/>
                <a:cs typeface="Calibri" panose="020F0502020204030204" pitchFamily="34" charset="0"/>
              </a:rPr>
              <a:t>Just Culture</a:t>
            </a:r>
            <a:r>
              <a:rPr lang="en-US" sz="2800" dirty="0">
                <a:effectLst/>
                <a:latin typeface="Calibri" panose="020F0502020204030204" pitchFamily="34" charset="0"/>
                <a:cs typeface="Calibri" panose="020F0502020204030204" pitchFamily="34" charset="0"/>
              </a:rPr>
              <a:t>” is NOT just a policy on the wall; it lives and breathes throughout the organization</a:t>
            </a:r>
          </a:p>
          <a:p>
            <a:pPr marL="914400" lvl="2" indent="0">
              <a:spcBef>
                <a:spcPts val="0"/>
              </a:spcBef>
              <a:buNone/>
            </a:pPr>
            <a:endParaRPr lang="en-US" sz="800" dirty="0">
              <a:effectLst/>
              <a:latin typeface="Calibri" panose="020F0502020204030204" pitchFamily="34" charset="0"/>
              <a:cs typeface="Calibri" panose="020F0502020204030204" pitchFamily="34" charset="0"/>
            </a:endParaRPr>
          </a:p>
          <a:p>
            <a:pPr marL="457200" lvl="1" indent="0">
              <a:spcBef>
                <a:spcPts val="0"/>
              </a:spcBef>
              <a:buNone/>
            </a:pPr>
            <a:endParaRPr lang="en-US" sz="900"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Do we talk about Just </a:t>
            </a:r>
            <a:r>
              <a:rPr lang="en-US" sz="3600" dirty="0">
                <a:latin typeface="Calibri" panose="020F0502020204030204" pitchFamily="34" charset="0"/>
                <a:cs typeface="Calibri" panose="020F0502020204030204" pitchFamily="34" charset="0"/>
              </a:rPr>
              <a:t>C</a:t>
            </a:r>
            <a:r>
              <a:rPr lang="en-US" sz="3600" dirty="0">
                <a:effectLst/>
                <a:latin typeface="Calibri" panose="020F0502020204030204" pitchFamily="34" charset="0"/>
                <a:cs typeface="Calibri" panose="020F0502020204030204" pitchFamily="34" charset="0"/>
              </a:rPr>
              <a:t>ulture?</a:t>
            </a:r>
          </a:p>
        </p:txBody>
      </p:sp>
      <p:pic>
        <p:nvPicPr>
          <p:cNvPr id="4" name="Picture 3" descr="A diagram of a problem&#10;&#10;AI-generated content may be incorrect.">
            <a:extLst>
              <a:ext uri="{FF2B5EF4-FFF2-40B4-BE49-F238E27FC236}">
                <a16:creationId xmlns:a16="http://schemas.microsoft.com/office/drawing/2014/main" id="{CE4F35C0-1E86-771C-3BF9-F9C17FFB618C}"/>
              </a:ext>
            </a:extLst>
          </p:cNvPr>
          <p:cNvPicPr>
            <a:picLocks noChangeAspect="1"/>
          </p:cNvPicPr>
          <p:nvPr/>
        </p:nvPicPr>
        <p:blipFill>
          <a:blip r:embed="rId2"/>
          <a:stretch>
            <a:fillRect/>
          </a:stretch>
        </p:blipFill>
        <p:spPr>
          <a:xfrm>
            <a:off x="9518776" y="-1"/>
            <a:ext cx="2673224" cy="1433945"/>
          </a:xfrm>
          <a:prstGeom prst="rect">
            <a:avLst/>
          </a:prstGeom>
        </p:spPr>
      </p:pic>
    </p:spTree>
    <p:extLst>
      <p:ext uri="{BB962C8B-B14F-4D97-AF65-F5344CB8AC3E}">
        <p14:creationId xmlns:p14="http://schemas.microsoft.com/office/powerpoint/2010/main" val="3227073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B577E-15EC-3BA3-CD27-C5E761445C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32824F-ED90-D0B8-74E7-EAAEAD4ED68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64889A69-A1A7-9D45-FEE9-9AF6C02F2A91}"/>
              </a:ext>
            </a:extLst>
          </p:cNvPr>
          <p:cNvSpPr>
            <a:spLocks noGrp="1"/>
          </p:cNvSpPr>
          <p:nvPr>
            <p:ph idx="1"/>
          </p:nvPr>
        </p:nvSpPr>
        <p:spPr>
          <a:xfrm>
            <a:off x="0" y="1163782"/>
            <a:ext cx="12192000" cy="567596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Unacceptable Behavior</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If a colleague regularly took unacceptable risks, what would happen?</a:t>
            </a:r>
          </a:p>
          <a:p>
            <a:pPr marL="457200" lvl="1" indent="0">
              <a:spcBef>
                <a:spcPts val="0"/>
              </a:spcBef>
              <a:buNone/>
            </a:pPr>
            <a:endParaRPr lang="en-US" sz="800" dirty="0">
              <a:effectLst/>
              <a:latin typeface="Calibri" panose="020F0502020204030204" pitchFamily="34" charset="0"/>
              <a:cs typeface="Calibri" panose="020F0502020204030204" pitchFamily="34" charset="0"/>
            </a:endParaRPr>
          </a:p>
          <a:p>
            <a:pPr lvl="2">
              <a:spcBef>
                <a:spcPts val="0"/>
              </a:spcBef>
            </a:pPr>
            <a:r>
              <a:rPr lang="en-US" sz="3200" dirty="0">
                <a:effectLst/>
                <a:latin typeface="Calibri" panose="020F0502020204030204" pitchFamily="34" charset="0"/>
                <a:cs typeface="Calibri" panose="020F0502020204030204" pitchFamily="34" charset="0"/>
              </a:rPr>
              <a:t>Risky behavior can be challenging to define, but unacceptable behavior must be understood and dealt with</a:t>
            </a:r>
          </a:p>
          <a:p>
            <a:pPr marL="914400" lvl="2" indent="0">
              <a:spcBef>
                <a:spcPts val="0"/>
              </a:spcBef>
              <a:buNone/>
            </a:pPr>
            <a:endParaRPr lang="en-US" sz="800"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Who draws the line, and how should the organization deal with different types of unacceptable behavior?</a:t>
            </a:r>
          </a:p>
        </p:txBody>
      </p:sp>
      <p:pic>
        <p:nvPicPr>
          <p:cNvPr id="3" name="Picture 2" descr="A diagram of a problem&#10;&#10;AI-generated content may be incorrect.">
            <a:extLst>
              <a:ext uri="{FF2B5EF4-FFF2-40B4-BE49-F238E27FC236}">
                <a16:creationId xmlns:a16="http://schemas.microsoft.com/office/drawing/2014/main" id="{1443AC5C-F2A4-14AB-C2D7-3BA90065AD03}"/>
              </a:ext>
            </a:extLst>
          </p:cNvPr>
          <p:cNvPicPr>
            <a:picLocks noChangeAspect="1"/>
          </p:cNvPicPr>
          <p:nvPr/>
        </p:nvPicPr>
        <p:blipFill>
          <a:blip r:embed="rId2"/>
          <a:stretch>
            <a:fillRect/>
          </a:stretch>
        </p:blipFill>
        <p:spPr>
          <a:xfrm>
            <a:off x="9344433" y="0"/>
            <a:ext cx="2847567" cy="1527464"/>
          </a:xfrm>
          <a:prstGeom prst="rect">
            <a:avLst/>
          </a:prstGeom>
        </p:spPr>
      </p:pic>
    </p:spTree>
    <p:extLst>
      <p:ext uri="{BB962C8B-B14F-4D97-AF65-F5344CB8AC3E}">
        <p14:creationId xmlns:p14="http://schemas.microsoft.com/office/powerpoint/2010/main" val="3751058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B8E29-0C59-57BF-E96C-FB5A7FDCF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A7124A-6720-D7EF-E1C9-62530961B688}"/>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Just Culture, Reporting and Learning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1F8419FA-C77F-D4F4-6D3C-32555BBB362F}"/>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Focus on the Issue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When a safety issue is raised, do we focus on the message or messenger?</a:t>
            </a:r>
          </a:p>
          <a:p>
            <a:pPr marL="457200" lvl="1" indent="0">
              <a:spcBef>
                <a:spcPts val="0"/>
              </a:spcBef>
              <a:buNone/>
            </a:pPr>
            <a:endParaRPr lang="en-US" sz="800" dirty="0">
              <a:effectLst/>
              <a:latin typeface="Calibri" panose="020F0502020204030204" pitchFamily="34" charset="0"/>
              <a:cs typeface="Calibri" panose="020F0502020204030204" pitchFamily="34" charset="0"/>
            </a:endParaRPr>
          </a:p>
          <a:p>
            <a:pPr lvl="2">
              <a:spcBef>
                <a:spcPts val="0"/>
              </a:spcBef>
            </a:pPr>
            <a:r>
              <a:rPr lang="en-US" sz="3200" dirty="0">
                <a:effectLst/>
                <a:latin typeface="Calibri" panose="020F0502020204030204" pitchFamily="34" charset="0"/>
                <a:cs typeface="Calibri" panose="020F0502020204030204" pitchFamily="34" charset="0"/>
              </a:rPr>
              <a:t>Sometimes, we pay more attention to the person who raises a safety issue than the issue itself</a:t>
            </a:r>
          </a:p>
          <a:p>
            <a:pPr lvl="2">
              <a:spcBef>
                <a:spcPts val="0"/>
              </a:spcBef>
            </a:pPr>
            <a:r>
              <a:rPr lang="en-US" sz="3200" dirty="0">
                <a:effectLst/>
                <a:latin typeface="Calibri" panose="020F0502020204030204" pitchFamily="34" charset="0"/>
                <a:cs typeface="Calibri" panose="020F0502020204030204" pitchFamily="34" charset="0"/>
              </a:rPr>
              <a:t>Our perception of the “whistleblower</a:t>
            </a:r>
            <a:r>
              <a:rPr lang="en-US" sz="3200" dirty="0">
                <a:latin typeface="Calibri" panose="020F0502020204030204" pitchFamily="34" charset="0"/>
                <a:cs typeface="Calibri" panose="020F0502020204030204" pitchFamily="34" charset="0"/>
              </a:rPr>
              <a:t>,” “troublemaker,”</a:t>
            </a:r>
            <a:r>
              <a:rPr lang="en-US" sz="3200" dirty="0">
                <a:effectLst/>
                <a:latin typeface="Calibri" panose="020F0502020204030204" pitchFamily="34" charset="0"/>
                <a:cs typeface="Calibri" panose="020F0502020204030204" pitchFamily="34" charset="0"/>
              </a:rPr>
              <a:t> or simply responsible individual can affect our response</a:t>
            </a:r>
          </a:p>
          <a:p>
            <a:pPr marL="914400" lvl="2" indent="0">
              <a:spcBef>
                <a:spcPts val="0"/>
              </a:spcBef>
              <a:buNone/>
            </a:pPr>
            <a:endParaRPr lang="en-US" sz="800"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How can we ensure that we focus on the message rather than the messenger?</a:t>
            </a:r>
          </a:p>
        </p:txBody>
      </p:sp>
    </p:spTree>
    <p:extLst>
      <p:ext uri="{BB962C8B-B14F-4D97-AF65-F5344CB8AC3E}">
        <p14:creationId xmlns:p14="http://schemas.microsoft.com/office/powerpoint/2010/main" val="671570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8F70E-02F3-4EFD-A4A9-92AC59DCB3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14FAE-A253-AC3C-3AF5-B6BDE3B64C9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ACA1C708-37E8-D985-BFF6-5E289957FB83}"/>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To Err is Human</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a front-line worker who was involved in a genuine “error” incident be treated?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a:t>
            </a:r>
            <a:r>
              <a:rPr lang="en-US" sz="3200" dirty="0">
                <a:effectLst/>
                <a:latin typeface="Calibri" panose="020F0502020204030204" pitchFamily="34" charset="0"/>
                <a:cs typeface="Calibri" panose="020F0502020204030204" pitchFamily="34" charset="0"/>
              </a:rPr>
              <a:t>Human error” is just a by-product of normal variability in performance</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This is </a:t>
            </a:r>
            <a:r>
              <a:rPr lang="en-US" sz="3200" b="1" i="1" u="sng" dirty="0">
                <a:effectLst/>
                <a:latin typeface="Calibri" panose="020F0502020204030204" pitchFamily="34" charset="0"/>
                <a:cs typeface="Calibri" panose="020F0502020204030204" pitchFamily="34" charset="0"/>
              </a:rPr>
              <a:t>accepted and managed</a:t>
            </a:r>
            <a:r>
              <a:rPr lang="en-US" sz="3200" b="1" i="1" dirty="0">
                <a:effectLst/>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in a healthy and mature Culture of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leaders better support people when errors become part of prosecution?</a:t>
            </a:r>
          </a:p>
        </p:txBody>
      </p:sp>
      <p:pic>
        <p:nvPicPr>
          <p:cNvPr id="3" name="Picture 2" descr="A diagram of a problem&#10;&#10;AI-generated content may be incorrect.">
            <a:extLst>
              <a:ext uri="{FF2B5EF4-FFF2-40B4-BE49-F238E27FC236}">
                <a16:creationId xmlns:a16="http://schemas.microsoft.com/office/drawing/2014/main" id="{A54C1981-5EBB-67D1-8C00-A139406FCB45}"/>
              </a:ext>
            </a:extLst>
          </p:cNvPr>
          <p:cNvPicPr>
            <a:picLocks noChangeAspect="1"/>
          </p:cNvPicPr>
          <p:nvPr/>
        </p:nvPicPr>
        <p:blipFill>
          <a:blip r:embed="rId2"/>
          <a:stretch>
            <a:fillRect/>
          </a:stretch>
        </p:blipFill>
        <p:spPr>
          <a:xfrm>
            <a:off x="9441290" y="-1"/>
            <a:ext cx="2750710" cy="1475509"/>
          </a:xfrm>
          <a:prstGeom prst="rect">
            <a:avLst/>
          </a:prstGeom>
        </p:spPr>
      </p:pic>
    </p:spTree>
    <p:extLst>
      <p:ext uri="{BB962C8B-B14F-4D97-AF65-F5344CB8AC3E}">
        <p14:creationId xmlns:p14="http://schemas.microsoft.com/office/powerpoint/2010/main" val="23978409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59384-1A87-36EA-07DD-3A823E801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074101-11B9-20CD-6401-218345039BD4}"/>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96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E490F0D-05AC-D623-9800-636DB0E85A20}"/>
              </a:ext>
            </a:extLst>
          </p:cNvPr>
          <p:cNvSpPr>
            <a:spLocks noGrp="1"/>
          </p:cNvSpPr>
          <p:nvPr>
            <p:ph idx="1"/>
          </p:nvPr>
        </p:nvSpPr>
        <p:spPr>
          <a:xfrm>
            <a:off x="0" y="1215736"/>
            <a:ext cx="12192000" cy="5624007"/>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Avoid the Blame Game</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When people report safety-related occurrences, are they blamed or treated in a just and fair manner?</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How people are treated when they report safety-related occurrences, including “errors, mistakes, and violations,” is a test for the “Just </a:t>
            </a:r>
            <a:r>
              <a:rPr lang="en-US" sz="3200" dirty="0">
                <a:latin typeface="Calibri" panose="020F0502020204030204" pitchFamily="34" charset="0"/>
                <a:cs typeface="Calibri" panose="020F0502020204030204" pitchFamily="34" charset="0"/>
              </a:rPr>
              <a:t>C</a:t>
            </a:r>
            <a:r>
              <a:rPr lang="en-US" sz="3200" dirty="0">
                <a:effectLst/>
                <a:latin typeface="Calibri" panose="020F0502020204030204" pitchFamily="34" charset="0"/>
                <a:cs typeface="Calibri" panose="020F0502020204030204" pitchFamily="34" charset="0"/>
              </a:rPr>
              <a:t>ulture” of the organization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encourage a “Just </a:t>
            </a:r>
            <a:r>
              <a:rPr lang="en-US" sz="3600" dirty="0">
                <a:latin typeface="Calibri" panose="020F0502020204030204" pitchFamily="34" charset="0"/>
                <a:cs typeface="Calibri" panose="020F0502020204030204" pitchFamily="34" charset="0"/>
              </a:rPr>
              <a:t>C</a:t>
            </a:r>
            <a:r>
              <a:rPr lang="en-US" sz="3600" dirty="0">
                <a:effectLst/>
                <a:latin typeface="Calibri" panose="020F0502020204030204" pitchFamily="34" charset="0"/>
                <a:cs typeface="Calibri" panose="020F0502020204030204" pitchFamily="34" charset="0"/>
              </a:rPr>
              <a:t>ulture” within the organization and the team?</a:t>
            </a:r>
          </a:p>
        </p:txBody>
      </p:sp>
      <p:pic>
        <p:nvPicPr>
          <p:cNvPr id="3" name="Picture 2" descr="A diagram of a problem&#10;&#10;AI-generated content may be incorrect.">
            <a:extLst>
              <a:ext uri="{FF2B5EF4-FFF2-40B4-BE49-F238E27FC236}">
                <a16:creationId xmlns:a16="http://schemas.microsoft.com/office/drawing/2014/main" id="{D3859C05-98E1-1695-C902-5503642DF615}"/>
              </a:ext>
            </a:extLst>
          </p:cNvPr>
          <p:cNvPicPr>
            <a:picLocks noChangeAspect="1"/>
          </p:cNvPicPr>
          <p:nvPr/>
        </p:nvPicPr>
        <p:blipFill>
          <a:blip r:embed="rId2"/>
          <a:stretch>
            <a:fillRect/>
          </a:stretch>
        </p:blipFill>
        <p:spPr>
          <a:xfrm>
            <a:off x="9499404" y="0"/>
            <a:ext cx="2692596" cy="1444336"/>
          </a:xfrm>
          <a:prstGeom prst="rect">
            <a:avLst/>
          </a:prstGeom>
        </p:spPr>
      </p:pic>
    </p:spTree>
    <p:extLst>
      <p:ext uri="{BB962C8B-B14F-4D97-AF65-F5344CB8AC3E}">
        <p14:creationId xmlns:p14="http://schemas.microsoft.com/office/powerpoint/2010/main" val="495970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35ECF-4371-8F4E-6B51-D7CA170FD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9DF6C-9F91-3ABC-8B6B-618B1681BEAE}"/>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7F4B576F-9FE2-6E66-B839-A2D1EC28500B}"/>
              </a:ext>
            </a:extLst>
          </p:cNvPr>
          <p:cNvSpPr>
            <a:spLocks noGrp="1"/>
          </p:cNvSpPr>
          <p:nvPr>
            <p:ph idx="1"/>
          </p:nvPr>
        </p:nvSpPr>
        <p:spPr>
          <a:xfrm>
            <a:off x="0" y="1163782"/>
            <a:ext cx="12192000" cy="567596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Reporting for Safety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reporting incidents and hazards improve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Incident and Hazard reporting ultimately aims to reduce reoccurrence, improving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make sure reports make a </a:t>
            </a:r>
            <a:r>
              <a:rPr lang="en-US" sz="3600" b="1" dirty="0">
                <a:effectLst/>
                <a:latin typeface="Calibri" panose="020F0502020204030204" pitchFamily="34" charset="0"/>
                <a:cs typeface="Calibri" panose="020F0502020204030204" pitchFamily="34" charset="0"/>
              </a:rPr>
              <a:t>visible</a:t>
            </a:r>
            <a:r>
              <a:rPr lang="en-US" sz="3600" dirty="0">
                <a:effectLst/>
                <a:latin typeface="Calibri" panose="020F0502020204030204" pitchFamily="34" charset="0"/>
                <a:cs typeface="Calibri" panose="020F0502020204030204" pitchFamily="34" charset="0"/>
              </a:rPr>
              <a:t> difference and motivate people to report?</a:t>
            </a:r>
          </a:p>
        </p:txBody>
      </p:sp>
      <p:sp>
        <p:nvSpPr>
          <p:cNvPr id="3" name="TextBox 2">
            <a:extLst>
              <a:ext uri="{FF2B5EF4-FFF2-40B4-BE49-F238E27FC236}">
                <a16:creationId xmlns:a16="http://schemas.microsoft.com/office/drawing/2014/main" id="{CA32C447-8195-BBA9-092E-19FF57220C83}"/>
              </a:ext>
            </a:extLst>
          </p:cNvPr>
          <p:cNvSpPr txBox="1"/>
          <p:nvPr/>
        </p:nvSpPr>
        <p:spPr>
          <a:xfrm>
            <a:off x="1383722" y="5694218"/>
            <a:ext cx="9424555" cy="584775"/>
          </a:xfrm>
          <a:prstGeom prst="rect">
            <a:avLst/>
          </a:prstGeom>
          <a:noFill/>
        </p:spPr>
        <p:txBody>
          <a:bodyPr wrap="square" rtlCol="0">
            <a:spAutoFit/>
          </a:bodyPr>
          <a:lstStyle/>
          <a:p>
            <a:pPr algn="ctr"/>
            <a:r>
              <a:rPr lang="en-US" sz="3200" b="1" i="1" dirty="0">
                <a:solidFill>
                  <a:srgbClr val="FF40FF"/>
                </a:solidFill>
                <a:latin typeface="Calibri" panose="020F0502020204030204" pitchFamily="34" charset="0"/>
                <a:cs typeface="Calibri" panose="020F0502020204030204" pitchFamily="34" charset="0"/>
              </a:rPr>
              <a:t>HUGE Opportunity to BUILD TRUST &amp; CREDIBILITY</a:t>
            </a:r>
          </a:p>
        </p:txBody>
      </p:sp>
    </p:spTree>
    <p:extLst>
      <p:ext uri="{BB962C8B-B14F-4D97-AF65-F5344CB8AC3E}">
        <p14:creationId xmlns:p14="http://schemas.microsoft.com/office/powerpoint/2010/main" val="506710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FFC1C-0A61-BA18-0842-EA2EF1E4E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FB5B85-0367-B8C2-4CFE-1611F826459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EB51BCA3-B780-03A0-9374-ACAFD221F929}"/>
              </a:ext>
            </a:extLst>
          </p:cNvPr>
          <p:cNvSpPr>
            <a:spLocks noGrp="1"/>
          </p:cNvSpPr>
          <p:nvPr>
            <p:ph idx="1"/>
          </p:nvPr>
        </p:nvSpPr>
        <p:spPr>
          <a:xfrm>
            <a:off x="0" y="1361209"/>
            <a:ext cx="12192000" cy="547853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How to Report</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our workforce know how to report situations that may compromise safety or their own well-being?</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Knowing how to report occurrences should be simple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reporting be simple and easy enough for everyone to understand and do?</a:t>
            </a:r>
          </a:p>
        </p:txBody>
      </p:sp>
    </p:spTree>
    <p:extLst>
      <p:ext uri="{BB962C8B-B14F-4D97-AF65-F5344CB8AC3E}">
        <p14:creationId xmlns:p14="http://schemas.microsoft.com/office/powerpoint/2010/main" val="1186605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64DE4-CD7E-BF6C-351F-2A4204F49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60BB14-DB11-BD40-61DC-37BC29D7219B}"/>
              </a:ext>
            </a:extLst>
          </p:cNvPr>
          <p:cNvSpPr>
            <a:spLocks noGrp="1"/>
          </p:cNvSpPr>
          <p:nvPr>
            <p:ph type="title"/>
          </p:nvPr>
        </p:nvSpPr>
        <p:spPr>
          <a:xfrm>
            <a:off x="0" y="18256"/>
            <a:ext cx="12192000" cy="1026774"/>
          </a:xfrm>
        </p:spPr>
        <p:txBody>
          <a:bodyPr>
            <a:normAutofit/>
          </a:bodyPr>
          <a:lstStyle/>
          <a:p>
            <a:r>
              <a:rPr lang="en-US" sz="5400" b="1" dirty="0">
                <a:latin typeface="Calibri" panose="020F0502020204030204" pitchFamily="34" charset="0"/>
                <a:cs typeface="Calibri" panose="020F0502020204030204" pitchFamily="34" charset="0"/>
              </a:rPr>
              <a:t>Building a Culture is like raising a child</a:t>
            </a:r>
          </a:p>
        </p:txBody>
      </p:sp>
      <p:sp>
        <p:nvSpPr>
          <p:cNvPr id="3" name="Content Placeholder 2">
            <a:extLst>
              <a:ext uri="{FF2B5EF4-FFF2-40B4-BE49-F238E27FC236}">
                <a16:creationId xmlns:a16="http://schemas.microsoft.com/office/drawing/2014/main" id="{A75E760F-4A2B-7F80-A2CC-1CE478C44A88}"/>
              </a:ext>
            </a:extLst>
          </p:cNvPr>
          <p:cNvSpPr>
            <a:spLocks noGrp="1"/>
          </p:cNvSpPr>
          <p:nvPr>
            <p:ph idx="1"/>
          </p:nvPr>
        </p:nvSpPr>
        <p:spPr>
          <a:xfrm>
            <a:off x="166255" y="942037"/>
            <a:ext cx="11845636" cy="5495927"/>
          </a:xfrm>
        </p:spPr>
        <p:txBody>
          <a:bodyPr>
            <a:noAutofit/>
          </a:bodyPr>
          <a:lstStyle/>
          <a:p>
            <a:pPr marL="0"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marL="0" indent="0">
              <a:lnSpc>
                <a:spcPct val="100000"/>
              </a:lnSpc>
              <a:spcBef>
                <a:spcPts val="0"/>
              </a:spcBef>
              <a:buNone/>
            </a:pPr>
            <a:r>
              <a:rPr lang="en-US" sz="4400" dirty="0">
                <a:latin typeface="Calibri" panose="020F0502020204030204" pitchFamily="34" charset="0"/>
                <a:cs typeface="Calibri" panose="020F0502020204030204" pitchFamily="34" charset="0"/>
              </a:rPr>
              <a:t>How does a parent build </a:t>
            </a:r>
            <a:r>
              <a:rPr lang="en-US" sz="4400" b="1" dirty="0">
                <a:latin typeface="Calibri" panose="020F0502020204030204" pitchFamily="34" charset="0"/>
                <a:cs typeface="Calibri" panose="020F0502020204030204" pitchFamily="34" charset="0"/>
              </a:rPr>
              <a:t>TRUST</a:t>
            </a:r>
            <a:r>
              <a:rPr lang="en-US" sz="4400" dirty="0">
                <a:latin typeface="Calibri" panose="020F0502020204030204" pitchFamily="34" charset="0"/>
                <a:cs typeface="Calibri" panose="020F0502020204030204" pitchFamily="34" charset="0"/>
              </a:rPr>
              <a:t> and </a:t>
            </a:r>
            <a:r>
              <a:rPr lang="en-US" sz="4400" b="1" dirty="0">
                <a:latin typeface="Calibri" panose="020F0502020204030204" pitchFamily="34" charset="0"/>
                <a:cs typeface="Calibri" panose="020F0502020204030204" pitchFamily="34" charset="0"/>
              </a:rPr>
              <a:t>CREDIBILITY</a:t>
            </a:r>
            <a:r>
              <a:rPr lang="en-US" sz="4400" dirty="0">
                <a:latin typeface="Calibri" panose="020F0502020204030204" pitchFamily="34" charset="0"/>
                <a:cs typeface="Calibri" panose="020F0502020204030204" pitchFamily="34" charset="0"/>
              </a:rPr>
              <a:t> with a child?</a:t>
            </a: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marL="0" indent="0">
              <a:lnSpc>
                <a:spcPct val="100000"/>
              </a:lnSpc>
              <a:spcBef>
                <a:spcPts val="0"/>
              </a:spcBef>
              <a:buNone/>
            </a:pPr>
            <a:r>
              <a:rPr lang="en-US" sz="4400" dirty="0">
                <a:latin typeface="Calibri" panose="020F0502020204030204" pitchFamily="34" charset="0"/>
                <a:cs typeface="Calibri" panose="020F0502020204030204" pitchFamily="34" charset="0"/>
              </a:rPr>
              <a:t>The journey of building a “culture of safety” is the exact same thing as raising a child: </a:t>
            </a: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gn="ctr">
              <a:lnSpc>
                <a:spcPct val="100000"/>
              </a:lnSpc>
              <a:spcBef>
                <a:spcPts val="0"/>
              </a:spcBef>
              <a:buNone/>
            </a:pPr>
            <a:endParaRPr lang="en-US" sz="4000"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4000" dirty="0">
                <a:latin typeface="Calibri" panose="020F0502020204030204" pitchFamily="34" charset="0"/>
                <a:cs typeface="Calibri" panose="020F0502020204030204" pitchFamily="34" charset="0"/>
              </a:rPr>
              <a:t>Infancy         Teenager          Young Adult          Maturity</a:t>
            </a:r>
          </a:p>
          <a:p>
            <a:pPr marL="0" indent="0">
              <a:buNone/>
            </a:pPr>
            <a:endParaRPr lang="en-US" sz="4800" dirty="0">
              <a:latin typeface="Calibri" panose="020F0502020204030204" pitchFamily="34" charset="0"/>
              <a:cs typeface="Calibri" panose="020F0502020204030204" pitchFamily="34" charset="0"/>
            </a:endParaRPr>
          </a:p>
        </p:txBody>
      </p:sp>
      <p:sp>
        <p:nvSpPr>
          <p:cNvPr id="6" name="Right Arrow 5">
            <a:extLst>
              <a:ext uri="{FF2B5EF4-FFF2-40B4-BE49-F238E27FC236}">
                <a16:creationId xmlns:a16="http://schemas.microsoft.com/office/drawing/2014/main" id="{F0EFDCDE-905A-A1BC-6A8E-D22A5ABBD47A}"/>
              </a:ext>
            </a:extLst>
          </p:cNvPr>
          <p:cNvSpPr/>
          <p:nvPr/>
        </p:nvSpPr>
        <p:spPr>
          <a:xfrm>
            <a:off x="2176055" y="5458763"/>
            <a:ext cx="914400" cy="45720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93C8EE8A-ABBD-370F-FCB7-2C69C549A314}"/>
              </a:ext>
            </a:extLst>
          </p:cNvPr>
          <p:cNvSpPr/>
          <p:nvPr/>
        </p:nvSpPr>
        <p:spPr>
          <a:xfrm>
            <a:off x="5100255" y="5458763"/>
            <a:ext cx="914400" cy="45720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Arrow 7">
            <a:extLst>
              <a:ext uri="{FF2B5EF4-FFF2-40B4-BE49-F238E27FC236}">
                <a16:creationId xmlns:a16="http://schemas.microsoft.com/office/drawing/2014/main" id="{BFDF118C-98AA-35F9-72FF-AD7E79CC1CD6}"/>
              </a:ext>
            </a:extLst>
          </p:cNvPr>
          <p:cNvSpPr/>
          <p:nvPr/>
        </p:nvSpPr>
        <p:spPr>
          <a:xfrm>
            <a:off x="8772006" y="5451908"/>
            <a:ext cx="914400" cy="45720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3615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E0D63-C5AA-6EFB-B046-422752977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5C21F6-2A21-28C0-5EDC-5E2392AE7823}"/>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DE65660-D217-50BB-118E-F68BC917D6F6}"/>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Feedback Loop</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people get timely feedback on the safety issues they raise?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Timely feedback to people who raise safety issues is </a:t>
            </a:r>
            <a:r>
              <a:rPr lang="en-US" sz="3200" b="1" dirty="0">
                <a:effectLst/>
                <a:latin typeface="Calibri" panose="020F0502020204030204" pitchFamily="34" charset="0"/>
                <a:cs typeface="Calibri" panose="020F0502020204030204" pitchFamily="34" charset="0"/>
              </a:rPr>
              <a:t>CRITICAL</a:t>
            </a:r>
            <a:endParaRPr lang="en-US" sz="32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It keeps them informed and helps maintain their </a:t>
            </a:r>
            <a:r>
              <a:rPr lang="en-US" sz="3200" b="1" dirty="0">
                <a:effectLst/>
                <a:latin typeface="Calibri" panose="020F0502020204030204" pitchFamily="34" charset="0"/>
                <a:cs typeface="Calibri" panose="020F0502020204030204" pitchFamily="34" charset="0"/>
              </a:rPr>
              <a:t>MOTIVATION</a:t>
            </a:r>
            <a:r>
              <a:rPr lang="en-US" sz="3200" dirty="0">
                <a:effectLst/>
                <a:latin typeface="Calibri" panose="020F0502020204030204" pitchFamily="34" charset="0"/>
                <a:cs typeface="Calibri" panose="020F0502020204030204" pitchFamily="34" charset="0"/>
              </a:rPr>
              <a:t> to continue to raise safety issues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kind of feedback best suits the needs of those who raise safety issues, and when should this be given?</a:t>
            </a:r>
          </a:p>
        </p:txBody>
      </p:sp>
      <p:sp>
        <p:nvSpPr>
          <p:cNvPr id="3" name="TextBox 2">
            <a:extLst>
              <a:ext uri="{FF2B5EF4-FFF2-40B4-BE49-F238E27FC236}">
                <a16:creationId xmlns:a16="http://schemas.microsoft.com/office/drawing/2014/main" id="{57065933-4924-B617-41FB-948C5E6D49E3}"/>
              </a:ext>
            </a:extLst>
          </p:cNvPr>
          <p:cNvSpPr txBox="1"/>
          <p:nvPr/>
        </p:nvSpPr>
        <p:spPr>
          <a:xfrm>
            <a:off x="183572" y="5930538"/>
            <a:ext cx="11824855" cy="954107"/>
          </a:xfrm>
          <a:prstGeom prst="rect">
            <a:avLst/>
          </a:prstGeom>
          <a:noFill/>
        </p:spPr>
        <p:txBody>
          <a:bodyPr wrap="square" rtlCol="0">
            <a:spAutoFit/>
          </a:bodyPr>
          <a:lstStyle/>
          <a:p>
            <a:pPr algn="ctr"/>
            <a:r>
              <a:rPr lang="en-US" sz="2800" b="1" i="1" dirty="0">
                <a:solidFill>
                  <a:srgbClr val="0432FF"/>
                </a:solidFill>
                <a:latin typeface="Calibri" panose="020F0502020204030204" pitchFamily="34" charset="0"/>
                <a:cs typeface="Calibri" panose="020F0502020204030204" pitchFamily="34" charset="0"/>
              </a:rPr>
              <a:t>A FORMAL and MEASURABLE “Feedback-Loop” plays a                                                               CRITICAL ROLE in maintaining “safety morale”</a:t>
            </a:r>
          </a:p>
        </p:txBody>
      </p:sp>
    </p:spTree>
    <p:extLst>
      <p:ext uri="{BB962C8B-B14F-4D97-AF65-F5344CB8AC3E}">
        <p14:creationId xmlns:p14="http://schemas.microsoft.com/office/powerpoint/2010/main" val="38520438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0389-685D-2466-7C1C-9F39D39DAB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150D17-F74F-D773-9103-747A6AE26B7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3328D1A-F096-A430-DDB9-F4C4DC978473}"/>
              </a:ext>
            </a:extLst>
          </p:cNvPr>
          <p:cNvSpPr>
            <a:spLocks noGrp="1"/>
          </p:cNvSpPr>
          <p:nvPr>
            <p:ph idx="1"/>
          </p:nvPr>
        </p:nvSpPr>
        <p:spPr>
          <a:xfrm>
            <a:off x="0" y="1132609"/>
            <a:ext cx="12192000" cy="570713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Investigate to Improve</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 we investigate safety occurrences?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A good investigation should describe and explain the occurrence and the factors that contributed to it and present workable recommendations to reduce the chance that it will happen again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are the positives and negatives about how we investigate, and how could it be improved?</a:t>
            </a:r>
          </a:p>
        </p:txBody>
      </p:sp>
    </p:spTree>
    <p:extLst>
      <p:ext uri="{BB962C8B-B14F-4D97-AF65-F5344CB8AC3E}">
        <p14:creationId xmlns:p14="http://schemas.microsoft.com/office/powerpoint/2010/main" val="21692920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3E557-EB06-C994-979C-E86FB944E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506B6-4302-7CE0-EEAC-37FF5DB04A46}"/>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2328FA6-61B2-91F6-EEE9-3EB437E734D8}"/>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Talk it Over</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talk about incidents?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With open and fair discussion, </a:t>
            </a:r>
            <a:r>
              <a:rPr lang="en-US" sz="3200" b="1" dirty="0">
                <a:effectLst/>
                <a:latin typeface="Calibri" panose="020F0502020204030204" pitchFamily="34" charset="0"/>
                <a:cs typeface="Calibri" panose="020F0502020204030204" pitchFamily="34" charset="0"/>
              </a:rPr>
              <a:t>LESSONS</a:t>
            </a:r>
            <a:r>
              <a:rPr lang="en-US" sz="3200" dirty="0">
                <a:effectLst/>
                <a:latin typeface="Calibri" panose="020F0502020204030204" pitchFamily="34" charset="0"/>
                <a:cs typeface="Calibri" panose="020F0502020204030204" pitchFamily="34" charset="0"/>
              </a:rPr>
              <a:t> can be learned quickly after occurrences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create the right environment for these discussions so that we can learn from the experience?</a:t>
            </a:r>
          </a:p>
        </p:txBody>
      </p:sp>
    </p:spTree>
    <p:extLst>
      <p:ext uri="{BB962C8B-B14F-4D97-AF65-F5344CB8AC3E}">
        <p14:creationId xmlns:p14="http://schemas.microsoft.com/office/powerpoint/2010/main" val="2854205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0AB2C48-C7F7-9D3F-C576-97116726EB13}"/>
              </a:ext>
            </a:extLst>
          </p:cNvPr>
          <p:cNvGraphicFramePr>
            <a:graphicFrameLocks/>
          </p:cNvGraphicFramePr>
          <p:nvPr>
            <p:extLst>
              <p:ext uri="{D42A27DB-BD31-4B8C-83A1-F6EECF244321}">
                <p14:modId xmlns:p14="http://schemas.microsoft.com/office/powerpoint/2010/main" val="3336502286"/>
              </p:ext>
            </p:extLst>
          </p:nvPr>
        </p:nvGraphicFramePr>
        <p:xfrm>
          <a:off x="0" y="0"/>
          <a:ext cx="12191999" cy="6746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7528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A2B42-067D-954B-C178-3752EF2D27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502F6-388B-DDB1-C08C-DFB2C66BAC0D}"/>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Risk Awareness and Management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91A7224-054F-B0DF-6A5F-8E4E03B0D203}"/>
              </a:ext>
            </a:extLst>
          </p:cNvPr>
          <p:cNvSpPr>
            <a:spLocks noGrp="1"/>
          </p:cNvSpPr>
          <p:nvPr>
            <p:ph idx="1"/>
          </p:nvPr>
        </p:nvSpPr>
        <p:spPr>
          <a:xfrm>
            <a:off x="0" y="927462"/>
            <a:ext cx="12192000" cy="5912281"/>
          </a:xfrm>
        </p:spPr>
        <p:txBody>
          <a:bodyPr>
            <a:normAutofit/>
          </a:bodyPr>
          <a:lstStyle/>
          <a:p>
            <a:pPr>
              <a:lnSpc>
                <a:spcPct val="100000"/>
              </a:lnSpc>
              <a:spcBef>
                <a:spcPts val="0"/>
              </a:spcBef>
            </a:pPr>
            <a:r>
              <a:rPr lang="en-US" sz="4000" b="1" dirty="0">
                <a:effectLst/>
                <a:latin typeface="Calibri" panose="020F0502020204030204" pitchFamily="34" charset="0"/>
                <a:cs typeface="Calibri" panose="020F0502020204030204" pitchFamily="34" charset="0"/>
              </a:rPr>
              <a:t>Safe Procedures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workers have the need to deviate from procedures?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When we often have the need to deviate from procedures, it can be a sign that things are “drifting into danger”</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make sure the task(s) remains safe?</a:t>
            </a:r>
          </a:p>
        </p:txBody>
      </p:sp>
      <p:pic>
        <p:nvPicPr>
          <p:cNvPr id="4" name="Picture 3" descr="A diagram of a line with arrows pointing to a line&#10;&#10;AI-generated content may be incorrect.">
            <a:extLst>
              <a:ext uri="{FF2B5EF4-FFF2-40B4-BE49-F238E27FC236}">
                <a16:creationId xmlns:a16="http://schemas.microsoft.com/office/drawing/2014/main" id="{1326CD47-98C9-4CFE-A170-6C2DB5C34F71}"/>
              </a:ext>
            </a:extLst>
          </p:cNvPr>
          <p:cNvPicPr>
            <a:picLocks noChangeAspect="1"/>
          </p:cNvPicPr>
          <p:nvPr/>
        </p:nvPicPr>
        <p:blipFill>
          <a:blip r:embed="rId2"/>
          <a:stretch>
            <a:fillRect/>
          </a:stretch>
        </p:blipFill>
        <p:spPr>
          <a:xfrm>
            <a:off x="2872773" y="4482351"/>
            <a:ext cx="6601733" cy="2357392"/>
          </a:xfrm>
          <a:prstGeom prst="rect">
            <a:avLst/>
          </a:prstGeom>
        </p:spPr>
      </p:pic>
    </p:spTree>
    <p:extLst>
      <p:ext uri="{BB962C8B-B14F-4D97-AF65-F5344CB8AC3E}">
        <p14:creationId xmlns:p14="http://schemas.microsoft.com/office/powerpoint/2010/main" val="23640119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361A8-E32D-6382-518A-18F8BE095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CF21EC-F6AE-B837-FFF2-21D47C7EBB49}"/>
              </a:ext>
            </a:extLst>
          </p:cNvPr>
          <p:cNvSpPr>
            <a:spLocks noGrp="1"/>
          </p:cNvSpPr>
          <p:nvPr>
            <p:ph type="title"/>
          </p:nvPr>
        </p:nvSpPr>
        <p:spPr>
          <a:xfrm>
            <a:off x="0" y="18256"/>
            <a:ext cx="12192000" cy="1026774"/>
          </a:xfrm>
        </p:spPr>
        <p:txBody>
          <a:bodyPr>
            <a:noAutofit/>
          </a:bodyPr>
          <a:lstStyle/>
          <a:p>
            <a:r>
              <a:rPr lang="en-US" sz="4800" b="1" dirty="0">
                <a:effectLst/>
                <a:latin typeface="Calibri" panose="020F0502020204030204" pitchFamily="34" charset="0"/>
                <a:cs typeface="Calibri" panose="020F0502020204030204" pitchFamily="34" charset="0"/>
              </a:rPr>
              <a:t>Risk Awareness and Management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0F9C15B-7D29-8F1E-A869-1D0CB98F9BB6}"/>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Know our Risks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know the top five (5) risks that are relevant to our facility?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We need to be aware of the top risks that may be relevant to our work so that we can prioritize and manage them.</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Senior Leadership know the top five risky facilities and the risks that drive the risks at these facilities?</a:t>
            </a:r>
          </a:p>
        </p:txBody>
      </p:sp>
      <p:sp>
        <p:nvSpPr>
          <p:cNvPr id="3" name="TextBox 2">
            <a:extLst>
              <a:ext uri="{FF2B5EF4-FFF2-40B4-BE49-F238E27FC236}">
                <a16:creationId xmlns:a16="http://schemas.microsoft.com/office/drawing/2014/main" id="{910B842D-586C-016E-A0BE-BF7D8ED40EFE}"/>
              </a:ext>
            </a:extLst>
          </p:cNvPr>
          <p:cNvSpPr txBox="1"/>
          <p:nvPr/>
        </p:nvSpPr>
        <p:spPr>
          <a:xfrm>
            <a:off x="355023" y="5930538"/>
            <a:ext cx="11481954" cy="646331"/>
          </a:xfrm>
          <a:prstGeom prst="rect">
            <a:avLst/>
          </a:prstGeom>
          <a:noFill/>
        </p:spPr>
        <p:txBody>
          <a:bodyPr wrap="square" rtlCol="0">
            <a:spAutoFit/>
          </a:bodyPr>
          <a:lstStyle/>
          <a:p>
            <a:pPr algn="ctr"/>
            <a:r>
              <a:rPr lang="en-US" sz="3600" b="1" i="1" dirty="0">
                <a:solidFill>
                  <a:srgbClr val="FF9300"/>
                </a:solidFill>
                <a:latin typeface="Calibri" panose="020F0502020204030204" pitchFamily="34" charset="0"/>
                <a:cs typeface="Calibri" panose="020F0502020204030204" pitchFamily="34" charset="0"/>
              </a:rPr>
              <a:t>The Serious Injury &amp; Fatality (SIF) Approach</a:t>
            </a:r>
          </a:p>
        </p:txBody>
      </p:sp>
    </p:spTree>
    <p:extLst>
      <p:ext uri="{BB962C8B-B14F-4D97-AF65-F5344CB8AC3E}">
        <p14:creationId xmlns:p14="http://schemas.microsoft.com/office/powerpoint/2010/main" val="3366009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5AA70-98AA-C021-ABAE-5D9DDD622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86954-4EDD-BDBE-2D82-AE6CB112D93B}"/>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4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80F079A-AA7F-D8D0-9186-849E9848D2EA}"/>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Balancing Safety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you balance safety against other requirements of your job?</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Safety </a:t>
            </a:r>
            <a:r>
              <a:rPr lang="en-US" sz="3200" dirty="0">
                <a:latin typeface="Calibri" panose="020F0502020204030204" pitchFamily="34" charset="0"/>
                <a:cs typeface="Calibri" panose="020F0502020204030204" pitchFamily="34" charset="0"/>
              </a:rPr>
              <a:t>MUST become a </a:t>
            </a:r>
            <a:r>
              <a:rPr lang="en-US" sz="3200" b="1" dirty="0">
                <a:solidFill>
                  <a:srgbClr val="0432FF"/>
                </a:solidFill>
                <a:latin typeface="Calibri" panose="020F0502020204030204" pitchFamily="34" charset="0"/>
                <a:cs typeface="Calibri" panose="020F0502020204030204" pitchFamily="34" charset="0"/>
              </a:rPr>
              <a:t>VALUE</a:t>
            </a:r>
            <a:r>
              <a:rPr lang="en-US" sz="3200" dirty="0">
                <a:latin typeface="Calibri" panose="020F0502020204030204" pitchFamily="34" charset="0"/>
                <a:cs typeface="Calibri" panose="020F0502020204030204" pitchFamily="34" charset="0"/>
              </a:rPr>
              <a:t> in high-risk workplaces</a:t>
            </a:r>
            <a:r>
              <a:rPr lang="en-US" sz="3200" dirty="0">
                <a:effectLst/>
                <a:latin typeface="Calibri" panose="020F0502020204030204" pitchFamily="34" charset="0"/>
                <a:cs typeface="Calibri" panose="020F0502020204030204" pitchFamily="34" charset="0"/>
              </a:rPr>
              <a:t>, and this will be reflected in decisions by frontline supervisors, support staff, management, and other specialist and technical staff</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But safety is NOT the only requirement!</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get the balance right?</a:t>
            </a:r>
          </a:p>
        </p:txBody>
      </p:sp>
    </p:spTree>
    <p:extLst>
      <p:ext uri="{BB962C8B-B14F-4D97-AF65-F5344CB8AC3E}">
        <p14:creationId xmlns:p14="http://schemas.microsoft.com/office/powerpoint/2010/main" val="17036028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3DA5B-3664-B2CC-B32B-15D8026E9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02D6A-C8E2-1AE7-CA32-FF957ADCF972}"/>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4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3C159CF-8E30-B3C8-A611-E0E4F20D72C1}"/>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Taking Risks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sometimes have to take risks that make us feel uncomfortable about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It is hard to assess the level of risk involved in our own activities</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But if we have to take risks that make us feel uncomfortable, it is time to stop and think</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respond to risky activities?</a:t>
            </a:r>
          </a:p>
        </p:txBody>
      </p:sp>
    </p:spTree>
    <p:extLst>
      <p:ext uri="{BB962C8B-B14F-4D97-AF65-F5344CB8AC3E}">
        <p14:creationId xmlns:p14="http://schemas.microsoft.com/office/powerpoint/2010/main" val="34272713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9BBBA-4C4C-6B28-F20A-6CB415CB06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8E9672-01B1-C654-6F40-B9B87A0DB03E}"/>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4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6B35233-5CCF-1065-5BEA-5B18BF03A506}"/>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Maintaining Safety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frontline staff understand how equipment or procedural failures affect risks?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These risks need to be identified, assessed, and controlled via training, procedures, teamwork, and communication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do we have in place that ensures risks are appropriately managed?</a:t>
            </a:r>
          </a:p>
        </p:txBody>
      </p:sp>
    </p:spTree>
    <p:extLst>
      <p:ext uri="{BB962C8B-B14F-4D97-AF65-F5344CB8AC3E}">
        <p14:creationId xmlns:p14="http://schemas.microsoft.com/office/powerpoint/2010/main" val="23324931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E4EAA-D009-DDEF-D9E9-71172A87BE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E4803E-BA19-2C2A-0D97-7C762BCBBA94}"/>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4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16B47DD-E9D5-41D2-0875-BA98EDF8F6EA}"/>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Managing Risk </a:t>
            </a:r>
            <a:r>
              <a:rPr lang="en-US" sz="4000" b="1" dirty="0">
                <a:latin typeface="Calibri" panose="020F0502020204030204" pitchFamily="34" charset="0"/>
                <a:cs typeface="Calibri" panose="020F0502020204030204" pitchFamily="34" charset="0"/>
              </a:rPr>
              <a:t>of Changes</a:t>
            </a:r>
            <a:r>
              <a:rPr lang="en-US" sz="4000" b="1" dirty="0">
                <a:effectLst/>
                <a:latin typeface="Calibri" panose="020F0502020204030204" pitchFamily="34" charset="0"/>
                <a:cs typeface="Calibri" panose="020F0502020204030204" pitchFamily="34" charset="0"/>
              </a:rPr>
              <a:t>?</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manage the risks of changes to the organization, systems, and procedures?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Many types of changes can present new risks, or changing existing risks may take us by surprise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best assess and manage the risk from the different types of changes?</a:t>
            </a:r>
          </a:p>
        </p:txBody>
      </p:sp>
    </p:spTree>
    <p:extLst>
      <p:ext uri="{BB962C8B-B14F-4D97-AF65-F5344CB8AC3E}">
        <p14:creationId xmlns:p14="http://schemas.microsoft.com/office/powerpoint/2010/main" val="162200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8EE23-9695-B0BB-C9C1-6579063C4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61CAA-1231-9FD8-991A-949BD97A753A}"/>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300" b="1" dirty="0">
                <a:solidFill>
                  <a:srgbClr val="00001F"/>
                </a:solidFill>
                <a:effectLst/>
                <a:latin typeface="Calibri" panose="020F0502020204030204" pitchFamily="34" charset="0"/>
                <a:cs typeface="Calibri" panose="020F0502020204030204" pitchFamily="34" charset="0"/>
              </a:rPr>
              <a:t>What is a Culture of Safety? </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72EEBF9-3C01-0B3B-DB9C-DF2F1713BF69}"/>
              </a:ext>
            </a:extLst>
          </p:cNvPr>
          <p:cNvSpPr>
            <a:spLocks noGrp="1"/>
          </p:cNvSpPr>
          <p:nvPr>
            <p:ph idx="1"/>
          </p:nvPr>
        </p:nvSpPr>
        <p:spPr>
          <a:xfrm>
            <a:off x="166255" y="942038"/>
            <a:ext cx="11845636" cy="808386"/>
          </a:xfrm>
        </p:spPr>
        <p:txBody>
          <a:bodyPr>
            <a:noAutofit/>
          </a:bodyPr>
          <a:lstStyle/>
          <a:p>
            <a:pPr marL="0" indent="0">
              <a:buNone/>
            </a:pPr>
            <a:r>
              <a:rPr lang="en-US" sz="4400" dirty="0">
                <a:solidFill>
                  <a:srgbClr val="00001F"/>
                </a:solidFill>
                <a:effectLst/>
                <a:latin typeface="Calibri" panose="020F0502020204030204" pitchFamily="34" charset="0"/>
                <a:cs typeface="Calibri" panose="020F0502020204030204" pitchFamily="34" charset="0"/>
              </a:rPr>
              <a:t>A culture of safety can be described as our: </a:t>
            </a:r>
            <a:endParaRPr lang="en-US" sz="4400" dirty="0">
              <a:latin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FEB5BE1E-F39B-5851-E845-0489023FCD81}"/>
              </a:ext>
            </a:extLst>
          </p:cNvPr>
          <p:cNvSpPr/>
          <p:nvPr/>
        </p:nvSpPr>
        <p:spPr>
          <a:xfrm>
            <a:off x="574766" y="2560320"/>
            <a:ext cx="3226525" cy="2847703"/>
          </a:xfrm>
          <a:prstGeom prst="ellipse">
            <a:avLst/>
          </a:prstGeom>
          <a:solidFill>
            <a:srgbClr val="0432FF"/>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000" b="1" dirty="0">
                <a:effectLst/>
                <a:latin typeface="Calibri" panose="020F0502020204030204" pitchFamily="34" charset="0"/>
                <a:cs typeface="Calibri" panose="020F0502020204030204" pitchFamily="34" charset="0"/>
              </a:rPr>
              <a:t>VALUES</a:t>
            </a:r>
            <a:endParaRPr lang="en-US" sz="4000" b="1" dirty="0">
              <a:latin typeface="Calibri" panose="020F0502020204030204" pitchFamily="34" charset="0"/>
              <a:cs typeface="Calibri" panose="020F0502020204030204" pitchFamily="34" charset="0"/>
            </a:endParaRPr>
          </a:p>
          <a:p>
            <a:pPr algn="ctr"/>
            <a:r>
              <a:rPr lang="en-US" sz="2400" dirty="0">
                <a:latin typeface="Calibri" panose="020F0502020204030204" pitchFamily="34" charset="0"/>
                <a:cs typeface="Calibri" panose="020F0502020204030204" pitchFamily="34" charset="0"/>
              </a:rPr>
              <a:t>What is important</a:t>
            </a:r>
          </a:p>
        </p:txBody>
      </p:sp>
      <p:sp>
        <p:nvSpPr>
          <p:cNvPr id="5" name="Oval 4">
            <a:extLst>
              <a:ext uri="{FF2B5EF4-FFF2-40B4-BE49-F238E27FC236}">
                <a16:creationId xmlns:a16="http://schemas.microsoft.com/office/drawing/2014/main" id="{58A6AC6E-FDBB-8AE7-E023-6178A72842FC}"/>
              </a:ext>
            </a:extLst>
          </p:cNvPr>
          <p:cNvSpPr/>
          <p:nvPr/>
        </p:nvSpPr>
        <p:spPr>
          <a:xfrm>
            <a:off x="4482737" y="2560319"/>
            <a:ext cx="3226525" cy="2847703"/>
          </a:xfrm>
          <a:prstGeom prst="ellipse">
            <a:avLst/>
          </a:prstGeom>
          <a:solidFill>
            <a:srgbClr val="FF930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000" b="1" dirty="0">
                <a:latin typeface="Calibri" panose="020F0502020204030204" pitchFamily="34" charset="0"/>
                <a:cs typeface="Calibri" panose="020F0502020204030204" pitchFamily="34" charset="0"/>
              </a:rPr>
              <a:t>Behaviors</a:t>
            </a:r>
          </a:p>
          <a:p>
            <a:pPr algn="ctr"/>
            <a:r>
              <a:rPr lang="en-US" sz="2400" dirty="0">
                <a:latin typeface="Calibri" panose="020F0502020204030204" pitchFamily="34" charset="0"/>
                <a:cs typeface="Calibri" panose="020F0502020204030204" pitchFamily="34" charset="0"/>
              </a:rPr>
              <a:t>The way we do things around here</a:t>
            </a:r>
          </a:p>
        </p:txBody>
      </p:sp>
      <p:sp>
        <p:nvSpPr>
          <p:cNvPr id="9" name="Oval 8">
            <a:extLst>
              <a:ext uri="{FF2B5EF4-FFF2-40B4-BE49-F238E27FC236}">
                <a16:creationId xmlns:a16="http://schemas.microsoft.com/office/drawing/2014/main" id="{C4CF6E7A-05AE-CDF7-2DE6-B78DE26D94BB}"/>
              </a:ext>
            </a:extLst>
          </p:cNvPr>
          <p:cNvSpPr/>
          <p:nvPr/>
        </p:nvSpPr>
        <p:spPr>
          <a:xfrm>
            <a:off x="8390709" y="2560319"/>
            <a:ext cx="3226525" cy="2847703"/>
          </a:xfrm>
          <a:prstGeom prst="ellipse">
            <a:avLst/>
          </a:prstGeom>
          <a:solidFill>
            <a:srgbClr val="00FA0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000" b="1" dirty="0">
                <a:latin typeface="Calibri" panose="020F0502020204030204" pitchFamily="34" charset="0"/>
                <a:cs typeface="Calibri" panose="020F0502020204030204" pitchFamily="34" charset="0"/>
              </a:rPr>
              <a:t>Beliefs</a:t>
            </a:r>
          </a:p>
          <a:p>
            <a:pPr algn="ctr"/>
            <a:r>
              <a:rPr lang="en-US" sz="2400" dirty="0">
                <a:latin typeface="Calibri" panose="020F0502020204030204" pitchFamily="34" charset="0"/>
                <a:cs typeface="Calibri" panose="020F0502020204030204" pitchFamily="34" charset="0"/>
              </a:rPr>
              <a:t>How things work</a:t>
            </a:r>
          </a:p>
        </p:txBody>
      </p:sp>
    </p:spTree>
    <p:extLst>
      <p:ext uri="{BB962C8B-B14F-4D97-AF65-F5344CB8AC3E}">
        <p14:creationId xmlns:p14="http://schemas.microsoft.com/office/powerpoint/2010/main" val="20076236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AE051-9E97-BF56-F5D9-12EF8460B0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9CFA49-293B-4A9D-FFA6-823928ED3292}"/>
              </a:ext>
            </a:extLst>
          </p:cNvPr>
          <p:cNvSpPr>
            <a:spLocks noGrp="1"/>
          </p:cNvSpPr>
          <p:nvPr>
            <p:ph type="title"/>
          </p:nvPr>
        </p:nvSpPr>
        <p:spPr>
          <a:xfrm>
            <a:off x="0" y="18256"/>
            <a:ext cx="12192000" cy="879676"/>
          </a:xfrm>
        </p:spPr>
        <p:txBody>
          <a:bodyPr>
            <a:normAutofit/>
          </a:bodyPr>
          <a:lstStyle/>
          <a:p>
            <a:r>
              <a:rPr lang="en-US" sz="4800" b="1" dirty="0">
                <a:effectLst/>
                <a:latin typeface="Calibri" panose="020F0502020204030204" pitchFamily="34" charset="0"/>
                <a:cs typeface="Calibri" panose="020F0502020204030204" pitchFamily="34" charset="0"/>
              </a:rPr>
              <a:t>Risk Awareness and Management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C1C3979F-7BAD-F639-1410-0EC64B92E49D}"/>
              </a:ext>
            </a:extLst>
          </p:cNvPr>
          <p:cNvSpPr>
            <a:spLocks noGrp="1"/>
          </p:cNvSpPr>
          <p:nvPr>
            <p:ph idx="1"/>
          </p:nvPr>
        </p:nvSpPr>
        <p:spPr>
          <a:xfrm>
            <a:off x="0" y="104503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Blind Spots</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we aware of </a:t>
            </a:r>
            <a:r>
              <a:rPr lang="en-US" sz="3600" dirty="0">
                <a:latin typeface="Calibri" panose="020F0502020204030204" pitchFamily="34" charset="0"/>
                <a:cs typeface="Calibri" panose="020F0502020204030204" pitchFamily="34" charset="0"/>
              </a:rPr>
              <a:t>latent organizational failures </a:t>
            </a:r>
            <a:r>
              <a:rPr lang="en-US" sz="3600" dirty="0">
                <a:effectLst/>
                <a:latin typeface="Calibri" panose="020F0502020204030204" pitchFamily="34" charset="0"/>
                <a:cs typeface="Calibri" panose="020F0502020204030204" pitchFamily="34" charset="0"/>
              </a:rPr>
              <a:t>that are not being addressed appropriately?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problems seem so long-standing or difficult to resolve that they are ignored and become a “blind spo</a:t>
            </a:r>
            <a:r>
              <a:rPr lang="en-US" sz="3200" dirty="0">
                <a:latin typeface="Calibri" panose="020F0502020204030204" pitchFamily="34" charset="0"/>
                <a:cs typeface="Calibri" panose="020F0502020204030204" pitchFamily="34" charset="0"/>
              </a:rPr>
              <a:t>t”</a:t>
            </a:r>
            <a:endParaRPr lang="en-US" sz="3200" dirty="0">
              <a:effectLst/>
              <a:latin typeface="Calibri" panose="020F0502020204030204" pitchFamily="34" charset="0"/>
              <a:cs typeface="Calibri" panose="020F0502020204030204" pitchFamily="34" charset="0"/>
            </a:endParaRP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a:t>
            </a:r>
            <a:r>
              <a:rPr lang="en-US" sz="3600" dirty="0">
                <a:latin typeface="Calibri" panose="020F0502020204030204" pitchFamily="34" charset="0"/>
                <a:cs typeface="Calibri" panose="020F0502020204030204" pitchFamily="34" charset="0"/>
              </a:rPr>
              <a:t>we</a:t>
            </a:r>
            <a:r>
              <a:rPr lang="en-US" sz="3600" dirty="0">
                <a:effectLst/>
                <a:latin typeface="Calibri" panose="020F0502020204030204" pitchFamily="34" charset="0"/>
                <a:cs typeface="Calibri" panose="020F0502020204030204" pitchFamily="34" charset="0"/>
              </a:rPr>
              <a:t> help to make sure that </a:t>
            </a:r>
            <a:r>
              <a:rPr lang="en-US" sz="3600" dirty="0">
                <a:latin typeface="Calibri" panose="020F0502020204030204" pitchFamily="34" charset="0"/>
                <a:cs typeface="Calibri" panose="020F0502020204030204" pitchFamily="34" charset="0"/>
              </a:rPr>
              <a:t>latent organizational failures </a:t>
            </a:r>
            <a:r>
              <a:rPr lang="en-US" sz="3600" dirty="0">
                <a:effectLst/>
                <a:latin typeface="Calibri" panose="020F0502020204030204" pitchFamily="34" charset="0"/>
                <a:cs typeface="Calibri" panose="020F0502020204030204" pitchFamily="34" charset="0"/>
              </a:rPr>
              <a:t>are resolved rather than ignored?</a:t>
            </a:r>
            <a:endParaRPr lang="en-US" sz="3200" dirty="0">
              <a:effectLs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D9DDF49-8B4A-D361-B655-E3575CF1FF6D}"/>
              </a:ext>
            </a:extLst>
          </p:cNvPr>
          <p:cNvSpPr txBox="1"/>
          <p:nvPr/>
        </p:nvSpPr>
        <p:spPr>
          <a:xfrm>
            <a:off x="578427" y="5351305"/>
            <a:ext cx="11035145" cy="923330"/>
          </a:xfrm>
          <a:prstGeom prst="rect">
            <a:avLst/>
          </a:prstGeom>
          <a:noFill/>
        </p:spPr>
        <p:txBody>
          <a:bodyPr wrap="square">
            <a:spAutoFit/>
          </a:bodyPr>
          <a:lstStyle/>
          <a:p>
            <a:pPr algn="ctr"/>
            <a:r>
              <a:rPr lang="en-US" b="1" i="1" u="sng" strike="noStrike" dirty="0">
                <a:solidFill>
                  <a:srgbClr val="293C49"/>
                </a:solidFill>
                <a:effectLst/>
                <a:latin typeface="proxima-nova"/>
              </a:rPr>
              <a:t>Safety Blind Spots </a:t>
            </a:r>
            <a:r>
              <a:rPr lang="en-US" b="0" i="0" u="none" strike="noStrike" dirty="0">
                <a:solidFill>
                  <a:srgbClr val="293C49"/>
                </a:solidFill>
                <a:effectLst/>
                <a:latin typeface="proxima-nova"/>
              </a:rPr>
              <a:t>are situations where a worker is unsafe because of a lack of insight. </a:t>
            </a:r>
          </a:p>
          <a:p>
            <a:pPr algn="ctr"/>
            <a:r>
              <a:rPr lang="en-US" b="0" i="0" u="none" strike="noStrike" dirty="0">
                <a:solidFill>
                  <a:srgbClr val="293C49"/>
                </a:solidFill>
                <a:effectLst/>
                <a:latin typeface="proxima-nova"/>
              </a:rPr>
              <a:t>Sometimes workers—or even employers—don’t even know they have a blind spot, or worse they are aware of the blind spot, but they don’t think it will lead to a dangerous situation.</a:t>
            </a:r>
            <a:endParaRPr lang="en-US" dirty="0"/>
          </a:p>
        </p:txBody>
      </p:sp>
    </p:spTree>
    <p:extLst>
      <p:ext uri="{BB962C8B-B14F-4D97-AF65-F5344CB8AC3E}">
        <p14:creationId xmlns:p14="http://schemas.microsoft.com/office/powerpoint/2010/main" val="15695946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CC4F8-D6EF-C841-F1BF-3FF236B3EE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AD95D-8B03-8F3A-3D3F-6C4C2A78887C}"/>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3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44C6F0C-AD4F-1C91-EE49-E48F0578DABD}"/>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Under Pressure?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workers feel pressure to keep operating despite recognized and unacceptable risks?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We all want to do the best job we can, but sometimes we can experience pressure to take or accept risks that make us feel uncomfortable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respond when the pressure is on?</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386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33ABA55-4323-04E5-D004-F25064A3428C}"/>
              </a:ext>
            </a:extLst>
          </p:cNvPr>
          <p:cNvGraphicFramePr>
            <a:graphicFrameLocks/>
          </p:cNvGraphicFramePr>
          <p:nvPr>
            <p:extLst>
              <p:ext uri="{D42A27DB-BD31-4B8C-83A1-F6EECF244321}">
                <p14:modId xmlns:p14="http://schemas.microsoft.com/office/powerpoint/2010/main" val="3029316912"/>
              </p:ext>
            </p:extLst>
          </p:nvPr>
        </p:nvGraphicFramePr>
        <p:xfrm>
          <a:off x="0" y="0"/>
          <a:ext cx="12191999" cy="6746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02998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9AFEE-4037-5B6F-EAAF-56BB1024D4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CA1E65-A7F2-328D-003B-13C19D906B75}"/>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1098ACA-944D-99C6-E056-6549F9E1C8A1}"/>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Us, or Us and Them?</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does our team work with other teams?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working relationships can threaten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does the safety team interact with other teams?</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8756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4DCFD-4157-55DC-47D4-55983BBAAC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C4BCB-F61C-7018-9605-4C8756493537}"/>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73E1ED50-6E41-4BAD-639D-3120D5D22097}"/>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Working Together</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does our team work together?</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Teamwork will affect everything we do, including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are we doing well, and what could we improve?</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43078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6D18B-81B8-9DD9-0B3A-511B7094C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3238E-A4C0-CD72-3F1D-8917F2ACD7AD}"/>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6884FB0-A014-534C-467A-1761E54F5B57}"/>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Consult</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does frontline management consult with relevant others to maintain equipment and procedures so that safety is not negatively impacted?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Knowing about the status of equipment and procedures is </a:t>
            </a:r>
            <a:r>
              <a:rPr lang="en-US" sz="3200" b="1" dirty="0">
                <a:solidFill>
                  <a:srgbClr val="0432FF"/>
                </a:solidFill>
                <a:effectLst/>
                <a:latin typeface="Calibri" panose="020F0502020204030204" pitchFamily="34" charset="0"/>
                <a:cs typeface="Calibri" panose="020F0502020204030204" pitchFamily="34" charset="0"/>
              </a:rPr>
              <a:t>CRITICAL</a:t>
            </a:r>
            <a:r>
              <a:rPr lang="en-US" sz="3200" dirty="0">
                <a:effectLst/>
                <a:latin typeface="Calibri" panose="020F0502020204030204" pitchFamily="34" charset="0"/>
                <a:cs typeface="Calibri" panose="020F0502020204030204" pitchFamily="34" charset="0"/>
              </a:rPr>
              <a:t>.</a:t>
            </a:r>
            <a:endParaRPr lang="en-US" sz="28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8255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9872C-E7B7-CBA9-BDF3-FC4B6EE1A2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AD6BF-DCA2-AEB6-175C-AE7E0E36909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FFE7A1A-ED24-214A-ED9F-4E2E3BEA5D0F}"/>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Talking about Systems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does frontline management provide information about system problems to more senior colleagues (and vice versa) to keep systems working properly?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everyone getting the information they need?</a:t>
            </a:r>
            <a:endParaRPr lang="en-US" sz="28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48724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35FF-1030-EAF2-B027-1A54CA7E8D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D7DF9-8298-D8DF-C75B-E96ADBAA621C}"/>
              </a:ext>
            </a:extLst>
          </p:cNvPr>
          <p:cNvSpPr>
            <a:spLocks noGrp="1"/>
          </p:cNvSpPr>
          <p:nvPr>
            <p:ph type="title"/>
          </p:nvPr>
        </p:nvSpPr>
        <p:spPr>
          <a:xfrm>
            <a:off x="0" y="18256"/>
            <a:ext cx="12192000" cy="1026774"/>
          </a:xfrm>
        </p:spPr>
        <p:txBody>
          <a:bodyPr>
            <a:no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1AEDD32-16EA-860E-CAF8-03884761B5D6}"/>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Challenge Risk</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happens in our workplace if we see risky or unsafe behavior?</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Unsafe behavior needs to be challenged, </a:t>
            </a:r>
            <a:r>
              <a:rPr lang="en-US" sz="3200" b="1" u="sng" dirty="0">
                <a:effectLst/>
                <a:latin typeface="Calibri" panose="020F0502020204030204" pitchFamily="34" charset="0"/>
                <a:cs typeface="Calibri" panose="020F0502020204030204" pitchFamily="34" charset="0"/>
              </a:rPr>
              <a:t>regardless of whose behavior it is</a:t>
            </a:r>
            <a:endParaRPr lang="en-US" sz="3200" dirty="0">
              <a:effectLst/>
              <a:latin typeface="Calibri" panose="020F0502020204030204" pitchFamily="34" charset="0"/>
              <a:cs typeface="Calibri" panose="020F0502020204030204" pitchFamily="34" charset="0"/>
            </a:endParaRP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we intervene if we were uncomfortable with a colleague’s behavior, and how can we discuss what is acceptable and what is not?</a:t>
            </a:r>
          </a:p>
        </p:txBody>
      </p:sp>
    </p:spTree>
    <p:extLst>
      <p:ext uri="{BB962C8B-B14F-4D97-AF65-F5344CB8AC3E}">
        <p14:creationId xmlns:p14="http://schemas.microsoft.com/office/powerpoint/2010/main" val="31995542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02480-6757-512D-17E6-52C972D55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566CC-ABC3-1F2F-E0AD-6F0DAE458272}"/>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6CF574B5-93E8-D125-3CCF-991C9445EE53}"/>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Confidence in Colleagues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confidence in the people that we interact with?</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b="1" dirty="0">
                <a:effectLst/>
                <a:latin typeface="Calibri" panose="020F0502020204030204" pitchFamily="34" charset="0"/>
                <a:cs typeface="Calibri" panose="020F0502020204030204" pitchFamily="34" charset="0"/>
              </a:rPr>
              <a:t>CONFIDENCE</a:t>
            </a:r>
            <a:r>
              <a:rPr lang="en-US" sz="3200" dirty="0">
                <a:effectLst/>
                <a:latin typeface="Calibri" panose="020F0502020204030204" pitchFamily="34" charset="0"/>
                <a:cs typeface="Calibri" panose="020F0502020204030204" pitchFamily="34" charset="0"/>
              </a:rPr>
              <a:t> and </a:t>
            </a:r>
            <a:r>
              <a:rPr lang="en-US" sz="3200" b="1" dirty="0">
                <a:effectLst/>
                <a:latin typeface="Calibri" panose="020F0502020204030204" pitchFamily="34" charset="0"/>
                <a:cs typeface="Calibri" panose="020F0502020204030204" pitchFamily="34" charset="0"/>
              </a:rPr>
              <a:t>TRUST</a:t>
            </a:r>
            <a:r>
              <a:rPr lang="en-US" sz="3200" dirty="0">
                <a:effectLst/>
                <a:latin typeface="Calibri" panose="020F0502020204030204" pitchFamily="34" charset="0"/>
                <a:cs typeface="Calibri" panose="020F0502020204030204" pitchFamily="34" charset="0"/>
              </a:rPr>
              <a:t> in colleagues is an essential part of teamwork</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we might feel that we are losing (or have lost) confidence in a colleague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If this happened, how would we handle it?</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48496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FDCA9-F29F-FFBD-1BDA-144E89DBB0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2C6CD0-190D-9638-FB5D-397D1CBA72D7}"/>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0C086AF3-5E6E-E115-5CB4-259F4719878F}"/>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Handling Negativity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handle people who have a negative attitude to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Occasionally, there are people whose safety attitude is so negative that colleagues do not want to work with them</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is the most productive way for us to improve the situation?</a:t>
            </a:r>
          </a:p>
        </p:txBody>
      </p:sp>
    </p:spTree>
    <p:extLst>
      <p:ext uri="{BB962C8B-B14F-4D97-AF65-F5344CB8AC3E}">
        <p14:creationId xmlns:p14="http://schemas.microsoft.com/office/powerpoint/2010/main" val="849562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D0E24-E9CE-6D37-E940-34CB9FC6A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1B7DB-2EDE-EA65-902B-346D74036167}"/>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300" b="1" dirty="0">
                <a:solidFill>
                  <a:srgbClr val="00001F"/>
                </a:solidFill>
                <a:effectLst/>
                <a:latin typeface="Calibri" panose="020F0502020204030204" pitchFamily="34" charset="0"/>
                <a:cs typeface="Calibri" panose="020F0502020204030204" pitchFamily="34" charset="0"/>
              </a:rPr>
              <a:t>The VALUE in a Culture of Safety? </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6F5AEBD-0BFB-6BFF-CFAF-97542C001BBA}"/>
              </a:ext>
            </a:extLst>
          </p:cNvPr>
          <p:cNvSpPr>
            <a:spLocks noGrp="1"/>
          </p:cNvSpPr>
          <p:nvPr>
            <p:ph idx="1"/>
          </p:nvPr>
        </p:nvSpPr>
        <p:spPr>
          <a:xfrm>
            <a:off x="166255" y="942037"/>
            <a:ext cx="11845636" cy="5537139"/>
          </a:xfrm>
        </p:spPr>
        <p:txBody>
          <a:bodyPr>
            <a:noAutofit/>
          </a:bodyPr>
          <a:lstStyle/>
          <a:p>
            <a:pPr marL="0" indent="0">
              <a:buNone/>
            </a:pPr>
            <a:endParaRPr lang="en-US" sz="800" dirty="0">
              <a:effectLst/>
              <a:latin typeface="Calibri" panose="020F0502020204030204" pitchFamily="34" charset="0"/>
              <a:cs typeface="Calibri" panose="020F0502020204030204" pitchFamily="34" charset="0"/>
            </a:endParaRPr>
          </a:p>
          <a:p>
            <a:r>
              <a:rPr lang="en-US" sz="3600" dirty="0">
                <a:effectLst/>
                <a:latin typeface="Calibri" panose="020F0502020204030204" pitchFamily="34" charset="0"/>
                <a:cs typeface="Calibri" panose="020F0502020204030204" pitchFamily="34" charset="0"/>
              </a:rPr>
              <a:t>A Culture </a:t>
            </a:r>
            <a:r>
              <a:rPr lang="en-US" sz="3600" dirty="0">
                <a:latin typeface="Calibri" panose="020F0502020204030204" pitchFamily="34" charset="0"/>
                <a:cs typeface="Calibri" panose="020F0502020204030204" pitchFamily="34" charset="0"/>
              </a:rPr>
              <a:t>of </a:t>
            </a:r>
            <a:r>
              <a:rPr lang="en-US" sz="3600" dirty="0">
                <a:effectLst/>
                <a:latin typeface="Calibri" panose="020F0502020204030204" pitchFamily="34" charset="0"/>
                <a:cs typeface="Calibri" panose="020F0502020204030204" pitchFamily="34" charset="0"/>
              </a:rPr>
              <a:t>Safety has been shown to be a key predictor of safety performanc</a:t>
            </a:r>
            <a:r>
              <a:rPr lang="en-US" sz="3600" dirty="0">
                <a:latin typeface="Calibri" panose="020F0502020204030204" pitchFamily="34" charset="0"/>
                <a:cs typeface="Calibri" panose="020F0502020204030204" pitchFamily="34" charset="0"/>
              </a:rPr>
              <a:t>e</a:t>
            </a:r>
            <a:r>
              <a:rPr lang="en-US" sz="3600" dirty="0">
                <a:effectLst/>
                <a:latin typeface="Calibri" panose="020F0502020204030204" pitchFamily="34" charset="0"/>
                <a:cs typeface="Calibri" panose="020F0502020204030204" pitchFamily="34" charset="0"/>
              </a:rPr>
              <a:t> </a:t>
            </a:r>
            <a:endParaRPr lang="en-US" sz="3600" dirty="0">
              <a:latin typeface="Calibri" panose="020F0502020204030204" pitchFamily="34" charset="0"/>
              <a:cs typeface="Calibri" panose="020F0502020204030204" pitchFamily="34" charset="0"/>
            </a:endParaRPr>
          </a:p>
          <a:p>
            <a:pPr marL="0" indent="0">
              <a:buNone/>
            </a:pPr>
            <a:endParaRPr lang="en-US" sz="800" dirty="0">
              <a:effectLst/>
              <a:latin typeface="Calibri" panose="020F0502020204030204" pitchFamily="34" charset="0"/>
              <a:cs typeface="Calibri" panose="020F0502020204030204" pitchFamily="34" charset="0"/>
            </a:endParaRPr>
          </a:p>
          <a:p>
            <a:r>
              <a:rPr lang="en-US" sz="3600" dirty="0">
                <a:effectLst/>
                <a:latin typeface="Calibri" panose="020F0502020204030204" pitchFamily="34" charset="0"/>
                <a:cs typeface="Calibri" panose="020F0502020204030204" pitchFamily="34" charset="0"/>
              </a:rPr>
              <a:t>It is the difference between a </a:t>
            </a:r>
            <a:r>
              <a:rPr lang="en-US" sz="3600" i="1" dirty="0">
                <a:effectLst/>
                <a:latin typeface="Calibri" panose="020F0502020204030204" pitchFamily="34" charset="0"/>
                <a:cs typeface="Calibri" panose="020F0502020204030204" pitchFamily="34" charset="0"/>
              </a:rPr>
              <a:t>safe organization </a:t>
            </a:r>
            <a:r>
              <a:rPr lang="en-US" sz="3600" dirty="0">
                <a:effectLst/>
                <a:latin typeface="Calibri" panose="020F0502020204030204" pitchFamily="34" charset="0"/>
                <a:cs typeface="Calibri" panose="020F0502020204030204" pitchFamily="34" charset="0"/>
              </a:rPr>
              <a:t>and one in which “</a:t>
            </a:r>
            <a:r>
              <a:rPr lang="en-US" sz="3600" i="1" dirty="0">
                <a:effectLst/>
                <a:latin typeface="Calibri" panose="020F0502020204030204" pitchFamily="34" charset="0"/>
                <a:cs typeface="Calibri" panose="020F0502020204030204" pitchFamily="34" charset="0"/>
              </a:rPr>
              <a:t>an accident is waiting to happen</a:t>
            </a:r>
            <a:r>
              <a:rPr lang="en-US" sz="3600" dirty="0">
                <a:effectLst/>
                <a:latin typeface="Calibri" panose="020F0502020204030204" pitchFamily="34" charset="0"/>
                <a:cs typeface="Calibri" panose="020F0502020204030204" pitchFamily="34" charset="0"/>
              </a:rPr>
              <a:t>”</a:t>
            </a:r>
          </a:p>
          <a:p>
            <a:pPr marL="0" indent="0">
              <a:buNone/>
            </a:pPr>
            <a:endParaRPr lang="en-US" sz="800" dirty="0">
              <a:effectLst/>
              <a:latin typeface="Calibri" panose="020F0502020204030204" pitchFamily="34" charset="0"/>
              <a:cs typeface="Calibri" panose="020F0502020204030204" pitchFamily="34" charset="0"/>
            </a:endParaRPr>
          </a:p>
          <a:p>
            <a:r>
              <a:rPr lang="en-US" sz="3600" dirty="0">
                <a:effectLst/>
                <a:latin typeface="Calibri" panose="020F0502020204030204" pitchFamily="34" charset="0"/>
                <a:cs typeface="Calibri" panose="020F0502020204030204" pitchFamily="34" charset="0"/>
              </a:rPr>
              <a:t>Thinking and talking about the</a:t>
            </a:r>
            <a:r>
              <a:rPr lang="en-US" sz="3600" dirty="0">
                <a:latin typeface="Calibri" panose="020F0502020204030204" pitchFamily="34" charset="0"/>
                <a:cs typeface="Calibri" panose="020F0502020204030204" pitchFamily="34" charset="0"/>
              </a:rPr>
              <a:t> </a:t>
            </a:r>
            <a:r>
              <a:rPr lang="en-US" sz="3600" dirty="0">
                <a:effectLst/>
                <a:latin typeface="Calibri" panose="020F0502020204030204" pitchFamily="34" charset="0"/>
                <a:cs typeface="Calibri" panose="020F0502020204030204" pitchFamily="34" charset="0"/>
              </a:rPr>
              <a:t>Culture around SAFETY is essential for us to understand what we do well and where we need to improve</a:t>
            </a:r>
            <a:endParaRPr lang="en-US" sz="3600" dirty="0">
              <a:solidFill>
                <a:srgbClr val="00001F"/>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39338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1BED174-6F04-E3B5-AE28-ED61B4DE6B86}"/>
              </a:ext>
            </a:extLst>
          </p:cNvPr>
          <p:cNvGraphicFramePr>
            <a:graphicFrameLocks/>
          </p:cNvGraphicFramePr>
          <p:nvPr>
            <p:extLst>
              <p:ext uri="{D42A27DB-BD31-4B8C-83A1-F6EECF244321}">
                <p14:modId xmlns:p14="http://schemas.microsoft.com/office/powerpoint/2010/main" val="433981341"/>
              </p:ext>
            </p:extLst>
          </p:nvPr>
        </p:nvGraphicFramePr>
        <p:xfrm>
          <a:off x="0" y="0"/>
          <a:ext cx="12191999" cy="6746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13110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F4F22-C9EF-1FF9-A5FB-1D3ACE7A52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FED18F-6317-5093-8EE4-A52D06D92134}"/>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21BACD9-1DEC-F1F0-D876-2D05100C9E91}"/>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a:lnSpc>
                <a:spcPct val="100000"/>
              </a:lnSpc>
              <a:spcBef>
                <a:spcPts val="0"/>
              </a:spcBef>
            </a:pPr>
            <a:r>
              <a:rPr lang="en-US" sz="4000" b="1" dirty="0">
                <a:latin typeface="Calibri" panose="020F0502020204030204" pitchFamily="34" charset="0"/>
                <a:cs typeface="Calibri" panose="020F0502020204030204" pitchFamily="34" charset="0"/>
              </a:rPr>
              <a:t>Share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 we, our team, and our organization</a:t>
            </a:r>
            <a:r>
              <a:rPr lang="en-US" sz="3600" dirty="0">
                <a:latin typeface="Calibri" panose="020F0502020204030204" pitchFamily="34" charset="0"/>
                <a:cs typeface="Calibri" panose="020F0502020204030204" pitchFamily="34" charset="0"/>
              </a:rPr>
              <a:t> </a:t>
            </a:r>
            <a:r>
              <a:rPr lang="en-US" sz="3600" dirty="0">
                <a:effectLst/>
                <a:latin typeface="Calibri" panose="020F0502020204030204" pitchFamily="34" charset="0"/>
                <a:cs typeface="Calibri" panose="020F0502020204030204" pitchFamily="34" charset="0"/>
              </a:rPr>
              <a:t>share safety-related information?</a:t>
            </a:r>
          </a:p>
          <a:p>
            <a:pPr marL="457200" lvl="1" indent="0">
              <a:lnSpc>
                <a:spcPct val="100000"/>
              </a:lnSpc>
              <a:spcBef>
                <a:spcPts val="0"/>
              </a:spcBef>
              <a:buNone/>
            </a:pPr>
            <a:endParaRPr lang="en-US" sz="5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Open sharing of safety information is vital to highlight risks and good practices so that others can learn and act</a:t>
            </a:r>
          </a:p>
          <a:p>
            <a:pPr marL="914400" lvl="2" indent="0">
              <a:lnSpc>
                <a:spcPct val="100000"/>
              </a:lnSpc>
              <a:spcBef>
                <a:spcPts val="0"/>
              </a:spcBef>
              <a:buNone/>
            </a:pPr>
            <a:endParaRPr lang="en-US" sz="5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can we do to open the lines of communication?</a:t>
            </a:r>
          </a:p>
        </p:txBody>
      </p:sp>
    </p:spTree>
    <p:extLst>
      <p:ext uri="{BB962C8B-B14F-4D97-AF65-F5344CB8AC3E}">
        <p14:creationId xmlns:p14="http://schemas.microsoft.com/office/powerpoint/2010/main" val="13719430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A0640-47E7-76F9-6EB1-96005EFEF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63620-0933-2D78-8527-D2AFD755C5C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E73CF00-18FB-35F4-19D8-0E97B137DA64}"/>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Get the Picture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a picture of the current safety performance?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Without a clear picture of safety performance, we can’t manage safety or risks properly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we like this information to be made available and understandable?</a:t>
            </a:r>
          </a:p>
        </p:txBody>
      </p:sp>
    </p:spTree>
    <p:extLst>
      <p:ext uri="{BB962C8B-B14F-4D97-AF65-F5344CB8AC3E}">
        <p14:creationId xmlns:p14="http://schemas.microsoft.com/office/powerpoint/2010/main" val="7519764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90CBB-88AF-B887-C3C4-7287C70046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6AEE91-1829-A368-DABD-1259A8D6C597}"/>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1D34942-1F01-FC6B-9366-248562B08B0D}"/>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Stay in-communication</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we aware of the safety-related change in our setting that may be relevant to our work?</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Our workplace changes constantly, and there can be implications for safety if we are not up-to-date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should safety-related changes be communicated?</a:t>
            </a:r>
          </a:p>
        </p:txBody>
      </p:sp>
    </p:spTree>
    <p:extLst>
      <p:ext uri="{BB962C8B-B14F-4D97-AF65-F5344CB8AC3E}">
        <p14:creationId xmlns:p14="http://schemas.microsoft.com/office/powerpoint/2010/main" val="13095791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F903B-421A-4CAD-E7F5-B90EB44505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8E393A-4411-F1DA-1AEF-0228AC10971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E2E9A189-ACD4-38E2-0192-D5A722DF737F}"/>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Going up? Going down?</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 management and staff communicate about safety matters?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Two-way communication between management and staff is essential to ensure </a:t>
            </a:r>
            <a:r>
              <a:rPr lang="en-US" sz="3200" b="1" dirty="0">
                <a:effectLst/>
                <a:latin typeface="Calibri" panose="020F0502020204030204" pitchFamily="34" charset="0"/>
                <a:cs typeface="Calibri" panose="020F0502020204030204" pitchFamily="34" charset="0"/>
              </a:rPr>
              <a:t>EVERYONE</a:t>
            </a:r>
            <a:r>
              <a:rPr lang="en-US" sz="3200" dirty="0">
                <a:effectLst/>
                <a:latin typeface="Calibri" panose="020F0502020204030204" pitchFamily="34" charset="0"/>
                <a:cs typeface="Calibri" panose="020F0502020204030204" pitchFamily="34" charset="0"/>
              </a:rPr>
              <a:t> is aware of changes, problems, and solutions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we like vertical communication about safety to be?</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14969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5925A-5441-E82E-2981-C2B7C824FE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32A0E1-38B5-77D8-1437-964F53CA4EC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9A94E27-9DC2-B1FE-8CA3-3C0C9017D994}"/>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Look Outside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does our team communicate with other relevant organizations?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A </a:t>
            </a:r>
            <a:r>
              <a:rPr lang="en-US" sz="3200" dirty="0">
                <a:latin typeface="Calibri" panose="020F0502020204030204" pitchFamily="34" charset="0"/>
                <a:cs typeface="Calibri" panose="020F0502020204030204" pitchFamily="34" charset="0"/>
              </a:rPr>
              <a:t>C</a:t>
            </a:r>
            <a:r>
              <a:rPr lang="en-US" sz="3200" dirty="0">
                <a:effectLst/>
                <a:latin typeface="Calibri" panose="020F0502020204030204" pitchFamily="34" charset="0"/>
                <a:cs typeface="Calibri" panose="020F0502020204030204" pitchFamily="34" charset="0"/>
              </a:rPr>
              <a:t>ulture of Safety needs </a:t>
            </a:r>
            <a:r>
              <a:rPr lang="en-US" sz="3200" b="1" dirty="0">
                <a:effectLst/>
                <a:latin typeface="Calibri" panose="020F0502020204030204" pitchFamily="34" charset="0"/>
                <a:cs typeface="Calibri" panose="020F0502020204030204" pitchFamily="34" charset="0"/>
              </a:rPr>
              <a:t>OPEN</a:t>
            </a:r>
            <a:r>
              <a:rPr lang="en-US" sz="3200" dirty="0">
                <a:effectLst/>
                <a:latin typeface="Calibri" panose="020F0502020204030204" pitchFamily="34" charset="0"/>
                <a:cs typeface="Calibri" panose="020F0502020204030204" pitchFamily="34" charset="0"/>
              </a:rPr>
              <a:t> and </a:t>
            </a:r>
            <a:r>
              <a:rPr lang="en-US" sz="3200" b="1" dirty="0">
                <a:effectLst/>
                <a:latin typeface="Calibri" panose="020F0502020204030204" pitchFamily="34" charset="0"/>
                <a:cs typeface="Calibri" panose="020F0502020204030204" pitchFamily="34" charset="0"/>
              </a:rPr>
              <a:t>EFFECTIVE</a:t>
            </a:r>
            <a:r>
              <a:rPr lang="en-US" sz="3200" dirty="0">
                <a:effectLst/>
                <a:latin typeface="Calibri" panose="020F0502020204030204" pitchFamily="34" charset="0"/>
                <a:cs typeface="Calibri" panose="020F0502020204030204" pitchFamily="34" charset="0"/>
              </a:rPr>
              <a:t> communication with </a:t>
            </a:r>
            <a:r>
              <a:rPr lang="en-US" sz="3200" b="1" dirty="0">
                <a:effectLst/>
                <a:latin typeface="Calibri" panose="020F0502020204030204" pitchFamily="34" charset="0"/>
                <a:cs typeface="Calibri" panose="020F0502020204030204" pitchFamily="34" charset="0"/>
              </a:rPr>
              <a:t>EXTERNAL STAKEHOLDERS</a:t>
            </a:r>
            <a:r>
              <a:rPr lang="en-US" sz="3200" b="1"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(e.g., neither Corporate Safety nor OSHA are the devil)</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improve our communication?</a:t>
            </a:r>
            <a:endParaRPr lang="en-US" sz="28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76700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A6446B2-7B46-F16A-6B68-3ECCBCF426C8}"/>
              </a:ext>
            </a:extLst>
          </p:cNvPr>
          <p:cNvGraphicFramePr>
            <a:graphicFrameLocks/>
          </p:cNvGraphicFramePr>
          <p:nvPr>
            <p:extLst>
              <p:ext uri="{D42A27DB-BD31-4B8C-83A1-F6EECF244321}">
                <p14:modId xmlns:p14="http://schemas.microsoft.com/office/powerpoint/2010/main" val="140033688"/>
              </p:ext>
            </p:extLst>
          </p:nvPr>
        </p:nvGraphicFramePr>
        <p:xfrm>
          <a:off x="0" y="0"/>
          <a:ext cx="12191999" cy="6746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46817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8E2EA-C9F6-2AAD-767C-BAC0DE3E50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59DE8-06AB-4FDD-ABB2-0FAABAE8414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804A513-28EC-072C-31F5-0B0106752C50}"/>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Know your Relevance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is our work relevant to safety in our setting?</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Directly or indirectly, we are all supporting safety, whether we realize it or not</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Recognizing our</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contribution to safety helps us to focus on the things that matter</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could we better understand our roles?</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82292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8D068-0501-58C1-D998-217B317468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7E84E-55DF-8F64-DF52-08FCFD350184}"/>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6198004-6EF6-6E99-D5F7-3E641F0C77CE}"/>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Take Responsibility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Whose is responsible for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If people feel that safety is their responsibility, even if any possible safety consequences seem distant, then they are more likely to consider safety in their decisions</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and performance generally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everybody knows they are responsible for safety?</a:t>
            </a:r>
          </a:p>
        </p:txBody>
      </p:sp>
    </p:spTree>
    <p:extLst>
      <p:ext uri="{BB962C8B-B14F-4D97-AF65-F5344CB8AC3E}">
        <p14:creationId xmlns:p14="http://schemas.microsoft.com/office/powerpoint/2010/main" val="25295391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CB4CB-E292-54F3-5052-CAD97E6D5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23D3C-B524-B4CD-3425-BE1F32FAB302}"/>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5A57A0E-93FA-DBF9-3EA3-EFEFDE03622B}"/>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Colleague Commitment</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committed to safety are your colleagues?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 commitment to safety among direct colleagues can have a powerful effect on our attitudes</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A safety-conscious</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individual can lose this focus if colleagues don’t take safety seriously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maintain the commitment to safety?</a:t>
            </a:r>
          </a:p>
        </p:txBody>
      </p:sp>
    </p:spTree>
    <p:extLst>
      <p:ext uri="{BB962C8B-B14F-4D97-AF65-F5344CB8AC3E}">
        <p14:creationId xmlns:p14="http://schemas.microsoft.com/office/powerpoint/2010/main" val="304173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E18E3-5B03-6295-DF37-74C83EF4F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5BFC2-3611-D82B-4584-237E6E36DAE4}"/>
              </a:ext>
            </a:extLst>
          </p:cNvPr>
          <p:cNvSpPr>
            <a:spLocks noGrp="1"/>
          </p:cNvSpPr>
          <p:nvPr>
            <p:ph type="title"/>
          </p:nvPr>
        </p:nvSpPr>
        <p:spPr>
          <a:xfrm>
            <a:off x="0" y="18256"/>
            <a:ext cx="12192000" cy="684270"/>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300" b="1" dirty="0">
                <a:solidFill>
                  <a:srgbClr val="00001F"/>
                </a:solidFill>
                <a:effectLst/>
                <a:latin typeface="Calibri" panose="020F0502020204030204" pitchFamily="34" charset="0"/>
                <a:cs typeface="Calibri" panose="020F0502020204030204" pitchFamily="34" charset="0"/>
              </a:rPr>
              <a:t>The ROADMAP for our Journey</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graphicFrame>
        <p:nvGraphicFramePr>
          <p:cNvPr id="4" name="Content Placeholder 3">
            <a:extLst>
              <a:ext uri="{FF2B5EF4-FFF2-40B4-BE49-F238E27FC236}">
                <a16:creationId xmlns:a16="http://schemas.microsoft.com/office/drawing/2014/main" id="{D3CF83FD-2C62-9420-5707-1384DEDC7FBC}"/>
              </a:ext>
            </a:extLst>
          </p:cNvPr>
          <p:cNvGraphicFramePr>
            <a:graphicFrameLocks noGrp="1"/>
          </p:cNvGraphicFramePr>
          <p:nvPr>
            <p:ph idx="1"/>
            <p:extLst>
              <p:ext uri="{D42A27DB-BD31-4B8C-83A1-F6EECF244321}">
                <p14:modId xmlns:p14="http://schemas.microsoft.com/office/powerpoint/2010/main" val="2670799373"/>
              </p:ext>
            </p:extLst>
          </p:nvPr>
        </p:nvGraphicFramePr>
        <p:xfrm>
          <a:off x="0" y="702526"/>
          <a:ext cx="12191999" cy="6043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31631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2C640-9504-ED87-9194-E2D1912CF3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3F5EB-6FDD-712D-3F8D-53BCAC50DFA5}"/>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9A3AAF9-A9FC-2AF6-DBD9-513F010ED783}"/>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The Whole Picture</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others understand how your job contributes to safety?</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Do you understand how others contribute?</a:t>
            </a:r>
          </a:p>
          <a:p>
            <a:pPr marL="457200" lvl="1" indent="0">
              <a:lnSpc>
                <a:spcPct val="100000"/>
              </a:lnSpc>
              <a:spcBef>
                <a:spcPts val="0"/>
              </a:spcBef>
              <a:buNone/>
            </a:pPr>
            <a:endParaRPr lang="en-US" sz="9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While we might understand how we contribute to safety, it is harder to understand others’ contributions, especially further away from the “sharp end” of safety, such as Human Resources, Finance, Research &amp; Development, etc.</a:t>
            </a:r>
          </a:p>
          <a:p>
            <a:pPr marL="914400" lvl="2" indent="0">
              <a:lnSpc>
                <a:spcPct val="100000"/>
              </a:lnSpc>
              <a:spcBef>
                <a:spcPts val="0"/>
              </a:spcBef>
              <a:buNone/>
            </a:pPr>
            <a:endParaRPr lang="en-US" sz="900" dirty="0">
              <a:effectLst/>
              <a:latin typeface="Calibri" panose="020F0502020204030204" pitchFamily="34" charset="0"/>
              <a:cs typeface="Calibri" panose="020F0502020204030204" pitchFamily="34" charset="0"/>
            </a:endParaRPr>
          </a:p>
          <a:p>
            <a:pPr lvl="1">
              <a:lnSpc>
                <a:spcPct val="100000"/>
              </a:lnSpc>
              <a:spcBef>
                <a:spcPts val="0"/>
              </a:spcBef>
            </a:pPr>
            <a:r>
              <a:rPr lang="en-US" sz="3900" dirty="0">
                <a:effectLst/>
                <a:latin typeface="Calibri" panose="020F0502020204030204" pitchFamily="34" charset="0"/>
                <a:cs typeface="Calibri" panose="020F0502020204030204" pitchFamily="34" charset="0"/>
              </a:rPr>
              <a:t>How can we improve our understanding of our</a:t>
            </a:r>
            <a:r>
              <a:rPr lang="en-US" sz="3900" dirty="0">
                <a:latin typeface="Calibri" panose="020F0502020204030204" pitchFamily="34" charset="0"/>
                <a:cs typeface="Calibri" panose="020F0502020204030204" pitchFamily="34" charset="0"/>
              </a:rPr>
              <a:t> </a:t>
            </a:r>
            <a:r>
              <a:rPr lang="en-US" sz="3900" dirty="0">
                <a:effectLst/>
                <a:latin typeface="Calibri" panose="020F0502020204030204" pitchFamily="34" charset="0"/>
                <a:cs typeface="Calibri" panose="020F0502020204030204" pitchFamily="34" charset="0"/>
              </a:rPr>
              <a:t>contributions to safety?</a:t>
            </a:r>
          </a:p>
        </p:txBody>
      </p:sp>
    </p:spTree>
    <p:extLst>
      <p:ext uri="{BB962C8B-B14F-4D97-AF65-F5344CB8AC3E}">
        <p14:creationId xmlns:p14="http://schemas.microsoft.com/office/powerpoint/2010/main" val="18217667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16ABF-D711-15BA-A144-181154421A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BC812D-443C-811C-6742-DE379EEFB8F6}"/>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EFA7D92-30C6-A3E1-EB0C-D0060AD2C787}"/>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Speak Up</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Would we speak up to your manager if we had safety concerns?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Authority should </a:t>
            </a:r>
            <a:r>
              <a:rPr lang="en-US" sz="3200" b="1" dirty="0">
                <a:solidFill>
                  <a:srgbClr val="FF0000"/>
                </a:solidFill>
                <a:effectLst/>
                <a:latin typeface="Calibri" panose="020F0502020204030204" pitchFamily="34" charset="0"/>
                <a:cs typeface="Calibri" panose="020F0502020204030204" pitchFamily="34" charset="0"/>
              </a:rPr>
              <a:t>NEVER PREVENT </a:t>
            </a:r>
            <a:r>
              <a:rPr lang="en-US" sz="3200" dirty="0">
                <a:effectLst/>
                <a:latin typeface="Calibri" panose="020F0502020204030204" pitchFamily="34" charset="0"/>
                <a:cs typeface="Calibri" panose="020F0502020204030204" pitchFamily="34" charset="0"/>
              </a:rPr>
              <a:t>people from speaking up when they notice something is wrong</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we feel safe to speak up when we need to?</a:t>
            </a:r>
          </a:p>
        </p:txBody>
      </p:sp>
    </p:spTree>
    <p:extLst>
      <p:ext uri="{BB962C8B-B14F-4D97-AF65-F5344CB8AC3E}">
        <p14:creationId xmlns:p14="http://schemas.microsoft.com/office/powerpoint/2010/main" val="4021301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55F5DC9-E693-C3FA-1A18-92CC30F0277C}"/>
              </a:ext>
            </a:extLst>
          </p:cNvPr>
          <p:cNvGraphicFramePr>
            <a:graphicFrameLocks/>
          </p:cNvGraphicFramePr>
          <p:nvPr>
            <p:extLst>
              <p:ext uri="{D42A27DB-BD31-4B8C-83A1-F6EECF244321}">
                <p14:modId xmlns:p14="http://schemas.microsoft.com/office/powerpoint/2010/main" val="1216095444"/>
              </p:ext>
            </p:extLst>
          </p:nvPr>
        </p:nvGraphicFramePr>
        <p:xfrm>
          <a:off x="0" y="0"/>
          <a:ext cx="12191999" cy="6746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12342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7E1C2-A0CD-9CCE-19ED-DF0EA7F4F2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1B4E0D-7454-6246-0037-ED0F990D061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F3E6433-3F1E-7C64-2167-AA62A7EF23DE}"/>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We Make a Difference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is our team influencing safety in our setting?</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It can be difficult for some staff to consider how their</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individual job can influence safety</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But it is more apparent when we think of our whole team</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our team better understand this impact?</a:t>
            </a:r>
          </a:p>
        </p:txBody>
      </p:sp>
    </p:spTree>
    <p:extLst>
      <p:ext uri="{BB962C8B-B14F-4D97-AF65-F5344CB8AC3E}">
        <p14:creationId xmlns:p14="http://schemas.microsoft.com/office/powerpoint/2010/main" val="41012494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28397-45F9-6894-46CD-2DA444BF22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FB0BA-5C27-F62C-8A23-9DADBCF8A562}"/>
              </a:ext>
            </a:extLst>
          </p:cNvPr>
          <p:cNvSpPr>
            <a:spLocks noGrp="1"/>
          </p:cNvSpPr>
          <p:nvPr>
            <p:ph type="title"/>
          </p:nvPr>
        </p:nvSpPr>
        <p:spPr>
          <a:xfrm>
            <a:off x="0" y="18256"/>
            <a:ext cx="12192000" cy="1026774"/>
          </a:xfrm>
        </p:spPr>
        <p:txBody>
          <a:bodyPr>
            <a:no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64D4C531-E61B-7101-4272-61C99799A5EC}"/>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Contribute to Change and Improvement</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we sufficiently involved in system changes?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System changes need to be made with the end user in mind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input from all impacted groups helps steer changes in the right direction?</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22627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8C9BC-7982-31EE-3299-77A0008D05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D7B4D9-93D6-5536-05BC-0CDBFA7B956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97D6235-872A-A14E-8CBE-F4470EFD8019}"/>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Assessing Everyday Risk</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is our role in safety assessments?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Safety </a:t>
            </a:r>
            <a:r>
              <a:rPr lang="en-US" sz="3200" dirty="0">
                <a:latin typeface="Calibri" panose="020F0502020204030204" pitchFamily="34" charset="0"/>
                <a:cs typeface="Calibri" panose="020F0502020204030204" pitchFamily="34" charset="0"/>
              </a:rPr>
              <a:t>A</a:t>
            </a:r>
            <a:r>
              <a:rPr lang="en-US" sz="3200" dirty="0">
                <a:effectLst/>
                <a:latin typeface="Calibri" panose="020F0502020204030204" pitchFamily="34" charset="0"/>
                <a:cs typeface="Calibri" panose="020F0502020204030204" pitchFamily="34" charset="0"/>
              </a:rPr>
              <a:t>ssessments need the correct input from the right people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we participate effectively in safety assessments?</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31326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64E34-B840-AB81-7444-C2EBFFCDB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BB4AC6-68BD-2245-0CF0-6CC684653710}"/>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D181A2F-F2C4-DCCC-1423-FF41D3D6BF35}"/>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4000" b="1" dirty="0">
                <a:effectLst/>
                <a:latin typeface="Calibri" panose="020F0502020204030204" pitchFamily="34" charset="0"/>
                <a:cs typeface="Calibri" panose="020F0502020204030204" pitchFamily="34" charset="0"/>
              </a:rPr>
              <a:t>Our Procedures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is the role of frontline staff in changes to procedures?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Procedures, like systems, need to be designed for the intended users and with their expertise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the right level of input from the right people to ensure the procedures are correct?</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5694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A4EC7-6788-C536-B5A4-8CBC6F0BB7A5}"/>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41851A7-B7F0-CB74-6BC6-3BFA365A9425}"/>
              </a:ext>
            </a:extLst>
          </p:cNvPr>
          <p:cNvGraphicFramePr>
            <a:graphicFrameLocks noGrp="1"/>
          </p:cNvGraphicFramePr>
          <p:nvPr>
            <p:ph idx="1"/>
            <p:extLst>
              <p:ext uri="{D42A27DB-BD31-4B8C-83A1-F6EECF244321}">
                <p14:modId xmlns:p14="http://schemas.microsoft.com/office/powerpoint/2010/main" val="3336880898"/>
              </p:ext>
            </p:extLst>
          </p:nvPr>
        </p:nvGraphicFramePr>
        <p:xfrm>
          <a:off x="0" y="0"/>
          <a:ext cx="12191999" cy="6746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7840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3D9B3-5BFE-5EE8-0494-8FEA26D70B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DED04-A764-9762-463A-31E56A36BFD8}"/>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
        <p:nvSpPr>
          <p:cNvPr id="5" name="Content Placeholder 4">
            <a:extLst>
              <a:ext uri="{FF2B5EF4-FFF2-40B4-BE49-F238E27FC236}">
                <a16:creationId xmlns:a16="http://schemas.microsoft.com/office/drawing/2014/main" id="{4F38E801-10DC-2754-6FA2-ABDB07DE394F}"/>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Who Cares About Safety?</a:t>
            </a:r>
          </a:p>
          <a:p>
            <a:pPr marL="0"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1"/>
            <a:r>
              <a:rPr lang="en-US" sz="3600" dirty="0">
                <a:latin typeface="Calibri" panose="020F0502020204030204" pitchFamily="34" charset="0"/>
                <a:cs typeface="Calibri" panose="020F0502020204030204" pitchFamily="34" charset="0"/>
              </a:rPr>
              <a:t>Does it feel like your organization genuinely cares about safety?</a:t>
            </a:r>
            <a:endParaRPr lang="en-US" sz="3200" dirty="0">
              <a:latin typeface="Calibri" panose="020F0502020204030204" pitchFamily="34" charset="0"/>
              <a:cs typeface="Calibri" panose="020F0502020204030204" pitchFamily="34" charset="0"/>
            </a:endParaRPr>
          </a:p>
          <a:p>
            <a:pPr lvl="2"/>
            <a:r>
              <a:rPr lang="en-US" sz="3200" dirty="0">
                <a:latin typeface="Calibri" panose="020F0502020204030204" pitchFamily="34" charset="0"/>
                <a:cs typeface="Calibri" panose="020F0502020204030204" pitchFamily="34" charset="0"/>
              </a:rPr>
              <a:t>The messages within an organization determine whether people feel that safety is a genuine concern, a bureaucratic formality, or a hindrance.</a:t>
            </a:r>
          </a:p>
          <a:p>
            <a:pPr marL="457200" lvl="1" indent="0">
              <a:buNone/>
            </a:pPr>
            <a:endParaRPr lang="en-US" sz="600" dirty="0">
              <a:latin typeface="Calibri" panose="020F0502020204030204" pitchFamily="34" charset="0"/>
              <a:cs typeface="Calibri" panose="020F0502020204030204" pitchFamily="34" charset="0"/>
            </a:endParaRPr>
          </a:p>
          <a:p>
            <a:pPr lvl="1"/>
            <a:r>
              <a:rPr lang="en-US" sz="3600" dirty="0">
                <a:latin typeface="Calibri" panose="020F0502020204030204" pitchFamily="34" charset="0"/>
                <a:cs typeface="Calibri" panose="020F0502020204030204" pitchFamily="34" charset="0"/>
              </a:rPr>
              <a:t>What messages about safety are received…and sent?</a:t>
            </a:r>
          </a:p>
        </p:txBody>
      </p:sp>
    </p:spTree>
    <p:extLst>
      <p:ext uri="{BB962C8B-B14F-4D97-AF65-F5344CB8AC3E}">
        <p14:creationId xmlns:p14="http://schemas.microsoft.com/office/powerpoint/2010/main" val="9911767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14834</TotalTime>
  <Words>4021</Words>
  <Application>Microsoft Macintosh PowerPoint</Application>
  <PresentationFormat>Widescreen</PresentationFormat>
  <Paragraphs>692</Paragraphs>
  <Slides>76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76</vt:i4>
      </vt:variant>
    </vt:vector>
  </HeadingPairs>
  <TitlesOfParts>
    <vt:vector size="83" baseType="lpstr">
      <vt:lpstr>Aptos</vt:lpstr>
      <vt:lpstr>Aptos Display</vt:lpstr>
      <vt:lpstr>Arial</vt:lpstr>
      <vt:lpstr>Calibri</vt:lpstr>
      <vt:lpstr>Helvetica</vt:lpstr>
      <vt:lpstr>proxima-nova</vt:lpstr>
      <vt:lpstr>Office Theme</vt:lpstr>
      <vt:lpstr>A Culture of Safety</vt:lpstr>
      <vt:lpstr>Words that mean everything in Safety</vt:lpstr>
      <vt:lpstr>PowerPoint Presentation</vt:lpstr>
      <vt:lpstr>Building a Culture is like raising a child</vt:lpstr>
      <vt:lpstr>  What is a Culture of Safety?  </vt:lpstr>
      <vt:lpstr>  The VALUE in a Culture of Safety?  </vt:lpstr>
      <vt:lpstr>  The ROADMAP for our Journey </vt:lpstr>
      <vt:lpstr>PowerPoint Presentation</vt:lpstr>
      <vt:lpstr>Leadership and Management Commitment</vt:lpstr>
      <vt:lpstr>Leadership and Management Commitment</vt:lpstr>
      <vt:lpstr>Leadership and Management Commitment</vt:lpstr>
      <vt:lpstr>Leadership and Management Commitment</vt:lpstr>
      <vt:lpstr>Leadership and Management Commitment</vt:lpstr>
      <vt:lpstr>Leadership and Management Commitment</vt:lpstr>
      <vt:lpstr>Leadership and Management Commitment</vt:lpstr>
      <vt:lpstr>Leadership and Management Commitment</vt:lpstr>
      <vt:lpstr>PowerPoint Presentation</vt:lpstr>
      <vt:lpstr>Resourcing</vt:lpstr>
      <vt:lpstr>Resourcing</vt:lpstr>
      <vt:lpstr>Resourcing</vt:lpstr>
      <vt:lpstr>Resourcing</vt:lpstr>
      <vt:lpstr>Resourcing</vt:lpstr>
      <vt:lpstr>Resourcing</vt:lpstr>
      <vt:lpstr>Resourcing</vt:lpstr>
      <vt:lpstr>Resourcing</vt:lpstr>
      <vt:lpstr>Resourcing</vt:lpstr>
      <vt:lpstr>Resourcing</vt:lpstr>
      <vt:lpstr>Resourcing</vt:lpstr>
      <vt:lpstr>PowerPoint Presentation</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PowerPoint Presentation</vt:lpstr>
      <vt:lpstr>Risk Awareness and Management</vt:lpstr>
      <vt:lpstr>Risk Awareness and Management</vt:lpstr>
      <vt:lpstr>  Risk Awareness and Management </vt:lpstr>
      <vt:lpstr>  Risk Awareness and Management </vt:lpstr>
      <vt:lpstr>  Risk Awareness and Management </vt:lpstr>
      <vt:lpstr>  Risk Awareness and Management </vt:lpstr>
      <vt:lpstr>Risk Awareness and Management</vt:lpstr>
      <vt:lpstr>  Risk Awareness and Management </vt:lpstr>
      <vt:lpstr>PowerPoint Presentation</vt:lpstr>
      <vt:lpstr>TEAMwork</vt:lpstr>
      <vt:lpstr>TEAMwork</vt:lpstr>
      <vt:lpstr>TEAMwork</vt:lpstr>
      <vt:lpstr>TEAMwork</vt:lpstr>
      <vt:lpstr>TEAMwork</vt:lpstr>
      <vt:lpstr>TEAMwork</vt:lpstr>
      <vt:lpstr>TEAMwork</vt:lpstr>
      <vt:lpstr>PowerPoint Presentation</vt:lpstr>
      <vt:lpstr>Communication</vt:lpstr>
      <vt:lpstr>Communication</vt:lpstr>
      <vt:lpstr>Communication</vt:lpstr>
      <vt:lpstr>Communication</vt:lpstr>
      <vt:lpstr>Communication</vt:lpstr>
      <vt:lpstr>PowerPoint Presentation</vt:lpstr>
      <vt:lpstr>Responsibility</vt:lpstr>
      <vt:lpstr>Responsibility</vt:lpstr>
      <vt:lpstr>Responsibility</vt:lpstr>
      <vt:lpstr>Responsibility</vt:lpstr>
      <vt:lpstr>Responsibility</vt:lpstr>
      <vt:lpstr>PowerPoint Presentation</vt:lpstr>
      <vt:lpstr>Involvement</vt:lpstr>
      <vt:lpstr>Involvement</vt:lpstr>
      <vt:lpstr>Involvement</vt:lpstr>
      <vt:lpstr>Involvement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Bryan Haywood</dc:creator>
  <cp:lastModifiedBy>Bryan Haywood</cp:lastModifiedBy>
  <cp:revision>183</cp:revision>
  <dcterms:created xsi:type="dcterms:W3CDTF">2025-03-06T16:37:14Z</dcterms:created>
  <dcterms:modified xsi:type="dcterms:W3CDTF">2025-04-01T14:20:46Z</dcterms:modified>
</cp:coreProperties>
</file>