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60" r:id="rId4"/>
    <p:sldId id="259"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6"/>
    <p:restoredTop sz="94628"/>
  </p:normalViewPr>
  <p:slideViewPr>
    <p:cSldViewPr snapToGrid="0">
      <p:cViewPr varScale="1">
        <p:scale>
          <a:sx n="122" d="100"/>
          <a:sy n="122" d="100"/>
        </p:scale>
        <p:origin x="1232" y="4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BBBBA-590C-51A7-6574-1C27ABFB52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A61BA87-C3EB-BBE9-7881-F513DC7104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D9B9D4F-F1C2-945E-BBF5-EAFBC15522A5}"/>
              </a:ext>
            </a:extLst>
          </p:cNvPr>
          <p:cNvSpPr>
            <a:spLocks noGrp="1"/>
          </p:cNvSpPr>
          <p:nvPr>
            <p:ph type="dt" sz="half" idx="10"/>
          </p:nvPr>
        </p:nvSpPr>
        <p:spPr/>
        <p:txBody>
          <a:bodyPr/>
          <a:lstStyle/>
          <a:p>
            <a:fld id="{23A2FC42-D198-5142-B96B-8F9AACA34CE9}" type="datetimeFigureOut">
              <a:rPr lang="en-US" smtClean="0"/>
              <a:t>4/2/26</a:t>
            </a:fld>
            <a:endParaRPr lang="en-US"/>
          </a:p>
        </p:txBody>
      </p:sp>
      <p:sp>
        <p:nvSpPr>
          <p:cNvPr id="5" name="Footer Placeholder 4">
            <a:extLst>
              <a:ext uri="{FF2B5EF4-FFF2-40B4-BE49-F238E27FC236}">
                <a16:creationId xmlns:a16="http://schemas.microsoft.com/office/drawing/2014/main" id="{30CEC5D7-C9D6-A6C0-058A-D317F1172E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D2793-EDE5-F84F-3FDB-EDA2A242D13A}"/>
              </a:ext>
            </a:extLst>
          </p:cNvPr>
          <p:cNvSpPr>
            <a:spLocks noGrp="1"/>
          </p:cNvSpPr>
          <p:nvPr>
            <p:ph type="sldNum" sz="quarter" idx="12"/>
          </p:nvPr>
        </p:nvSpPr>
        <p:spPr/>
        <p:txBody>
          <a:bodyPr/>
          <a:lstStyle/>
          <a:p>
            <a:fld id="{069578F8-FAE0-1D4D-AC8A-677261C14030}" type="slidenum">
              <a:rPr lang="en-US" smtClean="0"/>
              <a:t>‹#›</a:t>
            </a:fld>
            <a:endParaRPr lang="en-US"/>
          </a:p>
        </p:txBody>
      </p:sp>
    </p:spTree>
    <p:extLst>
      <p:ext uri="{BB962C8B-B14F-4D97-AF65-F5344CB8AC3E}">
        <p14:creationId xmlns:p14="http://schemas.microsoft.com/office/powerpoint/2010/main" val="13212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AAFD8-8177-6678-A183-71B76845F82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D1F4EBE-89FF-CC4F-570E-BF593F6364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3098F4-4E83-60AE-7399-FB81385979DB}"/>
              </a:ext>
            </a:extLst>
          </p:cNvPr>
          <p:cNvSpPr>
            <a:spLocks noGrp="1"/>
          </p:cNvSpPr>
          <p:nvPr>
            <p:ph type="dt" sz="half" idx="10"/>
          </p:nvPr>
        </p:nvSpPr>
        <p:spPr/>
        <p:txBody>
          <a:bodyPr/>
          <a:lstStyle/>
          <a:p>
            <a:fld id="{23A2FC42-D198-5142-B96B-8F9AACA34CE9}" type="datetimeFigureOut">
              <a:rPr lang="en-US" smtClean="0"/>
              <a:t>4/2/26</a:t>
            </a:fld>
            <a:endParaRPr lang="en-US"/>
          </a:p>
        </p:txBody>
      </p:sp>
      <p:sp>
        <p:nvSpPr>
          <p:cNvPr id="5" name="Footer Placeholder 4">
            <a:extLst>
              <a:ext uri="{FF2B5EF4-FFF2-40B4-BE49-F238E27FC236}">
                <a16:creationId xmlns:a16="http://schemas.microsoft.com/office/drawing/2014/main" id="{80480AF8-CF01-0C48-8CCD-F4A58BAB71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8F12AA-DEC5-889E-3E4F-A4314F8E584B}"/>
              </a:ext>
            </a:extLst>
          </p:cNvPr>
          <p:cNvSpPr>
            <a:spLocks noGrp="1"/>
          </p:cNvSpPr>
          <p:nvPr>
            <p:ph type="sldNum" sz="quarter" idx="12"/>
          </p:nvPr>
        </p:nvSpPr>
        <p:spPr/>
        <p:txBody>
          <a:bodyPr/>
          <a:lstStyle/>
          <a:p>
            <a:fld id="{069578F8-FAE0-1D4D-AC8A-677261C14030}" type="slidenum">
              <a:rPr lang="en-US" smtClean="0"/>
              <a:t>‹#›</a:t>
            </a:fld>
            <a:endParaRPr lang="en-US"/>
          </a:p>
        </p:txBody>
      </p:sp>
    </p:spTree>
    <p:extLst>
      <p:ext uri="{BB962C8B-B14F-4D97-AF65-F5344CB8AC3E}">
        <p14:creationId xmlns:p14="http://schemas.microsoft.com/office/powerpoint/2010/main" val="2351986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FF3188-BAE1-3685-4558-164E109435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B340B2-490F-D062-BC4B-EC0441CF41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9ACC7D-7BC8-AC01-A6D1-C2E44B483B63}"/>
              </a:ext>
            </a:extLst>
          </p:cNvPr>
          <p:cNvSpPr>
            <a:spLocks noGrp="1"/>
          </p:cNvSpPr>
          <p:nvPr>
            <p:ph type="dt" sz="half" idx="10"/>
          </p:nvPr>
        </p:nvSpPr>
        <p:spPr/>
        <p:txBody>
          <a:bodyPr/>
          <a:lstStyle/>
          <a:p>
            <a:fld id="{23A2FC42-D198-5142-B96B-8F9AACA34CE9}" type="datetimeFigureOut">
              <a:rPr lang="en-US" smtClean="0"/>
              <a:t>4/2/26</a:t>
            </a:fld>
            <a:endParaRPr lang="en-US"/>
          </a:p>
        </p:txBody>
      </p:sp>
      <p:sp>
        <p:nvSpPr>
          <p:cNvPr id="5" name="Footer Placeholder 4">
            <a:extLst>
              <a:ext uri="{FF2B5EF4-FFF2-40B4-BE49-F238E27FC236}">
                <a16:creationId xmlns:a16="http://schemas.microsoft.com/office/drawing/2014/main" id="{D978DE12-E03C-FA32-05B4-6D69BA3093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BFCF0E-0BE0-2EDF-D8E9-02863230D115}"/>
              </a:ext>
            </a:extLst>
          </p:cNvPr>
          <p:cNvSpPr>
            <a:spLocks noGrp="1"/>
          </p:cNvSpPr>
          <p:nvPr>
            <p:ph type="sldNum" sz="quarter" idx="12"/>
          </p:nvPr>
        </p:nvSpPr>
        <p:spPr/>
        <p:txBody>
          <a:bodyPr/>
          <a:lstStyle/>
          <a:p>
            <a:fld id="{069578F8-FAE0-1D4D-AC8A-677261C14030}" type="slidenum">
              <a:rPr lang="en-US" smtClean="0"/>
              <a:t>‹#›</a:t>
            </a:fld>
            <a:endParaRPr lang="en-US"/>
          </a:p>
        </p:txBody>
      </p:sp>
    </p:spTree>
    <p:extLst>
      <p:ext uri="{BB962C8B-B14F-4D97-AF65-F5344CB8AC3E}">
        <p14:creationId xmlns:p14="http://schemas.microsoft.com/office/powerpoint/2010/main" val="3778645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57C38-00A0-C966-6B88-1E85B0E74F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7EF6A5-4F1B-3600-ACDE-447918A382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145EBA-8F02-BCAA-95E8-6081C264CCAF}"/>
              </a:ext>
            </a:extLst>
          </p:cNvPr>
          <p:cNvSpPr>
            <a:spLocks noGrp="1"/>
          </p:cNvSpPr>
          <p:nvPr>
            <p:ph type="dt" sz="half" idx="10"/>
          </p:nvPr>
        </p:nvSpPr>
        <p:spPr/>
        <p:txBody>
          <a:bodyPr/>
          <a:lstStyle/>
          <a:p>
            <a:fld id="{23A2FC42-D198-5142-B96B-8F9AACA34CE9}" type="datetimeFigureOut">
              <a:rPr lang="en-US" smtClean="0"/>
              <a:t>4/2/26</a:t>
            </a:fld>
            <a:endParaRPr lang="en-US"/>
          </a:p>
        </p:txBody>
      </p:sp>
      <p:sp>
        <p:nvSpPr>
          <p:cNvPr id="5" name="Footer Placeholder 4">
            <a:extLst>
              <a:ext uri="{FF2B5EF4-FFF2-40B4-BE49-F238E27FC236}">
                <a16:creationId xmlns:a16="http://schemas.microsoft.com/office/drawing/2014/main" id="{6A3100B7-D85A-C38A-DBD2-589BD54475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23B796-7910-13B1-8CD3-E6EE4355C610}"/>
              </a:ext>
            </a:extLst>
          </p:cNvPr>
          <p:cNvSpPr>
            <a:spLocks noGrp="1"/>
          </p:cNvSpPr>
          <p:nvPr>
            <p:ph type="sldNum" sz="quarter" idx="12"/>
          </p:nvPr>
        </p:nvSpPr>
        <p:spPr/>
        <p:txBody>
          <a:bodyPr/>
          <a:lstStyle/>
          <a:p>
            <a:fld id="{069578F8-FAE0-1D4D-AC8A-677261C14030}" type="slidenum">
              <a:rPr lang="en-US" smtClean="0"/>
              <a:t>‹#›</a:t>
            </a:fld>
            <a:endParaRPr lang="en-US"/>
          </a:p>
        </p:txBody>
      </p:sp>
    </p:spTree>
    <p:extLst>
      <p:ext uri="{BB962C8B-B14F-4D97-AF65-F5344CB8AC3E}">
        <p14:creationId xmlns:p14="http://schemas.microsoft.com/office/powerpoint/2010/main" val="2566893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33101-9292-9C4E-8D77-CDCA4075E2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4233AA-6CBB-E662-7710-03ECA28323E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392B3C-01D3-7C7F-5EB2-6510FEA4FB5B}"/>
              </a:ext>
            </a:extLst>
          </p:cNvPr>
          <p:cNvSpPr>
            <a:spLocks noGrp="1"/>
          </p:cNvSpPr>
          <p:nvPr>
            <p:ph type="dt" sz="half" idx="10"/>
          </p:nvPr>
        </p:nvSpPr>
        <p:spPr/>
        <p:txBody>
          <a:bodyPr/>
          <a:lstStyle/>
          <a:p>
            <a:fld id="{23A2FC42-D198-5142-B96B-8F9AACA34CE9}" type="datetimeFigureOut">
              <a:rPr lang="en-US" smtClean="0"/>
              <a:t>4/2/26</a:t>
            </a:fld>
            <a:endParaRPr lang="en-US"/>
          </a:p>
        </p:txBody>
      </p:sp>
      <p:sp>
        <p:nvSpPr>
          <p:cNvPr id="5" name="Footer Placeholder 4">
            <a:extLst>
              <a:ext uri="{FF2B5EF4-FFF2-40B4-BE49-F238E27FC236}">
                <a16:creationId xmlns:a16="http://schemas.microsoft.com/office/drawing/2014/main" id="{9AA8BC29-A2E1-7B88-245B-20085AAF2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BBCD1A-6E6C-D18D-344E-9706B516A577}"/>
              </a:ext>
            </a:extLst>
          </p:cNvPr>
          <p:cNvSpPr>
            <a:spLocks noGrp="1"/>
          </p:cNvSpPr>
          <p:nvPr>
            <p:ph type="sldNum" sz="quarter" idx="12"/>
          </p:nvPr>
        </p:nvSpPr>
        <p:spPr/>
        <p:txBody>
          <a:bodyPr/>
          <a:lstStyle/>
          <a:p>
            <a:fld id="{069578F8-FAE0-1D4D-AC8A-677261C14030}" type="slidenum">
              <a:rPr lang="en-US" smtClean="0"/>
              <a:t>‹#›</a:t>
            </a:fld>
            <a:endParaRPr lang="en-US"/>
          </a:p>
        </p:txBody>
      </p:sp>
    </p:spTree>
    <p:extLst>
      <p:ext uri="{BB962C8B-B14F-4D97-AF65-F5344CB8AC3E}">
        <p14:creationId xmlns:p14="http://schemas.microsoft.com/office/powerpoint/2010/main" val="2865532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C0865-87BF-59BA-CC1B-33BC969CF6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F2F25C-CF70-8277-3681-EEA49C1C571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7675DA-CF14-2DAF-B606-E0017EB0AF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73BC34F-0894-9229-BEB6-7EC4FCF7B088}"/>
              </a:ext>
            </a:extLst>
          </p:cNvPr>
          <p:cNvSpPr>
            <a:spLocks noGrp="1"/>
          </p:cNvSpPr>
          <p:nvPr>
            <p:ph type="dt" sz="half" idx="10"/>
          </p:nvPr>
        </p:nvSpPr>
        <p:spPr/>
        <p:txBody>
          <a:bodyPr/>
          <a:lstStyle/>
          <a:p>
            <a:fld id="{23A2FC42-D198-5142-B96B-8F9AACA34CE9}" type="datetimeFigureOut">
              <a:rPr lang="en-US" smtClean="0"/>
              <a:t>4/2/26</a:t>
            </a:fld>
            <a:endParaRPr lang="en-US"/>
          </a:p>
        </p:txBody>
      </p:sp>
      <p:sp>
        <p:nvSpPr>
          <p:cNvPr id="6" name="Footer Placeholder 5">
            <a:extLst>
              <a:ext uri="{FF2B5EF4-FFF2-40B4-BE49-F238E27FC236}">
                <a16:creationId xmlns:a16="http://schemas.microsoft.com/office/drawing/2014/main" id="{FAB73E8B-B378-F55A-D287-2FEB35511A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41BBA7-A84C-437B-67C1-123438CDCAEE}"/>
              </a:ext>
            </a:extLst>
          </p:cNvPr>
          <p:cNvSpPr>
            <a:spLocks noGrp="1"/>
          </p:cNvSpPr>
          <p:nvPr>
            <p:ph type="sldNum" sz="quarter" idx="12"/>
          </p:nvPr>
        </p:nvSpPr>
        <p:spPr/>
        <p:txBody>
          <a:bodyPr/>
          <a:lstStyle/>
          <a:p>
            <a:fld id="{069578F8-FAE0-1D4D-AC8A-677261C14030}" type="slidenum">
              <a:rPr lang="en-US" smtClean="0"/>
              <a:t>‹#›</a:t>
            </a:fld>
            <a:endParaRPr lang="en-US"/>
          </a:p>
        </p:txBody>
      </p:sp>
    </p:spTree>
    <p:extLst>
      <p:ext uri="{BB962C8B-B14F-4D97-AF65-F5344CB8AC3E}">
        <p14:creationId xmlns:p14="http://schemas.microsoft.com/office/powerpoint/2010/main" val="3416979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5143D-E0BE-BCD2-0987-ECC924D30E6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949D4B-6D05-D092-2CC3-72954F72BF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CC10C0-7D1D-39DA-554B-AECD53D574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84D4AB-30FA-F445-8E43-FE62ABBB62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FDC468-4681-ADB6-F160-8BAE5EEF35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2B881D-0746-F2F7-1605-604BFBDF23B8}"/>
              </a:ext>
            </a:extLst>
          </p:cNvPr>
          <p:cNvSpPr>
            <a:spLocks noGrp="1"/>
          </p:cNvSpPr>
          <p:nvPr>
            <p:ph type="dt" sz="half" idx="10"/>
          </p:nvPr>
        </p:nvSpPr>
        <p:spPr/>
        <p:txBody>
          <a:bodyPr/>
          <a:lstStyle/>
          <a:p>
            <a:fld id="{23A2FC42-D198-5142-B96B-8F9AACA34CE9}" type="datetimeFigureOut">
              <a:rPr lang="en-US" smtClean="0"/>
              <a:t>4/2/26</a:t>
            </a:fld>
            <a:endParaRPr lang="en-US"/>
          </a:p>
        </p:txBody>
      </p:sp>
      <p:sp>
        <p:nvSpPr>
          <p:cNvPr id="8" name="Footer Placeholder 7">
            <a:extLst>
              <a:ext uri="{FF2B5EF4-FFF2-40B4-BE49-F238E27FC236}">
                <a16:creationId xmlns:a16="http://schemas.microsoft.com/office/drawing/2014/main" id="{D156DE7B-3A38-541A-E9F1-A9279297344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CF6E03E-F00B-E47C-9BBE-20EFC5351335}"/>
              </a:ext>
            </a:extLst>
          </p:cNvPr>
          <p:cNvSpPr>
            <a:spLocks noGrp="1"/>
          </p:cNvSpPr>
          <p:nvPr>
            <p:ph type="sldNum" sz="quarter" idx="12"/>
          </p:nvPr>
        </p:nvSpPr>
        <p:spPr/>
        <p:txBody>
          <a:bodyPr/>
          <a:lstStyle/>
          <a:p>
            <a:fld id="{069578F8-FAE0-1D4D-AC8A-677261C14030}" type="slidenum">
              <a:rPr lang="en-US" smtClean="0"/>
              <a:t>‹#›</a:t>
            </a:fld>
            <a:endParaRPr lang="en-US"/>
          </a:p>
        </p:txBody>
      </p:sp>
    </p:spTree>
    <p:extLst>
      <p:ext uri="{BB962C8B-B14F-4D97-AF65-F5344CB8AC3E}">
        <p14:creationId xmlns:p14="http://schemas.microsoft.com/office/powerpoint/2010/main" val="1478008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5A776-A7B1-B9AE-36F8-DFA19ABD649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DD73063-E7AC-6767-C387-6567EA650ED4}"/>
              </a:ext>
            </a:extLst>
          </p:cNvPr>
          <p:cNvSpPr>
            <a:spLocks noGrp="1"/>
          </p:cNvSpPr>
          <p:nvPr>
            <p:ph type="dt" sz="half" idx="10"/>
          </p:nvPr>
        </p:nvSpPr>
        <p:spPr/>
        <p:txBody>
          <a:bodyPr/>
          <a:lstStyle/>
          <a:p>
            <a:fld id="{23A2FC42-D198-5142-B96B-8F9AACA34CE9}" type="datetimeFigureOut">
              <a:rPr lang="en-US" smtClean="0"/>
              <a:t>4/2/26</a:t>
            </a:fld>
            <a:endParaRPr lang="en-US"/>
          </a:p>
        </p:txBody>
      </p:sp>
      <p:sp>
        <p:nvSpPr>
          <p:cNvPr id="4" name="Footer Placeholder 3">
            <a:extLst>
              <a:ext uri="{FF2B5EF4-FFF2-40B4-BE49-F238E27FC236}">
                <a16:creationId xmlns:a16="http://schemas.microsoft.com/office/drawing/2014/main" id="{778A2492-2D14-0F4E-36CC-4028BC705F9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A55DE3-0EDA-7851-BAF9-11A5937E505F}"/>
              </a:ext>
            </a:extLst>
          </p:cNvPr>
          <p:cNvSpPr>
            <a:spLocks noGrp="1"/>
          </p:cNvSpPr>
          <p:nvPr>
            <p:ph type="sldNum" sz="quarter" idx="12"/>
          </p:nvPr>
        </p:nvSpPr>
        <p:spPr/>
        <p:txBody>
          <a:bodyPr/>
          <a:lstStyle/>
          <a:p>
            <a:fld id="{069578F8-FAE0-1D4D-AC8A-677261C14030}" type="slidenum">
              <a:rPr lang="en-US" smtClean="0"/>
              <a:t>‹#›</a:t>
            </a:fld>
            <a:endParaRPr lang="en-US"/>
          </a:p>
        </p:txBody>
      </p:sp>
    </p:spTree>
    <p:extLst>
      <p:ext uri="{BB962C8B-B14F-4D97-AF65-F5344CB8AC3E}">
        <p14:creationId xmlns:p14="http://schemas.microsoft.com/office/powerpoint/2010/main" val="205737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A8EC98-6408-43F0-7B7C-86D9AE1D488F}"/>
              </a:ext>
            </a:extLst>
          </p:cNvPr>
          <p:cNvSpPr>
            <a:spLocks noGrp="1"/>
          </p:cNvSpPr>
          <p:nvPr>
            <p:ph type="dt" sz="half" idx="10"/>
          </p:nvPr>
        </p:nvSpPr>
        <p:spPr/>
        <p:txBody>
          <a:bodyPr/>
          <a:lstStyle/>
          <a:p>
            <a:fld id="{23A2FC42-D198-5142-B96B-8F9AACA34CE9}" type="datetimeFigureOut">
              <a:rPr lang="en-US" smtClean="0"/>
              <a:t>4/2/26</a:t>
            </a:fld>
            <a:endParaRPr lang="en-US"/>
          </a:p>
        </p:txBody>
      </p:sp>
      <p:sp>
        <p:nvSpPr>
          <p:cNvPr id="3" name="Footer Placeholder 2">
            <a:extLst>
              <a:ext uri="{FF2B5EF4-FFF2-40B4-BE49-F238E27FC236}">
                <a16:creationId xmlns:a16="http://schemas.microsoft.com/office/drawing/2014/main" id="{78D7B621-BD80-4556-8AC1-A2DF37E511B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1381631-408F-3C76-32A2-D959306E3E57}"/>
              </a:ext>
            </a:extLst>
          </p:cNvPr>
          <p:cNvSpPr>
            <a:spLocks noGrp="1"/>
          </p:cNvSpPr>
          <p:nvPr>
            <p:ph type="sldNum" sz="quarter" idx="12"/>
          </p:nvPr>
        </p:nvSpPr>
        <p:spPr/>
        <p:txBody>
          <a:bodyPr/>
          <a:lstStyle/>
          <a:p>
            <a:fld id="{069578F8-FAE0-1D4D-AC8A-677261C14030}" type="slidenum">
              <a:rPr lang="en-US" smtClean="0"/>
              <a:t>‹#›</a:t>
            </a:fld>
            <a:endParaRPr lang="en-US"/>
          </a:p>
        </p:txBody>
      </p:sp>
    </p:spTree>
    <p:extLst>
      <p:ext uri="{BB962C8B-B14F-4D97-AF65-F5344CB8AC3E}">
        <p14:creationId xmlns:p14="http://schemas.microsoft.com/office/powerpoint/2010/main" val="1949272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C1CF7-F028-F698-E45D-B7B3D2C262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A34516B-4144-7BEF-9AB1-FABA31E390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97D19F0-EF5D-7C40-FDC6-B4EEE384C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931D7E-A16A-2828-77A3-6430D6F8D071}"/>
              </a:ext>
            </a:extLst>
          </p:cNvPr>
          <p:cNvSpPr>
            <a:spLocks noGrp="1"/>
          </p:cNvSpPr>
          <p:nvPr>
            <p:ph type="dt" sz="half" idx="10"/>
          </p:nvPr>
        </p:nvSpPr>
        <p:spPr/>
        <p:txBody>
          <a:bodyPr/>
          <a:lstStyle/>
          <a:p>
            <a:fld id="{23A2FC42-D198-5142-B96B-8F9AACA34CE9}" type="datetimeFigureOut">
              <a:rPr lang="en-US" smtClean="0"/>
              <a:t>4/2/26</a:t>
            </a:fld>
            <a:endParaRPr lang="en-US"/>
          </a:p>
        </p:txBody>
      </p:sp>
      <p:sp>
        <p:nvSpPr>
          <p:cNvPr id="6" name="Footer Placeholder 5">
            <a:extLst>
              <a:ext uri="{FF2B5EF4-FFF2-40B4-BE49-F238E27FC236}">
                <a16:creationId xmlns:a16="http://schemas.microsoft.com/office/drawing/2014/main" id="{C40E3849-6F23-A87F-5A06-66D8815B3A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B33AF5-81BA-CEA8-72DC-9055FBF17F92}"/>
              </a:ext>
            </a:extLst>
          </p:cNvPr>
          <p:cNvSpPr>
            <a:spLocks noGrp="1"/>
          </p:cNvSpPr>
          <p:nvPr>
            <p:ph type="sldNum" sz="quarter" idx="12"/>
          </p:nvPr>
        </p:nvSpPr>
        <p:spPr/>
        <p:txBody>
          <a:bodyPr/>
          <a:lstStyle/>
          <a:p>
            <a:fld id="{069578F8-FAE0-1D4D-AC8A-677261C14030}" type="slidenum">
              <a:rPr lang="en-US" smtClean="0"/>
              <a:t>‹#›</a:t>
            </a:fld>
            <a:endParaRPr lang="en-US"/>
          </a:p>
        </p:txBody>
      </p:sp>
    </p:spTree>
    <p:extLst>
      <p:ext uri="{BB962C8B-B14F-4D97-AF65-F5344CB8AC3E}">
        <p14:creationId xmlns:p14="http://schemas.microsoft.com/office/powerpoint/2010/main" val="2567847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8FE62-BE80-C700-24B9-A40C45AB4A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A6992E-F4D2-13ED-2D73-BFD1AD3F17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3E0EDA1-AEFB-69BE-B845-4653F6C84A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F2955F-A1E9-0995-2075-7583EFCC3DDA}"/>
              </a:ext>
            </a:extLst>
          </p:cNvPr>
          <p:cNvSpPr>
            <a:spLocks noGrp="1"/>
          </p:cNvSpPr>
          <p:nvPr>
            <p:ph type="dt" sz="half" idx="10"/>
          </p:nvPr>
        </p:nvSpPr>
        <p:spPr/>
        <p:txBody>
          <a:bodyPr/>
          <a:lstStyle/>
          <a:p>
            <a:fld id="{23A2FC42-D198-5142-B96B-8F9AACA34CE9}" type="datetimeFigureOut">
              <a:rPr lang="en-US" smtClean="0"/>
              <a:t>4/2/26</a:t>
            </a:fld>
            <a:endParaRPr lang="en-US"/>
          </a:p>
        </p:txBody>
      </p:sp>
      <p:sp>
        <p:nvSpPr>
          <p:cNvPr id="6" name="Footer Placeholder 5">
            <a:extLst>
              <a:ext uri="{FF2B5EF4-FFF2-40B4-BE49-F238E27FC236}">
                <a16:creationId xmlns:a16="http://schemas.microsoft.com/office/drawing/2014/main" id="{102CBBEF-49E3-82E5-C3DE-9D1ED5D9F8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FBF074-560E-90D2-2487-121BBC287936}"/>
              </a:ext>
            </a:extLst>
          </p:cNvPr>
          <p:cNvSpPr>
            <a:spLocks noGrp="1"/>
          </p:cNvSpPr>
          <p:nvPr>
            <p:ph type="sldNum" sz="quarter" idx="12"/>
          </p:nvPr>
        </p:nvSpPr>
        <p:spPr/>
        <p:txBody>
          <a:bodyPr/>
          <a:lstStyle/>
          <a:p>
            <a:fld id="{069578F8-FAE0-1D4D-AC8A-677261C14030}" type="slidenum">
              <a:rPr lang="en-US" smtClean="0"/>
              <a:t>‹#›</a:t>
            </a:fld>
            <a:endParaRPr lang="en-US"/>
          </a:p>
        </p:txBody>
      </p:sp>
    </p:spTree>
    <p:extLst>
      <p:ext uri="{BB962C8B-B14F-4D97-AF65-F5344CB8AC3E}">
        <p14:creationId xmlns:p14="http://schemas.microsoft.com/office/powerpoint/2010/main" val="2061910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65A88D-F25E-85CF-A8A1-C2C7FFD1B7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A9C2033-C5ED-5525-EF8E-187D8B49BB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BC12B2-DFCE-2D95-9E23-10793A7799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3A2FC42-D198-5142-B96B-8F9AACA34CE9}" type="datetimeFigureOut">
              <a:rPr lang="en-US" smtClean="0"/>
              <a:t>4/2/26</a:t>
            </a:fld>
            <a:endParaRPr lang="en-US"/>
          </a:p>
        </p:txBody>
      </p:sp>
      <p:sp>
        <p:nvSpPr>
          <p:cNvPr id="5" name="Footer Placeholder 4">
            <a:extLst>
              <a:ext uri="{FF2B5EF4-FFF2-40B4-BE49-F238E27FC236}">
                <a16:creationId xmlns:a16="http://schemas.microsoft.com/office/drawing/2014/main" id="{D5C2DCB8-ADAF-9CC3-F4D8-E593783016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B3CA4D7-22E0-6DF7-2874-2F85721E31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69578F8-FAE0-1D4D-AC8A-677261C14030}" type="slidenum">
              <a:rPr lang="en-US" smtClean="0"/>
              <a:t>‹#›</a:t>
            </a:fld>
            <a:endParaRPr lang="en-US"/>
          </a:p>
        </p:txBody>
      </p:sp>
      <p:pic>
        <p:nvPicPr>
          <p:cNvPr id="7" name="Picture 6">
            <a:extLst>
              <a:ext uri="{FF2B5EF4-FFF2-40B4-BE49-F238E27FC236}">
                <a16:creationId xmlns:a16="http://schemas.microsoft.com/office/drawing/2014/main" id="{39844EFF-78BD-CE3A-7DBA-E8166C4C39F6}"/>
              </a:ext>
            </a:extLst>
          </p:cNvPr>
          <p:cNvPicPr/>
          <p:nvPr userDrawn="1"/>
        </p:nvPicPr>
        <p:blipFill>
          <a:blip r:embed="rId13" cstate="hqprint">
            <a:extLst>
              <a:ext uri="{28A0092B-C50C-407E-A947-70E740481C1C}">
                <a14:useLocalDpi xmlns:a14="http://schemas.microsoft.com/office/drawing/2010/main" val="0"/>
              </a:ext>
            </a:extLst>
          </a:blip>
          <a:srcRect/>
          <a:stretch>
            <a:fillRect/>
          </a:stretch>
        </p:blipFill>
        <p:spPr bwMode="auto">
          <a:xfrm>
            <a:off x="10419907" y="5847907"/>
            <a:ext cx="1772093" cy="1010093"/>
          </a:xfrm>
          <a:prstGeom prst="rect">
            <a:avLst/>
          </a:prstGeom>
          <a:noFill/>
          <a:ln>
            <a:noFill/>
          </a:ln>
        </p:spPr>
      </p:pic>
    </p:spTree>
    <p:extLst>
      <p:ext uri="{BB962C8B-B14F-4D97-AF65-F5344CB8AC3E}">
        <p14:creationId xmlns:p14="http://schemas.microsoft.com/office/powerpoint/2010/main" val="1804770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C2E84-AC78-F16E-0CDF-E2286F9419A3}"/>
              </a:ext>
            </a:extLst>
          </p:cNvPr>
          <p:cNvSpPr>
            <a:spLocks noGrp="1"/>
          </p:cNvSpPr>
          <p:nvPr>
            <p:ph type="ctrTitle"/>
          </p:nvPr>
        </p:nvSpPr>
        <p:spPr/>
        <p:txBody>
          <a:bodyPr/>
          <a:lstStyle/>
          <a:p>
            <a:r>
              <a:rPr lang="en-US" b="1" dirty="0">
                <a:latin typeface="Arial" panose="020B0604020202020204" pitchFamily="34" charset="0"/>
                <a:cs typeface="Arial" panose="020B0604020202020204" pitchFamily="34" charset="0"/>
              </a:rPr>
              <a:t>Labeling Workplace Containers</a:t>
            </a:r>
          </a:p>
        </p:txBody>
      </p:sp>
      <p:sp>
        <p:nvSpPr>
          <p:cNvPr id="3" name="Subtitle 2">
            <a:extLst>
              <a:ext uri="{FF2B5EF4-FFF2-40B4-BE49-F238E27FC236}">
                <a16:creationId xmlns:a16="http://schemas.microsoft.com/office/drawing/2014/main" id="{67B532A9-A5D2-0351-FB0F-0F4DAA1732F1}"/>
              </a:ext>
            </a:extLst>
          </p:cNvPr>
          <p:cNvSpPr>
            <a:spLocks noGrp="1"/>
          </p:cNvSpPr>
          <p:nvPr>
            <p:ph type="subTitle" idx="1"/>
          </p:nvPr>
        </p:nvSpPr>
        <p:spPr/>
        <p:txBody>
          <a:bodyPr>
            <a:normAutofit lnSpcReduction="10000"/>
          </a:bodyPr>
          <a:lstStyle/>
          <a:p>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1910.1200(f)(1) Shipped Containers</a:t>
            </a:r>
          </a:p>
          <a:p>
            <a:r>
              <a:rPr lang="en-US" dirty="0">
                <a:latin typeface="Arial" panose="020B0604020202020204" pitchFamily="34" charset="0"/>
                <a:cs typeface="Arial" panose="020B0604020202020204" pitchFamily="34" charset="0"/>
              </a:rPr>
              <a:t>versus</a:t>
            </a:r>
          </a:p>
          <a:p>
            <a:r>
              <a:rPr lang="en-US" dirty="0">
                <a:latin typeface="Arial" panose="020B0604020202020204" pitchFamily="34" charset="0"/>
                <a:cs typeface="Arial" panose="020B0604020202020204" pitchFamily="34" charset="0"/>
              </a:rPr>
              <a:t>1910.1200(f)(6) Workplace Containers</a:t>
            </a:r>
          </a:p>
        </p:txBody>
      </p:sp>
    </p:spTree>
    <p:extLst>
      <p:ext uri="{BB962C8B-B14F-4D97-AF65-F5344CB8AC3E}">
        <p14:creationId xmlns:p14="http://schemas.microsoft.com/office/powerpoint/2010/main" val="2339735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5F81F-DAF4-5391-D194-386918F340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93161F-AD90-98B6-7FBE-5871C1831742}"/>
              </a:ext>
            </a:extLst>
          </p:cNvPr>
          <p:cNvSpPr>
            <a:spLocks noGrp="1"/>
          </p:cNvSpPr>
          <p:nvPr>
            <p:ph type="title"/>
          </p:nvPr>
        </p:nvSpPr>
        <p:spPr>
          <a:xfrm>
            <a:off x="0" y="0"/>
            <a:ext cx="12192000" cy="1061545"/>
          </a:xfrm>
        </p:spPr>
        <p:txBody>
          <a:bodyPr>
            <a:normAutofit fontScale="90000"/>
          </a:bodyPr>
          <a:lstStyle/>
          <a:p>
            <a:r>
              <a:rPr lang="en-US" b="1" dirty="0">
                <a:latin typeface="Arial" panose="020B0604020202020204" pitchFamily="34" charset="0"/>
                <a:cs typeface="Arial" panose="020B0604020202020204" pitchFamily="34" charset="0"/>
              </a:rPr>
              <a:t>Why are BULK containers leaving the workplace NOT labeled with Pictograms, Signal Words, etc.</a:t>
            </a:r>
          </a:p>
        </p:txBody>
      </p:sp>
      <p:sp>
        <p:nvSpPr>
          <p:cNvPr id="4" name="TextBox 3">
            <a:extLst>
              <a:ext uri="{FF2B5EF4-FFF2-40B4-BE49-F238E27FC236}">
                <a16:creationId xmlns:a16="http://schemas.microsoft.com/office/drawing/2014/main" id="{ECA56ABC-095C-9206-3E28-39059EE07117}"/>
              </a:ext>
            </a:extLst>
          </p:cNvPr>
          <p:cNvSpPr txBox="1"/>
          <p:nvPr/>
        </p:nvSpPr>
        <p:spPr>
          <a:xfrm>
            <a:off x="0" y="1180182"/>
            <a:ext cx="12192000" cy="4816703"/>
          </a:xfrm>
          <a:prstGeom prst="rect">
            <a:avLst/>
          </a:prstGeom>
          <a:noFill/>
        </p:spPr>
        <p:txBody>
          <a:bodyPr wrap="square">
            <a:spAutoFit/>
          </a:bodyPr>
          <a:lstStyle/>
          <a:p>
            <a:r>
              <a:rPr lang="en-US" sz="2800" b="1" dirty="0">
                <a:latin typeface="Arial" panose="020B0604020202020204" pitchFamily="34" charset="0"/>
                <a:cs typeface="Arial" panose="020B0604020202020204" pitchFamily="34" charset="0"/>
              </a:rPr>
              <a:t>DOT HMR Labeling Requirements</a:t>
            </a:r>
          </a:p>
          <a:p>
            <a:endParaRPr lang="en-US" sz="12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DOT’s HMR </a:t>
            </a:r>
            <a:r>
              <a:rPr lang="en-US" sz="2800" b="1" u="sng" dirty="0">
                <a:solidFill>
                  <a:srgbClr val="FF0000"/>
                </a:solidFill>
                <a:latin typeface="Arial" panose="020B0604020202020204" pitchFamily="34" charset="0"/>
                <a:cs typeface="Arial" panose="020B0604020202020204" pitchFamily="34" charset="0"/>
              </a:rPr>
              <a:t>requires</a:t>
            </a:r>
            <a:r>
              <a:rPr lang="en-US" sz="2800" dirty="0">
                <a:latin typeface="Arial" panose="020B0604020202020204" pitchFamily="34" charset="0"/>
                <a:cs typeface="Arial" panose="020B0604020202020204" pitchFamily="34" charset="0"/>
              </a:rPr>
              <a:t> labeling to be displayed or provided with a shipment </a:t>
            </a:r>
            <a:r>
              <a:rPr lang="en-US" sz="2800" b="1" dirty="0">
                <a:solidFill>
                  <a:srgbClr val="FF0000"/>
                </a:solidFill>
                <a:latin typeface="Arial" panose="020B0604020202020204" pitchFamily="34" charset="0"/>
                <a:cs typeface="Arial" panose="020B0604020202020204" pitchFamily="34" charset="0"/>
              </a:rPr>
              <a:t>during transportation in commerce</a:t>
            </a:r>
            <a:r>
              <a:rPr lang="en-US" sz="2800" dirty="0">
                <a:latin typeface="Arial" panose="020B0604020202020204" pitchFamily="34" charset="0"/>
                <a:cs typeface="Arial" panose="020B0604020202020204" pitchFamily="34" charset="0"/>
              </a:rPr>
              <a:t>. </a:t>
            </a:r>
          </a:p>
          <a:p>
            <a:endParaRPr lang="en-US" sz="8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The HMR provides a comprehensive labeling system to communicate to personnel involved in the transportation of hazardous materials, including emergency responders and the general public, the potential dangers of handling packages containing hazardous materials or a sudden uncontrolled release of hazardous materials during transportation. </a:t>
            </a:r>
          </a:p>
          <a:p>
            <a:endParaRPr lang="en-US" sz="1100" dirty="0">
              <a:latin typeface="Arial" panose="020B0604020202020204" pitchFamily="34" charset="0"/>
              <a:cs typeface="Arial" panose="020B0604020202020204" pitchFamily="34" charset="0"/>
            </a:endParaRPr>
          </a:p>
          <a:p>
            <a:r>
              <a:rPr lang="en-US" sz="2800" b="1" dirty="0">
                <a:solidFill>
                  <a:srgbClr val="0432FF"/>
                </a:solidFill>
                <a:latin typeface="Arial" panose="020B0604020202020204" pitchFamily="34" charset="0"/>
                <a:cs typeface="Arial" panose="020B0604020202020204" pitchFamily="34" charset="0"/>
              </a:rPr>
              <a:t>During transportation</a:t>
            </a:r>
            <a:r>
              <a:rPr lang="en-US" sz="2800" dirty="0">
                <a:latin typeface="Arial" panose="020B0604020202020204" pitchFamily="34" charset="0"/>
                <a:cs typeface="Arial" panose="020B0604020202020204" pitchFamily="34" charset="0"/>
              </a:rPr>
              <a:t>, DOT’s HMR governs hazard communication labeling requirements. OSHA’s HCS 2012 labeling is </a:t>
            </a:r>
            <a:r>
              <a:rPr lang="en-US" sz="2800" b="1" dirty="0">
                <a:solidFill>
                  <a:srgbClr val="FF0000"/>
                </a:solidFill>
                <a:latin typeface="Arial" panose="020B0604020202020204" pitchFamily="34" charset="0"/>
                <a:cs typeface="Arial" panose="020B0604020202020204" pitchFamily="34" charset="0"/>
              </a:rPr>
              <a:t>NOT</a:t>
            </a:r>
            <a:r>
              <a:rPr lang="en-US" sz="2800" dirty="0">
                <a:latin typeface="Arial" panose="020B0604020202020204" pitchFamily="34" charset="0"/>
                <a:cs typeface="Arial" panose="020B0604020202020204" pitchFamily="34" charset="0"/>
              </a:rPr>
              <a:t> required on shipping containers in transport, even when DOT’s HMR does not      require labeling in transportation.</a:t>
            </a:r>
          </a:p>
        </p:txBody>
      </p:sp>
    </p:spTree>
    <p:extLst>
      <p:ext uri="{BB962C8B-B14F-4D97-AF65-F5344CB8AC3E}">
        <p14:creationId xmlns:p14="http://schemas.microsoft.com/office/powerpoint/2010/main" val="490492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03040-0CC4-FB94-8F0C-91D01A547B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6CDB8F-680D-43D8-55D8-F75D6D0767AF}"/>
              </a:ext>
            </a:extLst>
          </p:cNvPr>
          <p:cNvSpPr>
            <a:spLocks noGrp="1"/>
          </p:cNvSpPr>
          <p:nvPr>
            <p:ph type="title"/>
          </p:nvPr>
        </p:nvSpPr>
        <p:spPr>
          <a:xfrm>
            <a:off x="0" y="0"/>
            <a:ext cx="12192000" cy="1156138"/>
          </a:xfrm>
        </p:spPr>
        <p:txBody>
          <a:bodyPr>
            <a:normAutofit fontScale="90000"/>
          </a:bodyPr>
          <a:lstStyle/>
          <a:p>
            <a:r>
              <a:rPr lang="en-US" b="1" dirty="0">
                <a:latin typeface="Arial" panose="020B0604020202020204" pitchFamily="34" charset="0"/>
                <a:cs typeface="Arial" panose="020B0604020202020204" pitchFamily="34" charset="0"/>
              </a:rPr>
              <a:t>Why are BULK containers leaving the workplace NOT labeled with Pictograms, Signal Words, etc.</a:t>
            </a:r>
          </a:p>
        </p:txBody>
      </p:sp>
      <p:sp>
        <p:nvSpPr>
          <p:cNvPr id="4" name="TextBox 3">
            <a:extLst>
              <a:ext uri="{FF2B5EF4-FFF2-40B4-BE49-F238E27FC236}">
                <a16:creationId xmlns:a16="http://schemas.microsoft.com/office/drawing/2014/main" id="{D1C956F9-A9B6-0348-3FAB-6A469E135CD1}"/>
              </a:ext>
            </a:extLst>
          </p:cNvPr>
          <p:cNvSpPr txBox="1"/>
          <p:nvPr/>
        </p:nvSpPr>
        <p:spPr>
          <a:xfrm>
            <a:off x="0" y="1274755"/>
            <a:ext cx="12192000" cy="5262979"/>
          </a:xfrm>
          <a:prstGeom prst="rect">
            <a:avLst/>
          </a:prstGeom>
          <a:noFill/>
        </p:spPr>
        <p:txBody>
          <a:bodyPr wrap="square">
            <a:spAutoFit/>
          </a:bodyPr>
          <a:lstStyle/>
          <a:p>
            <a:r>
              <a:rPr lang="en-US" sz="2800" b="1" dirty="0">
                <a:latin typeface="Arial" panose="020B0604020202020204" pitchFamily="34" charset="0"/>
                <a:cs typeface="Arial" panose="020B0604020202020204" pitchFamily="34" charset="0"/>
              </a:rPr>
              <a:t>OSHA HCS 2012 Labeling Requirements for Bulk Shipments in DOT Containers (e.g., tanker trucks &amp; rail cars) </a:t>
            </a:r>
          </a:p>
          <a:p>
            <a:endParaRPr lang="en-US" sz="12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OSHA’s HCS 2012 </a:t>
            </a:r>
            <a:r>
              <a:rPr lang="en-US" sz="2800" b="1" dirty="0">
                <a:solidFill>
                  <a:srgbClr val="FF0000"/>
                </a:solidFill>
                <a:latin typeface="Arial" panose="020B0604020202020204" pitchFamily="34" charset="0"/>
                <a:cs typeface="Arial" panose="020B0604020202020204" pitchFamily="34" charset="0"/>
              </a:rPr>
              <a:t>requires</a:t>
            </a:r>
            <a:r>
              <a:rPr lang="en-US" sz="2800" dirty="0">
                <a:latin typeface="Arial" panose="020B0604020202020204" pitchFamily="34" charset="0"/>
                <a:cs typeface="Arial" panose="020B0604020202020204" pitchFamily="34" charset="0"/>
              </a:rPr>
              <a:t> labeling of hazardous chemicals </a:t>
            </a:r>
            <a:r>
              <a:rPr lang="en-US" sz="2800" b="1" dirty="0">
                <a:latin typeface="Arial" panose="020B0604020202020204" pitchFamily="34" charset="0"/>
                <a:cs typeface="Arial" panose="020B0604020202020204" pitchFamily="34" charset="0"/>
              </a:rPr>
              <a:t>in the workplace</a:t>
            </a:r>
            <a:r>
              <a:rPr lang="en-US" sz="2800" dirty="0">
                <a:latin typeface="Arial" panose="020B0604020202020204" pitchFamily="34" charset="0"/>
                <a:cs typeface="Arial" panose="020B0604020202020204" pitchFamily="34" charset="0"/>
              </a:rPr>
              <a:t>, </a:t>
            </a:r>
            <a:r>
              <a:rPr lang="en-US" sz="2800" b="1" dirty="0">
                <a:solidFill>
                  <a:srgbClr val="0432FF"/>
                </a:solidFill>
                <a:latin typeface="Arial" panose="020B0604020202020204" pitchFamily="34" charset="0"/>
                <a:cs typeface="Arial" panose="020B0604020202020204" pitchFamily="34" charset="0"/>
              </a:rPr>
              <a:t>BOTH </a:t>
            </a:r>
            <a:r>
              <a:rPr lang="en-US" sz="2800" b="1" u="sng" dirty="0">
                <a:latin typeface="Arial" panose="020B0604020202020204" pitchFamily="34" charset="0"/>
                <a:cs typeface="Arial" panose="020B0604020202020204" pitchFamily="34" charset="0"/>
              </a:rPr>
              <a:t>before</a:t>
            </a:r>
            <a:r>
              <a:rPr lang="en-US" sz="2800" dirty="0">
                <a:latin typeface="Arial" panose="020B0604020202020204" pitchFamily="34" charset="0"/>
                <a:cs typeface="Arial" panose="020B0604020202020204" pitchFamily="34" charset="0"/>
              </a:rPr>
              <a:t> and </a:t>
            </a:r>
            <a:r>
              <a:rPr lang="en-US" sz="2800" b="1" u="sng" dirty="0">
                <a:latin typeface="Arial" panose="020B0604020202020204" pitchFamily="34" charset="0"/>
                <a:cs typeface="Arial" panose="020B0604020202020204" pitchFamily="34" charset="0"/>
              </a:rPr>
              <a:t>after</a:t>
            </a:r>
            <a:r>
              <a:rPr lang="en-US" sz="2800" dirty="0">
                <a:latin typeface="Arial" panose="020B0604020202020204" pitchFamily="34" charset="0"/>
                <a:cs typeface="Arial" panose="020B0604020202020204" pitchFamily="34" charset="0"/>
              </a:rPr>
              <a:t> transportation in commerce. </a:t>
            </a:r>
          </a:p>
          <a:p>
            <a:endParaRPr lang="en-US" sz="16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OSHA </a:t>
            </a:r>
            <a:r>
              <a:rPr lang="en-US" sz="2800" b="1" dirty="0">
                <a:solidFill>
                  <a:srgbClr val="FF0000"/>
                </a:solidFill>
                <a:latin typeface="Arial" panose="020B0604020202020204" pitchFamily="34" charset="0"/>
                <a:cs typeface="Arial" panose="020B0604020202020204" pitchFamily="34" charset="0"/>
              </a:rPr>
              <a:t>requires</a:t>
            </a:r>
            <a:r>
              <a:rPr lang="en-US" sz="2800" dirty="0">
                <a:latin typeface="Arial" panose="020B0604020202020204" pitchFamily="34" charset="0"/>
                <a:cs typeface="Arial" panose="020B0604020202020204" pitchFamily="34" charset="0"/>
              </a:rPr>
              <a:t> labeling on the immediate container of hazardous chemicals. Regarding bulk shipments of hazardous chemicals, the HCS 2012 </a:t>
            </a:r>
            <a:r>
              <a:rPr lang="en-US" sz="2800" b="1" dirty="0">
                <a:solidFill>
                  <a:srgbClr val="FF0000"/>
                </a:solidFill>
                <a:latin typeface="Arial" panose="020B0604020202020204" pitchFamily="34" charset="0"/>
                <a:cs typeface="Arial" panose="020B0604020202020204" pitchFamily="34" charset="0"/>
              </a:rPr>
              <a:t>requires either </a:t>
            </a:r>
            <a:r>
              <a:rPr lang="en-US" sz="2800" dirty="0">
                <a:latin typeface="Arial" panose="020B0604020202020204" pitchFamily="34" charset="0"/>
                <a:cs typeface="Arial" panose="020B0604020202020204" pitchFamily="34" charset="0"/>
              </a:rPr>
              <a:t>labeling the immediate container </a:t>
            </a:r>
            <a:r>
              <a:rPr lang="en-US" sz="2800" b="1" dirty="0">
                <a:latin typeface="Arial" panose="020B0604020202020204" pitchFamily="34" charset="0"/>
                <a:cs typeface="Arial" panose="020B0604020202020204" pitchFamily="34" charset="0"/>
              </a:rPr>
              <a:t>with hazard information</a:t>
            </a:r>
            <a:r>
              <a:rPr lang="en-US" sz="2800" dirty="0">
                <a:latin typeface="Arial" panose="020B0604020202020204" pitchFamily="34" charset="0"/>
                <a:cs typeface="Arial" panose="020B0604020202020204" pitchFamily="34" charset="0"/>
              </a:rPr>
              <a:t> OR </a:t>
            </a:r>
            <a:r>
              <a:rPr lang="en-US" sz="2800" b="1" dirty="0">
                <a:latin typeface="Arial" panose="020B0604020202020204" pitchFamily="34" charset="0"/>
                <a:cs typeface="Arial" panose="020B0604020202020204" pitchFamily="34" charset="0"/>
              </a:rPr>
              <a:t>transmitting the required label with shipping papers, bills of lading</a:t>
            </a:r>
            <a:r>
              <a:rPr lang="en-US" sz="2800" dirty="0">
                <a:latin typeface="Arial" panose="020B0604020202020204" pitchFamily="34" charset="0"/>
                <a:cs typeface="Arial" panose="020B0604020202020204" pitchFamily="34" charset="0"/>
              </a:rPr>
              <a:t>, OR </a:t>
            </a:r>
            <a:r>
              <a:rPr lang="en-US" sz="2800" b="1" dirty="0">
                <a:latin typeface="Arial" panose="020B0604020202020204" pitchFamily="34" charset="0"/>
                <a:cs typeface="Arial" panose="020B0604020202020204" pitchFamily="34" charset="0"/>
              </a:rPr>
              <a:t>by other technological or electronic means </a:t>
            </a:r>
            <a:r>
              <a:rPr lang="en-US" sz="2800" dirty="0">
                <a:latin typeface="Arial" panose="020B0604020202020204" pitchFamily="34" charset="0"/>
                <a:cs typeface="Arial" panose="020B0604020202020204" pitchFamily="34" charset="0"/>
              </a:rPr>
              <a:t>so that it is immediately available to workers in printed form on the receiving end of a shipment. </a:t>
            </a:r>
          </a:p>
        </p:txBody>
      </p:sp>
    </p:spTree>
    <p:extLst>
      <p:ext uri="{BB962C8B-B14F-4D97-AF65-F5344CB8AC3E}">
        <p14:creationId xmlns:p14="http://schemas.microsoft.com/office/powerpoint/2010/main" val="1399979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53284-D07A-E520-76E5-F8DE6AA7F4A6}"/>
              </a:ext>
            </a:extLst>
          </p:cNvPr>
          <p:cNvSpPr>
            <a:spLocks noGrp="1"/>
          </p:cNvSpPr>
          <p:nvPr>
            <p:ph type="title"/>
          </p:nvPr>
        </p:nvSpPr>
        <p:spPr>
          <a:xfrm>
            <a:off x="0" y="18255"/>
            <a:ext cx="10515600" cy="833515"/>
          </a:xfrm>
        </p:spPr>
        <p:txBody>
          <a:bodyPr/>
          <a:lstStyle/>
          <a:p>
            <a:r>
              <a:rPr lang="en-US" b="1" dirty="0">
                <a:latin typeface="Arial" panose="020B0604020202020204" pitchFamily="34" charset="0"/>
                <a:cs typeface="Arial" panose="020B0604020202020204" pitchFamily="34" charset="0"/>
              </a:rPr>
              <a:t>Shipped Containers Labeling</a:t>
            </a:r>
          </a:p>
        </p:txBody>
      </p:sp>
      <p:sp>
        <p:nvSpPr>
          <p:cNvPr id="3" name="Content Placeholder 2">
            <a:extLst>
              <a:ext uri="{FF2B5EF4-FFF2-40B4-BE49-F238E27FC236}">
                <a16:creationId xmlns:a16="http://schemas.microsoft.com/office/drawing/2014/main" id="{F726CAFB-851E-53A7-BAF8-76B92E5A8B06}"/>
              </a:ext>
            </a:extLst>
          </p:cNvPr>
          <p:cNvSpPr>
            <a:spLocks noGrp="1"/>
          </p:cNvSpPr>
          <p:nvPr>
            <p:ph idx="1"/>
          </p:nvPr>
        </p:nvSpPr>
        <p:spPr>
          <a:xfrm>
            <a:off x="162838" y="1014608"/>
            <a:ext cx="11724362" cy="5724395"/>
          </a:xfrm>
        </p:spPr>
        <p:txBody>
          <a:bodyPr>
            <a:normAutofit/>
          </a:bodyPr>
          <a:lstStyle/>
          <a:p>
            <a:pPr marL="0" indent="0">
              <a:buNone/>
            </a:pPr>
            <a:r>
              <a:rPr lang="en-US" b="1" dirty="0">
                <a:latin typeface="Arial" panose="020B0604020202020204" pitchFamily="34" charset="0"/>
                <a:cs typeface="Arial" panose="020B0604020202020204" pitchFamily="34" charset="0"/>
              </a:rPr>
              <a:t>1910.1200(f)(1) Labels on </a:t>
            </a:r>
            <a:r>
              <a:rPr lang="en-US" b="1" i="1" u="sng" dirty="0">
                <a:solidFill>
                  <a:srgbClr val="0432FF"/>
                </a:solidFill>
                <a:latin typeface="Arial" panose="020B0604020202020204" pitchFamily="34" charset="0"/>
                <a:cs typeface="Arial" panose="020B0604020202020204" pitchFamily="34" charset="0"/>
              </a:rPr>
              <a:t>SHIPPED</a:t>
            </a:r>
            <a:r>
              <a:rPr lang="en-US" b="1" dirty="0">
                <a:latin typeface="Arial" panose="020B0604020202020204" pitchFamily="34" charset="0"/>
                <a:cs typeface="Arial" panose="020B0604020202020204" pitchFamily="34" charset="0"/>
              </a:rPr>
              <a:t> containers</a:t>
            </a:r>
          </a:p>
          <a:p>
            <a:r>
              <a:rPr lang="en-US" dirty="0">
                <a:latin typeface="Arial" panose="020B0604020202020204" pitchFamily="34" charset="0"/>
                <a:cs typeface="Arial" panose="020B0604020202020204" pitchFamily="34" charset="0"/>
              </a:rPr>
              <a:t>The chemical manufacturer, importer, or distributor shall ensure that each container of hazardous chemicals </a:t>
            </a:r>
            <a:r>
              <a:rPr lang="en-US" b="1" dirty="0">
                <a:solidFill>
                  <a:srgbClr val="FF0000"/>
                </a:solidFill>
                <a:latin typeface="Arial" panose="020B0604020202020204" pitchFamily="34" charset="0"/>
                <a:cs typeface="Arial" panose="020B0604020202020204" pitchFamily="34" charset="0"/>
              </a:rPr>
              <a:t>leaving the workplace </a:t>
            </a:r>
            <a:r>
              <a:rPr lang="en-US" dirty="0">
                <a:latin typeface="Arial" panose="020B0604020202020204" pitchFamily="34" charset="0"/>
                <a:cs typeface="Arial" panose="020B0604020202020204" pitchFamily="34" charset="0"/>
              </a:rPr>
              <a:t>is labeled, tagged or marked…</a:t>
            </a:r>
          </a:p>
          <a:p>
            <a:r>
              <a:rPr lang="en-US" dirty="0">
                <a:latin typeface="Arial" panose="020B0604020202020204" pitchFamily="34" charset="0"/>
                <a:cs typeface="Arial" panose="020B0604020202020204" pitchFamily="34" charset="0"/>
              </a:rPr>
              <a:t>Where the chemical manufacturer, importer, or distributor is required to label, tag or mark </a:t>
            </a:r>
            <a:r>
              <a:rPr lang="en-US" i="1" u="sng" dirty="0">
                <a:latin typeface="Arial" panose="020B0604020202020204" pitchFamily="34" charset="0"/>
                <a:cs typeface="Arial" panose="020B0604020202020204" pitchFamily="34" charset="0"/>
              </a:rPr>
              <a:t>the following shall be provided</a:t>
            </a:r>
            <a:r>
              <a:rPr lang="en-US" dirty="0">
                <a:latin typeface="Arial" panose="020B0604020202020204" pitchFamily="34" charset="0"/>
                <a:cs typeface="Arial" panose="020B0604020202020204" pitchFamily="34" charset="0"/>
              </a:rPr>
              <a:t>:</a:t>
            </a:r>
          </a:p>
          <a:p>
            <a:pPr marL="457200" lvl="1" indent="0">
              <a:buNone/>
            </a:pPr>
            <a:r>
              <a:rPr lang="en-US" dirty="0">
                <a:latin typeface="Arial" panose="020B0604020202020204" pitchFamily="34" charset="0"/>
                <a:cs typeface="Arial" panose="020B0604020202020204" pitchFamily="34" charset="0"/>
              </a:rPr>
              <a:t>1910.1200(f)(1)(</a:t>
            </a:r>
            <a:r>
              <a:rPr lang="en-US" dirty="0" err="1">
                <a:latin typeface="Arial" panose="020B0604020202020204" pitchFamily="34" charset="0"/>
                <a:cs typeface="Arial" panose="020B0604020202020204" pitchFamily="34" charset="0"/>
              </a:rPr>
              <a:t>i</a:t>
            </a:r>
            <a:r>
              <a:rPr lang="en-US" dirty="0">
                <a:latin typeface="Arial" panose="020B0604020202020204" pitchFamily="34" charset="0"/>
                <a:cs typeface="Arial" panose="020B0604020202020204" pitchFamily="34" charset="0"/>
              </a:rPr>
              <a:t>) Product identifier;</a:t>
            </a:r>
          </a:p>
          <a:p>
            <a:pPr marL="457200" lvl="1" indent="0">
              <a:buNone/>
            </a:pPr>
            <a:r>
              <a:rPr lang="en-US" dirty="0">
                <a:latin typeface="Arial" panose="020B0604020202020204" pitchFamily="34" charset="0"/>
                <a:cs typeface="Arial" panose="020B0604020202020204" pitchFamily="34" charset="0"/>
              </a:rPr>
              <a:t>1910.1200(f)(1)(ii) Signal word;</a:t>
            </a:r>
          </a:p>
          <a:p>
            <a:pPr marL="457200" lvl="1" indent="0">
              <a:buNone/>
            </a:pPr>
            <a:r>
              <a:rPr lang="en-US" dirty="0">
                <a:latin typeface="Arial" panose="020B0604020202020204" pitchFamily="34" charset="0"/>
                <a:cs typeface="Arial" panose="020B0604020202020204" pitchFamily="34" charset="0"/>
              </a:rPr>
              <a:t>1910.1200(f)(1)(iii) Hazard statement(s);</a:t>
            </a:r>
          </a:p>
          <a:p>
            <a:pPr marL="457200" lvl="1" indent="0">
              <a:buNone/>
            </a:pPr>
            <a:r>
              <a:rPr lang="en-US" dirty="0">
                <a:latin typeface="Arial" panose="020B0604020202020204" pitchFamily="34" charset="0"/>
                <a:cs typeface="Arial" panose="020B0604020202020204" pitchFamily="34" charset="0"/>
              </a:rPr>
              <a:t>1910.1200(f)(1)(iv) Pictogram(s);</a:t>
            </a:r>
          </a:p>
          <a:p>
            <a:pPr marL="457200" lvl="1" indent="0">
              <a:buNone/>
            </a:pPr>
            <a:r>
              <a:rPr lang="en-US" dirty="0">
                <a:latin typeface="Arial" panose="020B0604020202020204" pitchFamily="34" charset="0"/>
                <a:cs typeface="Arial" panose="020B0604020202020204" pitchFamily="34" charset="0"/>
              </a:rPr>
              <a:t>1910.1200(f)(1)(v) Precautionary statement(s);</a:t>
            </a:r>
          </a:p>
          <a:p>
            <a:pPr marL="457200" lvl="1" indent="0">
              <a:buNone/>
            </a:pPr>
            <a:r>
              <a:rPr lang="en-US" dirty="0">
                <a:latin typeface="Arial" panose="020B0604020202020204" pitchFamily="34" charset="0"/>
                <a:cs typeface="Arial" panose="020B0604020202020204" pitchFamily="34" charset="0"/>
              </a:rPr>
              <a:t>1910.1200(f)(1)(vi)Name, U.S. address, and U.S. telephone number of the chemical manufacturer, importer, or other responsible party.</a:t>
            </a:r>
          </a:p>
        </p:txBody>
      </p:sp>
    </p:spTree>
    <p:extLst>
      <p:ext uri="{BB962C8B-B14F-4D97-AF65-F5344CB8AC3E}">
        <p14:creationId xmlns:p14="http://schemas.microsoft.com/office/powerpoint/2010/main" val="2676075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2FEEE-9C1A-E6AB-C635-FA5DF5132C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516FA8-B899-98CF-6402-217F5D841852}"/>
              </a:ext>
            </a:extLst>
          </p:cNvPr>
          <p:cNvSpPr>
            <a:spLocks noGrp="1"/>
          </p:cNvSpPr>
          <p:nvPr>
            <p:ph type="title"/>
          </p:nvPr>
        </p:nvSpPr>
        <p:spPr>
          <a:xfrm>
            <a:off x="0" y="18255"/>
            <a:ext cx="10515600" cy="833515"/>
          </a:xfrm>
        </p:spPr>
        <p:txBody>
          <a:bodyPr/>
          <a:lstStyle/>
          <a:p>
            <a:r>
              <a:rPr lang="en-US" b="1" dirty="0">
                <a:latin typeface="Arial" panose="020B0604020202020204" pitchFamily="34" charset="0"/>
                <a:cs typeface="Arial" panose="020B0604020202020204" pitchFamily="34" charset="0"/>
              </a:rPr>
              <a:t>Shipped Containers Labeling</a:t>
            </a:r>
          </a:p>
        </p:txBody>
      </p:sp>
      <p:pic>
        <p:nvPicPr>
          <p:cNvPr id="7" name="Picture 6">
            <a:extLst>
              <a:ext uri="{FF2B5EF4-FFF2-40B4-BE49-F238E27FC236}">
                <a16:creationId xmlns:a16="http://schemas.microsoft.com/office/drawing/2014/main" id="{846F8BE4-0081-E1CC-1B18-BFDF1B615D41}"/>
              </a:ext>
            </a:extLst>
          </p:cNvPr>
          <p:cNvPicPr>
            <a:picLocks noChangeAspect="1"/>
          </p:cNvPicPr>
          <p:nvPr/>
        </p:nvPicPr>
        <p:blipFill>
          <a:blip r:embed="rId2"/>
          <a:stretch>
            <a:fillRect/>
          </a:stretch>
        </p:blipFill>
        <p:spPr>
          <a:xfrm>
            <a:off x="429170" y="851770"/>
            <a:ext cx="10312935" cy="5582080"/>
          </a:xfrm>
          <a:prstGeom prst="rect">
            <a:avLst/>
          </a:prstGeom>
        </p:spPr>
      </p:pic>
    </p:spTree>
    <p:extLst>
      <p:ext uri="{BB962C8B-B14F-4D97-AF65-F5344CB8AC3E}">
        <p14:creationId xmlns:p14="http://schemas.microsoft.com/office/powerpoint/2010/main" val="229125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BD04F-06A4-2993-A882-A569FF9507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365696-13D7-D922-057C-B32C28AD9184}"/>
              </a:ext>
            </a:extLst>
          </p:cNvPr>
          <p:cNvSpPr>
            <a:spLocks noGrp="1"/>
          </p:cNvSpPr>
          <p:nvPr>
            <p:ph type="title"/>
          </p:nvPr>
        </p:nvSpPr>
        <p:spPr>
          <a:xfrm>
            <a:off x="0" y="18255"/>
            <a:ext cx="10515600" cy="833515"/>
          </a:xfrm>
        </p:spPr>
        <p:txBody>
          <a:bodyPr/>
          <a:lstStyle/>
          <a:p>
            <a:r>
              <a:rPr lang="en-US" b="1" dirty="0">
                <a:latin typeface="Arial" panose="020B0604020202020204" pitchFamily="34" charset="0"/>
                <a:cs typeface="Arial" panose="020B0604020202020204" pitchFamily="34" charset="0"/>
              </a:rPr>
              <a:t>Workplace Labeling</a:t>
            </a:r>
          </a:p>
        </p:txBody>
      </p:sp>
      <p:sp>
        <p:nvSpPr>
          <p:cNvPr id="3" name="Content Placeholder 2">
            <a:extLst>
              <a:ext uri="{FF2B5EF4-FFF2-40B4-BE49-F238E27FC236}">
                <a16:creationId xmlns:a16="http://schemas.microsoft.com/office/drawing/2014/main" id="{5ADD42C0-2471-8036-AE24-6F09001EE5FA}"/>
              </a:ext>
            </a:extLst>
          </p:cNvPr>
          <p:cNvSpPr>
            <a:spLocks noGrp="1"/>
          </p:cNvSpPr>
          <p:nvPr>
            <p:ph idx="1"/>
          </p:nvPr>
        </p:nvSpPr>
        <p:spPr>
          <a:xfrm>
            <a:off x="162838" y="851770"/>
            <a:ext cx="11841320" cy="5887233"/>
          </a:xfrm>
        </p:spPr>
        <p:txBody>
          <a:bodyPr>
            <a:normAutofit/>
          </a:bodyPr>
          <a:lstStyle/>
          <a:p>
            <a:pPr marL="0" indent="0">
              <a:buNone/>
            </a:pPr>
            <a:r>
              <a:rPr lang="en-US" b="1" dirty="0">
                <a:latin typeface="Arial" panose="020B0604020202020204" pitchFamily="34" charset="0"/>
                <a:cs typeface="Arial" panose="020B0604020202020204" pitchFamily="34" charset="0"/>
              </a:rPr>
              <a:t>1910.1200(f)(6) </a:t>
            </a:r>
            <a:r>
              <a:rPr lang="en-US" sz="3200" b="1" i="1" u="sng" dirty="0">
                <a:solidFill>
                  <a:srgbClr val="0432FF"/>
                </a:solidFill>
                <a:latin typeface="Arial" panose="020B0604020202020204" pitchFamily="34" charset="0"/>
                <a:cs typeface="Arial" panose="020B0604020202020204" pitchFamily="34" charset="0"/>
              </a:rPr>
              <a:t>WORKPLACE</a:t>
            </a:r>
            <a:r>
              <a:rPr lang="en-US" b="1" dirty="0">
                <a:latin typeface="Arial" panose="020B0604020202020204" pitchFamily="34" charset="0"/>
                <a:cs typeface="Arial" panose="020B0604020202020204" pitchFamily="34" charset="0"/>
              </a:rPr>
              <a:t> labeling</a:t>
            </a:r>
          </a:p>
          <a:p>
            <a:pPr marL="0" indent="0">
              <a:buNone/>
            </a:pPr>
            <a:r>
              <a:rPr lang="en-US" sz="2700" dirty="0">
                <a:latin typeface="Arial" panose="020B0604020202020204" pitchFamily="34" charset="0"/>
                <a:cs typeface="Arial" panose="020B0604020202020204" pitchFamily="34" charset="0"/>
              </a:rPr>
              <a:t>Except as provided in paragraphs (f)(7) and (f)(8) of this section, the employer shall ensure that </a:t>
            </a:r>
            <a:r>
              <a:rPr lang="en-US" sz="2700" b="1" dirty="0">
                <a:solidFill>
                  <a:srgbClr val="FF0000"/>
                </a:solidFill>
                <a:latin typeface="Arial" panose="020B0604020202020204" pitchFamily="34" charset="0"/>
                <a:cs typeface="Arial" panose="020B0604020202020204" pitchFamily="34" charset="0"/>
              </a:rPr>
              <a:t>each container of hazardous chemicals in the workplace is labeled, tagged or marked</a:t>
            </a:r>
            <a:r>
              <a:rPr lang="en-US" sz="2700" dirty="0">
                <a:latin typeface="Arial" panose="020B0604020202020204" pitchFamily="34" charset="0"/>
                <a:cs typeface="Arial" panose="020B0604020202020204" pitchFamily="34" charset="0"/>
              </a:rPr>
              <a:t> with either:</a:t>
            </a:r>
          </a:p>
          <a:p>
            <a:pPr marL="0" indent="0">
              <a:buNone/>
            </a:pPr>
            <a:r>
              <a:rPr lang="en-US" sz="2700" dirty="0">
                <a:latin typeface="Arial" panose="020B0604020202020204" pitchFamily="34" charset="0"/>
                <a:cs typeface="Arial" panose="020B0604020202020204" pitchFamily="34" charset="0"/>
              </a:rPr>
              <a:t>1910.1200(f)(6)(</a:t>
            </a:r>
            <a:r>
              <a:rPr lang="en-US" sz="2700" dirty="0" err="1">
                <a:latin typeface="Arial" panose="020B0604020202020204" pitchFamily="34" charset="0"/>
                <a:cs typeface="Arial" panose="020B0604020202020204" pitchFamily="34" charset="0"/>
              </a:rPr>
              <a:t>i</a:t>
            </a:r>
            <a:r>
              <a:rPr lang="en-US" sz="2700" dirty="0">
                <a:latin typeface="Arial" panose="020B0604020202020204" pitchFamily="34" charset="0"/>
                <a:cs typeface="Arial" panose="020B0604020202020204" pitchFamily="34" charset="0"/>
              </a:rPr>
              <a:t>) The information specified under paragraphs (f)(1)(</a:t>
            </a:r>
            <a:r>
              <a:rPr lang="en-US" sz="2700" dirty="0" err="1">
                <a:latin typeface="Arial" panose="020B0604020202020204" pitchFamily="34" charset="0"/>
                <a:cs typeface="Arial" panose="020B0604020202020204" pitchFamily="34" charset="0"/>
              </a:rPr>
              <a:t>i</a:t>
            </a:r>
            <a:r>
              <a:rPr lang="en-US" sz="2700" dirty="0">
                <a:latin typeface="Arial" panose="020B0604020202020204" pitchFamily="34" charset="0"/>
                <a:cs typeface="Arial" panose="020B0604020202020204" pitchFamily="34" charset="0"/>
              </a:rPr>
              <a:t>) through (v) of this section for labels on shipped containers; </a:t>
            </a:r>
          </a:p>
          <a:p>
            <a:pPr marL="0" indent="0">
              <a:buNone/>
            </a:pPr>
            <a:r>
              <a:rPr lang="en-US" b="1" i="1" u="sng" dirty="0">
                <a:latin typeface="Arial" panose="020B0604020202020204" pitchFamily="34" charset="0"/>
                <a:cs typeface="Arial" panose="020B0604020202020204" pitchFamily="34" charset="0"/>
              </a:rPr>
              <a:t>OR</a:t>
            </a:r>
          </a:p>
          <a:p>
            <a:pPr marL="0" indent="0">
              <a:buNone/>
            </a:pPr>
            <a:r>
              <a:rPr lang="en-US" sz="2700" dirty="0">
                <a:latin typeface="Arial" panose="020B0604020202020204" pitchFamily="34" charset="0"/>
                <a:cs typeface="Arial" panose="020B0604020202020204" pitchFamily="34" charset="0"/>
              </a:rPr>
              <a:t>1910.1200(f)(6)(ii) Product identifier and words, pictures, symbols, or combination thereof, which provide at least general information regarding the hazards of the chemicals, and which, in conjunction with the other information immediately available to employees under the hazard communication program, will provide employees with the specific information regarding the physical and health hazards of the hazardous chemical.</a:t>
            </a:r>
          </a:p>
          <a:p>
            <a:pPr marL="0" indent="0">
              <a:buNone/>
            </a:pPr>
            <a:endParaRPr lang="en-US"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81144F28-EEC7-8DC5-CF6A-9CC2A13C199F}"/>
              </a:ext>
            </a:extLst>
          </p:cNvPr>
          <p:cNvPicPr>
            <a:picLocks noChangeAspect="1"/>
          </p:cNvPicPr>
          <p:nvPr/>
        </p:nvPicPr>
        <p:blipFill>
          <a:blip r:embed="rId2"/>
          <a:stretch>
            <a:fillRect/>
          </a:stretch>
        </p:blipFill>
        <p:spPr>
          <a:xfrm>
            <a:off x="10295907" y="3080658"/>
            <a:ext cx="1871089" cy="1012764"/>
          </a:xfrm>
          <a:prstGeom prst="rect">
            <a:avLst/>
          </a:prstGeom>
        </p:spPr>
      </p:pic>
    </p:spTree>
    <p:extLst>
      <p:ext uri="{BB962C8B-B14F-4D97-AF65-F5344CB8AC3E}">
        <p14:creationId xmlns:p14="http://schemas.microsoft.com/office/powerpoint/2010/main" val="2771247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D803C-311D-D23F-9B36-2D7D49BC3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7FC19E-6C58-1FFD-0269-295131E334C9}"/>
              </a:ext>
            </a:extLst>
          </p:cNvPr>
          <p:cNvSpPr>
            <a:spLocks noGrp="1"/>
          </p:cNvSpPr>
          <p:nvPr>
            <p:ph type="title"/>
          </p:nvPr>
        </p:nvSpPr>
        <p:spPr>
          <a:xfrm>
            <a:off x="0" y="18255"/>
            <a:ext cx="10515600" cy="833515"/>
          </a:xfrm>
        </p:spPr>
        <p:txBody>
          <a:bodyPr/>
          <a:lstStyle/>
          <a:p>
            <a:r>
              <a:rPr lang="en-US" b="1" dirty="0">
                <a:latin typeface="Arial" panose="020B0604020202020204" pitchFamily="34" charset="0"/>
                <a:cs typeface="Arial" panose="020B0604020202020204" pitchFamily="34" charset="0"/>
              </a:rPr>
              <a:t>Workplace Labeling</a:t>
            </a:r>
          </a:p>
        </p:txBody>
      </p:sp>
      <p:pic>
        <p:nvPicPr>
          <p:cNvPr id="5" name="Picture 4">
            <a:extLst>
              <a:ext uri="{FF2B5EF4-FFF2-40B4-BE49-F238E27FC236}">
                <a16:creationId xmlns:a16="http://schemas.microsoft.com/office/drawing/2014/main" id="{96BC4545-E018-7EFB-9247-946AE91188BD}"/>
              </a:ext>
            </a:extLst>
          </p:cNvPr>
          <p:cNvPicPr>
            <a:picLocks noChangeAspect="1"/>
          </p:cNvPicPr>
          <p:nvPr/>
        </p:nvPicPr>
        <p:blipFill>
          <a:blip r:embed="rId2"/>
          <a:stretch>
            <a:fillRect/>
          </a:stretch>
        </p:blipFill>
        <p:spPr>
          <a:xfrm>
            <a:off x="121420" y="1526729"/>
            <a:ext cx="11953670" cy="4009776"/>
          </a:xfrm>
          <a:prstGeom prst="rect">
            <a:avLst/>
          </a:prstGeom>
        </p:spPr>
      </p:pic>
      <p:sp>
        <p:nvSpPr>
          <p:cNvPr id="6" name="TextBox 5">
            <a:extLst>
              <a:ext uri="{FF2B5EF4-FFF2-40B4-BE49-F238E27FC236}">
                <a16:creationId xmlns:a16="http://schemas.microsoft.com/office/drawing/2014/main" id="{292CA3F5-F230-B4F2-88A1-63BED065E0F6}"/>
              </a:ext>
            </a:extLst>
          </p:cNvPr>
          <p:cNvSpPr txBox="1"/>
          <p:nvPr/>
        </p:nvSpPr>
        <p:spPr>
          <a:xfrm>
            <a:off x="1753644" y="928395"/>
            <a:ext cx="4041732" cy="523220"/>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NFPA 704 Diamond</a:t>
            </a:r>
          </a:p>
        </p:txBody>
      </p:sp>
      <p:sp>
        <p:nvSpPr>
          <p:cNvPr id="7" name="TextBox 6">
            <a:extLst>
              <a:ext uri="{FF2B5EF4-FFF2-40B4-BE49-F238E27FC236}">
                <a16:creationId xmlns:a16="http://schemas.microsoft.com/office/drawing/2014/main" id="{528C991A-A34A-8C0A-E6A7-5E72F17FCF0D}"/>
              </a:ext>
            </a:extLst>
          </p:cNvPr>
          <p:cNvSpPr txBox="1"/>
          <p:nvPr/>
        </p:nvSpPr>
        <p:spPr>
          <a:xfrm>
            <a:off x="6864263" y="672873"/>
            <a:ext cx="5327737" cy="954107"/>
          </a:xfrm>
          <a:prstGeom prst="rect">
            <a:avLst/>
          </a:prstGeom>
          <a:noFill/>
        </p:spPr>
        <p:txBody>
          <a:bodyPr wrap="square" rtlCol="0">
            <a:spAutoFit/>
          </a:bodyPr>
          <a:lstStyle/>
          <a:p>
            <a:pPr algn="ctr"/>
            <a:r>
              <a:rPr lang="en-US" sz="2800" b="1" dirty="0">
                <a:latin typeface="Arial" panose="020B0604020202020204" pitchFamily="34" charset="0"/>
                <a:cs typeface="Arial" panose="020B0604020202020204" pitchFamily="34" charset="0"/>
              </a:rPr>
              <a:t>Hazardous Materials Identification System (HMIS)</a:t>
            </a:r>
          </a:p>
        </p:txBody>
      </p:sp>
      <p:sp>
        <p:nvSpPr>
          <p:cNvPr id="8" name="TextBox 7">
            <a:extLst>
              <a:ext uri="{FF2B5EF4-FFF2-40B4-BE49-F238E27FC236}">
                <a16:creationId xmlns:a16="http://schemas.microsoft.com/office/drawing/2014/main" id="{631F7868-66B1-F94F-0873-503A442B5931}"/>
              </a:ext>
            </a:extLst>
          </p:cNvPr>
          <p:cNvSpPr txBox="1"/>
          <p:nvPr/>
        </p:nvSpPr>
        <p:spPr>
          <a:xfrm>
            <a:off x="1753644" y="5013284"/>
            <a:ext cx="4041732" cy="523220"/>
          </a:xfrm>
          <a:prstGeom prst="rect">
            <a:avLst/>
          </a:prstGeom>
          <a:noFill/>
        </p:spPr>
        <p:txBody>
          <a:bodyPr wrap="square" rtlCol="0">
            <a:spAutoFit/>
          </a:bodyPr>
          <a:lstStyle/>
          <a:p>
            <a:pPr algn="ctr"/>
            <a:r>
              <a:rPr lang="en-US" sz="2800" b="1" dirty="0">
                <a:solidFill>
                  <a:srgbClr val="FF0000"/>
                </a:solidFill>
                <a:latin typeface="Arial" panose="020B0604020202020204" pitchFamily="34" charset="0"/>
                <a:cs typeface="Arial" panose="020B0604020202020204" pitchFamily="34" charset="0"/>
              </a:rPr>
              <a:t>Chemical Name</a:t>
            </a:r>
          </a:p>
        </p:txBody>
      </p:sp>
      <p:sp>
        <p:nvSpPr>
          <p:cNvPr id="9" name="Frame 8">
            <a:extLst>
              <a:ext uri="{FF2B5EF4-FFF2-40B4-BE49-F238E27FC236}">
                <a16:creationId xmlns:a16="http://schemas.microsoft.com/office/drawing/2014/main" id="{42D877A9-373C-692E-E728-FF75A896915A}"/>
              </a:ext>
            </a:extLst>
          </p:cNvPr>
          <p:cNvSpPr/>
          <p:nvPr/>
        </p:nvSpPr>
        <p:spPr>
          <a:xfrm>
            <a:off x="8317282" y="1626980"/>
            <a:ext cx="3632548" cy="627705"/>
          </a:xfrm>
          <a:prstGeom prst="fram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371E56D5-379A-7033-C962-B27C115E5A2B}"/>
              </a:ext>
            </a:extLst>
          </p:cNvPr>
          <p:cNvSpPr txBox="1"/>
          <p:nvPr/>
        </p:nvSpPr>
        <p:spPr>
          <a:xfrm>
            <a:off x="121420" y="5861961"/>
            <a:ext cx="11724362" cy="646331"/>
          </a:xfrm>
          <a:prstGeom prst="rect">
            <a:avLst/>
          </a:prstGeom>
          <a:noFill/>
        </p:spPr>
        <p:txBody>
          <a:bodyPr wrap="square" rtlCol="0">
            <a:spAutoFit/>
          </a:bodyPr>
          <a:lstStyle/>
          <a:p>
            <a:r>
              <a:rPr lang="en-US" dirty="0"/>
              <a:t>These traditional labeling schemes work, but they MUST also include the Chemical Name, so workers are                      able to look up the SDS for said chemical.</a:t>
            </a:r>
          </a:p>
        </p:txBody>
      </p:sp>
    </p:spTree>
    <p:extLst>
      <p:ext uri="{BB962C8B-B14F-4D97-AF65-F5344CB8AC3E}">
        <p14:creationId xmlns:p14="http://schemas.microsoft.com/office/powerpoint/2010/main" val="714186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18981-3EC7-A630-8D9A-6E29C8305D53}"/>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14913E14-7DE1-104A-5904-BD16E20D82B3}"/>
              </a:ext>
            </a:extLst>
          </p:cNvPr>
          <p:cNvSpPr>
            <a:spLocks noGrp="1"/>
          </p:cNvSpPr>
          <p:nvPr>
            <p:ph type="title"/>
          </p:nvPr>
        </p:nvSpPr>
        <p:spPr>
          <a:xfrm>
            <a:off x="0" y="18255"/>
            <a:ext cx="10515600" cy="833515"/>
          </a:xfrm>
        </p:spPr>
        <p:txBody>
          <a:bodyPr/>
          <a:lstStyle/>
          <a:p>
            <a:r>
              <a:rPr lang="en-US" b="1" dirty="0">
                <a:latin typeface="Arial" panose="020B0604020202020204" pitchFamily="34" charset="0"/>
                <a:cs typeface="Arial" panose="020B0604020202020204" pitchFamily="34" charset="0"/>
              </a:rPr>
              <a:t>Workplace Labeling</a:t>
            </a:r>
          </a:p>
        </p:txBody>
      </p:sp>
      <p:pic>
        <p:nvPicPr>
          <p:cNvPr id="13" name="Picture 12">
            <a:extLst>
              <a:ext uri="{FF2B5EF4-FFF2-40B4-BE49-F238E27FC236}">
                <a16:creationId xmlns:a16="http://schemas.microsoft.com/office/drawing/2014/main" id="{2010C1CF-61AE-D913-D73C-5044AF6A255E}"/>
              </a:ext>
            </a:extLst>
          </p:cNvPr>
          <p:cNvPicPr>
            <a:picLocks noChangeAspect="1"/>
          </p:cNvPicPr>
          <p:nvPr/>
        </p:nvPicPr>
        <p:blipFill>
          <a:blip r:embed="rId2"/>
          <a:stretch>
            <a:fillRect/>
          </a:stretch>
        </p:blipFill>
        <p:spPr>
          <a:xfrm>
            <a:off x="397875" y="812800"/>
            <a:ext cx="4394200" cy="5232400"/>
          </a:xfrm>
          <a:prstGeom prst="rect">
            <a:avLst/>
          </a:prstGeom>
        </p:spPr>
      </p:pic>
      <p:sp>
        <p:nvSpPr>
          <p:cNvPr id="14" name="TextBox 13">
            <a:extLst>
              <a:ext uri="{FF2B5EF4-FFF2-40B4-BE49-F238E27FC236}">
                <a16:creationId xmlns:a16="http://schemas.microsoft.com/office/drawing/2014/main" id="{A63CB0ED-1A85-1391-F029-894C817C012C}"/>
              </a:ext>
            </a:extLst>
          </p:cNvPr>
          <p:cNvSpPr txBox="1"/>
          <p:nvPr/>
        </p:nvSpPr>
        <p:spPr>
          <a:xfrm>
            <a:off x="5189950" y="2167002"/>
            <a:ext cx="6604175" cy="3139321"/>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A real-life example for N-Methyl-2-pyrrolidone (NMP).  Using the NFPA 704 Diamond and the Chemical Name meets .1200(f)(6) </a:t>
            </a:r>
          </a:p>
          <a:p>
            <a:endParaRPr lang="en-US" b="1"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Product identifier and words, pictures, symbols, or combination thereof, which provide at least general information regarding the hazards of the chemicals, and which, in conjunction with the other information immediately available to employees under the hazard communication program, will provide employees with the specific information regarding the physical and health hazards of the hazardous chemical.</a:t>
            </a:r>
            <a:endParaRPr lang="en-US" b="1" i="1"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5543D645-7DA2-8349-8CA7-13148F25A36B}"/>
              </a:ext>
            </a:extLst>
          </p:cNvPr>
          <p:cNvSpPr txBox="1"/>
          <p:nvPr/>
        </p:nvSpPr>
        <p:spPr>
          <a:xfrm>
            <a:off x="5189950" y="5778192"/>
            <a:ext cx="6604175" cy="923330"/>
          </a:xfrm>
          <a:prstGeom prst="rect">
            <a:avLst/>
          </a:prstGeom>
          <a:noFill/>
        </p:spPr>
        <p:txBody>
          <a:bodyPr wrap="square" rtlCol="0">
            <a:spAutoFit/>
          </a:bodyPr>
          <a:lstStyle/>
          <a:p>
            <a:r>
              <a:rPr lang="en-US" dirty="0"/>
              <a:t>The yellow NMP label is NOT required to be the color yellow;            I just match my chemical name labels with the color                     coding on Pipe Labels per ASME A13.1</a:t>
            </a:r>
          </a:p>
        </p:txBody>
      </p:sp>
      <p:cxnSp>
        <p:nvCxnSpPr>
          <p:cNvPr id="17" name="Straight Arrow Connector 16">
            <a:extLst>
              <a:ext uri="{FF2B5EF4-FFF2-40B4-BE49-F238E27FC236}">
                <a16:creationId xmlns:a16="http://schemas.microsoft.com/office/drawing/2014/main" id="{1080ECA9-3418-69BC-8474-A4E99F1ABB7A}"/>
              </a:ext>
            </a:extLst>
          </p:cNvPr>
          <p:cNvCxnSpPr>
            <a:cxnSpLocks/>
            <a:stCxn id="15" idx="1"/>
          </p:cNvCxnSpPr>
          <p:nvPr/>
        </p:nvCxnSpPr>
        <p:spPr>
          <a:xfrm flipH="1" flipV="1">
            <a:off x="4484319" y="5778192"/>
            <a:ext cx="705631" cy="461665"/>
          </a:xfrm>
          <a:prstGeom prst="straightConnector1">
            <a:avLst/>
          </a:prstGeom>
          <a:ln w="63500">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2115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D916B-5589-EE3C-3E71-CECAB0A2EA18}"/>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02AD53B5-04CD-2D58-73C3-3F7BBE3FF419}"/>
              </a:ext>
            </a:extLst>
          </p:cNvPr>
          <p:cNvSpPr>
            <a:spLocks noGrp="1"/>
          </p:cNvSpPr>
          <p:nvPr>
            <p:ph type="title"/>
          </p:nvPr>
        </p:nvSpPr>
        <p:spPr>
          <a:xfrm>
            <a:off x="0" y="18255"/>
            <a:ext cx="10515600" cy="833515"/>
          </a:xfrm>
        </p:spPr>
        <p:txBody>
          <a:bodyPr/>
          <a:lstStyle/>
          <a:p>
            <a:r>
              <a:rPr lang="en-US" b="1" dirty="0">
                <a:latin typeface="Arial" panose="020B0604020202020204" pitchFamily="34" charset="0"/>
                <a:cs typeface="Arial" panose="020B0604020202020204" pitchFamily="34" charset="0"/>
              </a:rPr>
              <a:t>Workplace Labeling</a:t>
            </a:r>
          </a:p>
        </p:txBody>
      </p:sp>
      <p:sp>
        <p:nvSpPr>
          <p:cNvPr id="14" name="TextBox 13">
            <a:extLst>
              <a:ext uri="{FF2B5EF4-FFF2-40B4-BE49-F238E27FC236}">
                <a16:creationId xmlns:a16="http://schemas.microsoft.com/office/drawing/2014/main" id="{DF723AC3-76E3-3BDE-386B-B5D3943C601D}"/>
              </a:ext>
            </a:extLst>
          </p:cNvPr>
          <p:cNvSpPr txBox="1"/>
          <p:nvPr/>
        </p:nvSpPr>
        <p:spPr>
          <a:xfrm>
            <a:off x="5506406" y="239904"/>
            <a:ext cx="6604175" cy="3139321"/>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A real-life example for N-Methyl-2-pyrrolidone (NMP).  Using the Hazardous Materials Identification System (HMIS) and the Chemical Name meets .1200(f)(6) </a:t>
            </a:r>
          </a:p>
          <a:p>
            <a:endParaRPr lang="en-US" sz="1400" b="1"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Product identifier and words, pictures, symbols, or combination thereof, which provide at least general information regarding the hazards of the chemicals, and which, in conjunction with the other information immediately available to employees under the hazard communication program, will provide employees with the specific information regarding the physical and health hazards of the hazardous chemical.</a:t>
            </a:r>
            <a:endParaRPr lang="en-US" b="1" i="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F452D61A-06D1-F39F-19A9-664A2AB54F6D}"/>
              </a:ext>
            </a:extLst>
          </p:cNvPr>
          <p:cNvPicPr>
            <a:picLocks noChangeAspect="1"/>
          </p:cNvPicPr>
          <p:nvPr/>
        </p:nvPicPr>
        <p:blipFill>
          <a:blip r:embed="rId2"/>
          <a:stretch>
            <a:fillRect/>
          </a:stretch>
        </p:blipFill>
        <p:spPr>
          <a:xfrm>
            <a:off x="29749" y="1241112"/>
            <a:ext cx="5054600" cy="4991100"/>
          </a:xfrm>
          <a:prstGeom prst="rect">
            <a:avLst/>
          </a:prstGeom>
        </p:spPr>
      </p:pic>
      <p:sp>
        <p:nvSpPr>
          <p:cNvPr id="6" name="TextBox 5">
            <a:extLst>
              <a:ext uri="{FF2B5EF4-FFF2-40B4-BE49-F238E27FC236}">
                <a16:creationId xmlns:a16="http://schemas.microsoft.com/office/drawing/2014/main" id="{FCA5C9D8-4295-2F7A-F2C0-C414D9C39DCC}"/>
              </a:ext>
            </a:extLst>
          </p:cNvPr>
          <p:cNvSpPr txBox="1"/>
          <p:nvPr/>
        </p:nvSpPr>
        <p:spPr>
          <a:xfrm>
            <a:off x="135350" y="1324720"/>
            <a:ext cx="4703524" cy="461665"/>
          </a:xfrm>
          <a:prstGeom prst="rect">
            <a:avLst/>
          </a:prstGeom>
          <a:noFill/>
        </p:spPr>
        <p:txBody>
          <a:bodyPr wrap="square">
            <a:spAutoFit/>
          </a:bodyPr>
          <a:lstStyle/>
          <a:p>
            <a:pPr algn="ctr"/>
            <a:r>
              <a:rPr lang="en-US" sz="2400" b="1" dirty="0">
                <a:latin typeface="Arial" panose="020B0604020202020204" pitchFamily="34" charset="0"/>
                <a:cs typeface="Arial" panose="020B0604020202020204" pitchFamily="34" charset="0"/>
              </a:rPr>
              <a:t>N-Methyl-2-pyrrolidone (NMP) </a:t>
            </a:r>
            <a:endParaRPr lang="en-US" sz="2400" dirty="0"/>
          </a:p>
        </p:txBody>
      </p:sp>
      <p:sp>
        <p:nvSpPr>
          <p:cNvPr id="7" name="TextBox 6">
            <a:extLst>
              <a:ext uri="{FF2B5EF4-FFF2-40B4-BE49-F238E27FC236}">
                <a16:creationId xmlns:a16="http://schemas.microsoft.com/office/drawing/2014/main" id="{38690D15-CD70-D088-60DB-9B90ECEC52D7}"/>
              </a:ext>
            </a:extLst>
          </p:cNvPr>
          <p:cNvSpPr txBox="1"/>
          <p:nvPr/>
        </p:nvSpPr>
        <p:spPr>
          <a:xfrm>
            <a:off x="3834965" y="2126981"/>
            <a:ext cx="868123"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2</a:t>
            </a:r>
          </a:p>
        </p:txBody>
      </p:sp>
      <p:sp>
        <p:nvSpPr>
          <p:cNvPr id="8" name="TextBox 7">
            <a:extLst>
              <a:ext uri="{FF2B5EF4-FFF2-40B4-BE49-F238E27FC236}">
                <a16:creationId xmlns:a16="http://schemas.microsoft.com/office/drawing/2014/main" id="{1F47BE91-969D-AC85-423A-0F50C47B2D3C}"/>
              </a:ext>
            </a:extLst>
          </p:cNvPr>
          <p:cNvSpPr txBox="1"/>
          <p:nvPr/>
        </p:nvSpPr>
        <p:spPr>
          <a:xfrm>
            <a:off x="3834965" y="3237019"/>
            <a:ext cx="868123"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2</a:t>
            </a:r>
          </a:p>
        </p:txBody>
      </p:sp>
      <p:sp>
        <p:nvSpPr>
          <p:cNvPr id="9" name="TextBox 8">
            <a:extLst>
              <a:ext uri="{FF2B5EF4-FFF2-40B4-BE49-F238E27FC236}">
                <a16:creationId xmlns:a16="http://schemas.microsoft.com/office/drawing/2014/main" id="{9FB7EE7C-781F-8BE8-0954-6D9E64D82FA6}"/>
              </a:ext>
            </a:extLst>
          </p:cNvPr>
          <p:cNvSpPr txBox="1"/>
          <p:nvPr/>
        </p:nvSpPr>
        <p:spPr>
          <a:xfrm>
            <a:off x="3801214" y="4273618"/>
            <a:ext cx="868123"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0</a:t>
            </a:r>
          </a:p>
        </p:txBody>
      </p:sp>
      <p:pic>
        <p:nvPicPr>
          <p:cNvPr id="1026" name="Picture 2" descr="Hazardous Materials Chart">
            <a:extLst>
              <a:ext uri="{FF2B5EF4-FFF2-40B4-BE49-F238E27FC236}">
                <a16:creationId xmlns:a16="http://schemas.microsoft.com/office/drawing/2014/main" id="{94DDE93E-1DE3-462E-DA11-A577937EC7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9571" y="3271045"/>
            <a:ext cx="4813300" cy="35687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4A83E8C-7F4E-4E78-93F8-9B6434B7A31A}"/>
              </a:ext>
            </a:extLst>
          </p:cNvPr>
          <p:cNvSpPr txBox="1"/>
          <p:nvPr/>
        </p:nvSpPr>
        <p:spPr>
          <a:xfrm>
            <a:off x="3801214" y="5252915"/>
            <a:ext cx="868123" cy="769441"/>
          </a:xfrm>
          <a:prstGeom prst="rect">
            <a:avLst/>
          </a:prstGeom>
          <a:noFill/>
        </p:spPr>
        <p:txBody>
          <a:bodyPr wrap="square" rtlCol="0">
            <a:spAutoFit/>
          </a:bodyPr>
          <a:lstStyle/>
          <a:p>
            <a:pPr algn="ctr"/>
            <a:r>
              <a:rPr lang="en-US" sz="4400" b="1" dirty="0">
                <a:latin typeface="Arial" panose="020B0604020202020204" pitchFamily="34" charset="0"/>
                <a:cs typeface="Arial" panose="020B0604020202020204" pitchFamily="34" charset="0"/>
              </a:rPr>
              <a:t>D</a:t>
            </a:r>
          </a:p>
        </p:txBody>
      </p:sp>
      <p:cxnSp>
        <p:nvCxnSpPr>
          <p:cNvPr id="16" name="Straight Arrow Connector 15">
            <a:extLst>
              <a:ext uri="{FF2B5EF4-FFF2-40B4-BE49-F238E27FC236}">
                <a16:creationId xmlns:a16="http://schemas.microsoft.com/office/drawing/2014/main" id="{C18EF725-32FC-230B-F236-4954964A389C}"/>
              </a:ext>
            </a:extLst>
          </p:cNvPr>
          <p:cNvCxnSpPr>
            <a:cxnSpLocks/>
          </p:cNvCxnSpPr>
          <p:nvPr/>
        </p:nvCxnSpPr>
        <p:spPr>
          <a:xfrm flipH="1">
            <a:off x="4486940" y="5699048"/>
            <a:ext cx="1137683" cy="0"/>
          </a:xfrm>
          <a:prstGeom prst="straightConnector1">
            <a:avLst/>
          </a:prstGeom>
          <a:ln w="63500">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47652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6E582-C4DB-D090-3A0D-7858EFC00E19}"/>
              </a:ext>
            </a:extLst>
          </p:cNvPr>
          <p:cNvSpPr>
            <a:spLocks noGrp="1"/>
          </p:cNvSpPr>
          <p:nvPr>
            <p:ph type="title"/>
          </p:nvPr>
        </p:nvSpPr>
        <p:spPr>
          <a:xfrm>
            <a:off x="0" y="18256"/>
            <a:ext cx="12192000" cy="738490"/>
          </a:xfrm>
        </p:spPr>
        <p:txBody>
          <a:bodyPr>
            <a:normAutofit/>
          </a:bodyPr>
          <a:lstStyle/>
          <a:p>
            <a:r>
              <a:rPr lang="en-US" sz="3200" b="1" dirty="0">
                <a:latin typeface="Arial" panose="020B0604020202020204" pitchFamily="34" charset="0"/>
                <a:cs typeface="Arial" panose="020B0604020202020204" pitchFamily="34" charset="0"/>
              </a:rPr>
              <a:t>Does NFPA prohibit the use of 704 on secondary containers?</a:t>
            </a:r>
          </a:p>
        </p:txBody>
      </p:sp>
      <p:sp>
        <p:nvSpPr>
          <p:cNvPr id="3" name="Content Placeholder 2">
            <a:extLst>
              <a:ext uri="{FF2B5EF4-FFF2-40B4-BE49-F238E27FC236}">
                <a16:creationId xmlns:a16="http://schemas.microsoft.com/office/drawing/2014/main" id="{6FAF9C9B-1EC6-01E8-FEFD-04F36C70F606}"/>
              </a:ext>
            </a:extLst>
          </p:cNvPr>
          <p:cNvSpPr>
            <a:spLocks noGrp="1"/>
          </p:cNvSpPr>
          <p:nvPr>
            <p:ph idx="1"/>
          </p:nvPr>
        </p:nvSpPr>
        <p:spPr>
          <a:xfrm>
            <a:off x="168165" y="935421"/>
            <a:ext cx="11813627" cy="5241542"/>
          </a:xfrm>
        </p:spPr>
        <p:txBody>
          <a:bodyPr/>
          <a:lstStyle/>
          <a:p>
            <a:r>
              <a:rPr lang="en-US" dirty="0"/>
              <a:t>ABSOLUTELY NOT!</a:t>
            </a:r>
          </a:p>
          <a:p>
            <a:r>
              <a:rPr lang="en-US" dirty="0"/>
              <a:t>In fact, it provides specific guidance on how to use the Diamond on small containers.</a:t>
            </a:r>
          </a:p>
          <a:p>
            <a:endParaRPr lang="en-US" dirty="0"/>
          </a:p>
        </p:txBody>
      </p:sp>
      <p:pic>
        <p:nvPicPr>
          <p:cNvPr id="5" name="Picture 4">
            <a:extLst>
              <a:ext uri="{FF2B5EF4-FFF2-40B4-BE49-F238E27FC236}">
                <a16:creationId xmlns:a16="http://schemas.microsoft.com/office/drawing/2014/main" id="{24DFCF87-447E-49E1-E59A-518D25B95CAF}"/>
              </a:ext>
            </a:extLst>
          </p:cNvPr>
          <p:cNvPicPr>
            <a:picLocks noChangeAspect="1"/>
          </p:cNvPicPr>
          <p:nvPr/>
        </p:nvPicPr>
        <p:blipFill>
          <a:blip r:embed="rId2"/>
          <a:stretch>
            <a:fillRect/>
          </a:stretch>
        </p:blipFill>
        <p:spPr>
          <a:xfrm>
            <a:off x="2972549" y="1936197"/>
            <a:ext cx="6204858" cy="4903547"/>
          </a:xfrm>
          <a:prstGeom prst="rect">
            <a:avLst/>
          </a:prstGeom>
        </p:spPr>
      </p:pic>
    </p:spTree>
    <p:extLst>
      <p:ext uri="{BB962C8B-B14F-4D97-AF65-F5344CB8AC3E}">
        <p14:creationId xmlns:p14="http://schemas.microsoft.com/office/powerpoint/2010/main" val="1047036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CFC54-9CAC-D98D-0B36-DB515A692BC9}"/>
              </a:ext>
            </a:extLst>
          </p:cNvPr>
          <p:cNvSpPr>
            <a:spLocks noGrp="1"/>
          </p:cNvSpPr>
          <p:nvPr>
            <p:ph type="title"/>
          </p:nvPr>
        </p:nvSpPr>
        <p:spPr>
          <a:xfrm>
            <a:off x="0" y="0"/>
            <a:ext cx="12192000" cy="1093076"/>
          </a:xfrm>
        </p:spPr>
        <p:txBody>
          <a:bodyPr>
            <a:normAutofit fontScale="90000"/>
          </a:bodyPr>
          <a:lstStyle/>
          <a:p>
            <a:r>
              <a:rPr lang="en-US" b="1" dirty="0">
                <a:latin typeface="Arial" panose="020B0604020202020204" pitchFamily="34" charset="0"/>
                <a:cs typeface="Arial" panose="020B0604020202020204" pitchFamily="34" charset="0"/>
              </a:rPr>
              <a:t>Why are BULK containers leaving the workplace NOT labeled with Pictograms, Signal Words, etc.</a:t>
            </a:r>
          </a:p>
        </p:txBody>
      </p:sp>
      <p:pic>
        <p:nvPicPr>
          <p:cNvPr id="5" name="Picture 4">
            <a:extLst>
              <a:ext uri="{FF2B5EF4-FFF2-40B4-BE49-F238E27FC236}">
                <a16:creationId xmlns:a16="http://schemas.microsoft.com/office/drawing/2014/main" id="{0C84BEAB-F721-3804-A0A6-ECDBB61D3CA3}"/>
              </a:ext>
            </a:extLst>
          </p:cNvPr>
          <p:cNvPicPr>
            <a:picLocks noChangeAspect="1"/>
          </p:cNvPicPr>
          <p:nvPr/>
        </p:nvPicPr>
        <p:blipFill>
          <a:blip r:embed="rId2"/>
          <a:stretch>
            <a:fillRect/>
          </a:stretch>
        </p:blipFill>
        <p:spPr>
          <a:xfrm>
            <a:off x="892037" y="1591228"/>
            <a:ext cx="10407924" cy="3675544"/>
          </a:xfrm>
          <a:prstGeom prst="rect">
            <a:avLst/>
          </a:prstGeom>
        </p:spPr>
      </p:pic>
      <p:sp>
        <p:nvSpPr>
          <p:cNvPr id="7" name="TextBox 6">
            <a:extLst>
              <a:ext uri="{FF2B5EF4-FFF2-40B4-BE49-F238E27FC236}">
                <a16:creationId xmlns:a16="http://schemas.microsoft.com/office/drawing/2014/main" id="{F1128286-FF87-333E-D8B4-D45E5BE6085C}"/>
              </a:ext>
            </a:extLst>
          </p:cNvPr>
          <p:cNvSpPr txBox="1"/>
          <p:nvPr/>
        </p:nvSpPr>
        <p:spPr>
          <a:xfrm>
            <a:off x="1947041" y="5665107"/>
            <a:ext cx="8297917" cy="646331"/>
          </a:xfrm>
          <a:prstGeom prst="rect">
            <a:avLst/>
          </a:prstGeom>
          <a:noFill/>
        </p:spPr>
        <p:txBody>
          <a:bodyPr wrap="square">
            <a:spAutoFit/>
          </a:bodyPr>
          <a:lstStyle/>
          <a:p>
            <a:r>
              <a:rPr lang="en-US" dirty="0"/>
              <a:t>Source: https://</a:t>
            </a:r>
            <a:r>
              <a:rPr lang="en-US" dirty="0" err="1"/>
              <a:t>www.osha.gov</a:t>
            </a:r>
            <a:r>
              <a:rPr lang="en-US" dirty="0"/>
              <a:t>/sites/default/files/joint_phmsa_memo_09192016.pdf</a:t>
            </a:r>
          </a:p>
        </p:txBody>
      </p:sp>
    </p:spTree>
    <p:extLst>
      <p:ext uri="{BB962C8B-B14F-4D97-AF65-F5344CB8AC3E}">
        <p14:creationId xmlns:p14="http://schemas.microsoft.com/office/powerpoint/2010/main" val="5196567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1970</TotalTime>
  <Words>923</Words>
  <Application>Microsoft Macintosh PowerPoint</Application>
  <PresentationFormat>Widescreen</PresentationFormat>
  <Paragraphs>59</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Labeling Workplace Containers</vt:lpstr>
      <vt:lpstr>Shipped Containers Labeling</vt:lpstr>
      <vt:lpstr>Shipped Containers Labeling</vt:lpstr>
      <vt:lpstr>Workplace Labeling</vt:lpstr>
      <vt:lpstr>Workplace Labeling</vt:lpstr>
      <vt:lpstr>Workplace Labeling</vt:lpstr>
      <vt:lpstr>Workplace Labeling</vt:lpstr>
      <vt:lpstr>Does NFPA prohibit the use of 704 on secondary containers?</vt:lpstr>
      <vt:lpstr>Why are BULK containers leaving the workplace NOT labeled with Pictograms, Signal Words, etc.</vt:lpstr>
      <vt:lpstr>Why are BULK containers leaving the workplace NOT labeled with Pictograms, Signal Words, etc.</vt:lpstr>
      <vt:lpstr>Why are BULK containers leaving the workplace NOT labeled with Pictograms, Signal Words, etc.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Bryan Haywood</dc:creator>
  <cp:lastModifiedBy>Bryan Haywood</cp:lastModifiedBy>
  <cp:revision>16</cp:revision>
  <dcterms:created xsi:type="dcterms:W3CDTF">2026-03-27T20:18:53Z</dcterms:created>
  <dcterms:modified xsi:type="dcterms:W3CDTF">2026-04-03T18:48:53Z</dcterms:modified>
</cp:coreProperties>
</file>