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5" d="100"/>
          <a:sy n="145" d="100"/>
        </p:scale>
        <p:origin x="1128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2352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8B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3D3D3D"/>
          </a:solidFill>
          <a:ln w="12700">
            <a:solidFill>
              <a:srgbClr val="3D3D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457200" y="1508760"/>
            <a:ext cx="91440" cy="1828800"/>
          </a:xfrm>
          <a:prstGeom prst="rect">
            <a:avLst/>
          </a:prstGeom>
          <a:solidFill>
            <a:srgbClr val="E8C66A"/>
          </a:solidFill>
          <a:ln w="12700">
            <a:solidFill>
              <a:srgbClr val="E8C6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96012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300" dirty="0">
                <a:solidFill>
                  <a:srgbClr val="E8C66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GRAND RAPIDS, MICHIGAN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417320"/>
            <a:ext cx="7863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International Fire Code 2021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2148840"/>
            <a:ext cx="7863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i="1" dirty="0">
                <a:solidFill>
                  <a:srgbClr val="E8C6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Flammable Liquids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40080" y="292608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CCCCC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Applicable Code Sections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365760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City of Grand Rapids  |  Chapter 159 – Fire Prevention  |  Ord. No. 2024-01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41148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8C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IFC Chapters 50 &amp; 57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§5706.2 – PERMANENT &amp; TEMPORARY ABOVE-GROUND TANKS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2788920" cy="123444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74320" y="859536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C6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1,100 gal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274320" y="1408176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for PERMANENT above-ground tanks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(Class I or II liquids)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227832" y="804672"/>
            <a:ext cx="2788920" cy="1234440"/>
          </a:xfrm>
          <a:prstGeom prst="rect">
            <a:avLst/>
          </a:prstGeom>
          <a:solidFill>
            <a:srgbClr val="3D3D3D"/>
          </a:solidFill>
          <a:ln w="12700">
            <a:solidFill>
              <a:srgbClr val="3D3D3D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227832" y="859536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C6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10,000 gal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3227832" y="1408176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for TEMPORARY above-ground tanks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(Class I or II liquids)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181344" y="804672"/>
            <a:ext cx="2788920" cy="123444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181344" y="859536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8C6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 ft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6181344" y="1408176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Min. distance from buildings and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combustible storage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274320" y="2240280"/>
            <a:ext cx="416052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14" name="Shape 12"/>
          <p:cNvSpPr/>
          <p:nvPr/>
        </p:nvSpPr>
        <p:spPr>
          <a:xfrm>
            <a:off x="274320" y="2240280"/>
            <a:ext cx="4160520" cy="38404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5" name="Text 13"/>
          <p:cNvSpPr/>
          <p:nvPr/>
        </p:nvSpPr>
        <p:spPr>
          <a:xfrm>
            <a:off x="365760" y="2240280"/>
            <a:ext cx="3977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ea typeface="Trebuchet MS" pitchFamily="34" charset="-122"/>
                <a:cs typeface="Trebuchet MS" pitchFamily="34" charset="-120"/>
              </a:rPr>
              <a:t>§5706.2.4.1 Fill Opening Security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74320" y="2660904"/>
            <a:ext cx="41605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Fill openings must have a locking closure device</a:t>
            </a:r>
            <a:endParaRPr lang="en-US" sz="14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Fill openings must be separate from vent openings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709160" y="2240280"/>
            <a:ext cx="416052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18" name="Shape 16"/>
          <p:cNvSpPr/>
          <p:nvPr/>
        </p:nvSpPr>
        <p:spPr>
          <a:xfrm>
            <a:off x="4709160" y="2240280"/>
            <a:ext cx="4160520" cy="384048"/>
          </a:xfrm>
          <a:prstGeom prst="rect">
            <a:avLst/>
          </a:prstGeom>
          <a:solidFill>
            <a:srgbClr val="3D3D3D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9" name="Text 17"/>
          <p:cNvSpPr/>
          <p:nvPr/>
        </p:nvSpPr>
        <p:spPr>
          <a:xfrm>
            <a:off x="4800600" y="2240280"/>
            <a:ext cx="3977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ea typeface="Trebuchet MS" pitchFamily="34" charset="-122"/>
                <a:cs typeface="Trebuchet MS" pitchFamily="34" charset="-120"/>
              </a:rPr>
              <a:t>§5706.2.4.2 Venting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709160" y="2660904"/>
            <a:ext cx="41605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Normal venting per §5704.2.7.3</a:t>
            </a:r>
            <a:endParaRPr lang="en-US" sz="14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Emergency venting per §5704.2.7.4</a:t>
            </a:r>
            <a:endParaRPr lang="en-US" sz="14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Emergency vents must prevent localized overheating or flame impingement on tank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274320" y="3675888"/>
            <a:ext cx="416052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22" name="Shape 20"/>
          <p:cNvSpPr/>
          <p:nvPr/>
        </p:nvSpPr>
        <p:spPr>
          <a:xfrm>
            <a:off x="274320" y="3675888"/>
            <a:ext cx="4160520" cy="38404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3" name="Text 21"/>
          <p:cNvSpPr/>
          <p:nvPr/>
        </p:nvSpPr>
        <p:spPr>
          <a:xfrm>
            <a:off x="365760" y="3675888"/>
            <a:ext cx="3977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ea typeface="Trebuchet MS" pitchFamily="34" charset="-122"/>
                <a:cs typeface="Trebuchet MS" pitchFamily="34" charset="-120"/>
              </a:rPr>
              <a:t>§5706.2.4.3 Location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274320" y="4096512"/>
            <a:ext cx="41605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Tanks kept outside (not inside buildings)</a:t>
            </a:r>
            <a:endParaRPr lang="en-US" sz="14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Min. 50 ft from buildings &amp; combustible storage</a:t>
            </a:r>
            <a:endParaRPr lang="en-US" sz="14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Vehicles being filled must also remain ≥50 ft from structures or haystacks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4709160" y="3675888"/>
            <a:ext cx="416052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26" name="Shape 24"/>
          <p:cNvSpPr/>
          <p:nvPr/>
        </p:nvSpPr>
        <p:spPr>
          <a:xfrm>
            <a:off x="4709160" y="3675888"/>
            <a:ext cx="4160520" cy="384048"/>
          </a:xfrm>
          <a:prstGeom prst="rect">
            <a:avLst/>
          </a:prstGeom>
          <a:solidFill>
            <a:srgbClr val="3D3D3D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7" name="Text 25"/>
          <p:cNvSpPr/>
          <p:nvPr/>
        </p:nvSpPr>
        <p:spPr>
          <a:xfrm>
            <a:off x="4800600" y="3675888"/>
            <a:ext cx="3977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ea typeface="Trebuchet MS" pitchFamily="34" charset="-122"/>
                <a:cs typeface="Trebuchet MS" pitchFamily="34" charset="-120"/>
              </a:rPr>
              <a:t>§5706.2.4.4 Prohibited Locations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709160" y="4096512"/>
            <a:ext cx="41605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Storage of Class I and II liquids in above-ground tanks is prohibited in designated restricted districts per local law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8B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520440"/>
            <a:ext cx="9144000" cy="1623060"/>
          </a:xfrm>
          <a:prstGeom prst="rect">
            <a:avLst/>
          </a:prstGeom>
          <a:solidFill>
            <a:srgbClr val="3D3D3D"/>
          </a:solidFill>
          <a:ln w="12700">
            <a:solidFill>
              <a:srgbClr val="3D3D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kern="0" spc="200" dirty="0">
                <a:solidFill>
                  <a:srgbClr val="E8C66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COMPLIANCE TAKEAWAYS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ea typeface="Georgia" pitchFamily="34" charset="-122"/>
                <a:cs typeface="Georgia" pitchFamily="34" charset="-120"/>
              </a:rPr>
              <a:t>IFC 2021 – Flammable Liquids Compliance Summary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256032" y="1325880"/>
            <a:ext cx="2807208" cy="1005840"/>
          </a:xfrm>
          <a:prstGeom prst="rect">
            <a:avLst/>
          </a:prstGeom>
          <a:solidFill>
            <a:srgbClr val="000000"/>
          </a:solidFill>
          <a:ln w="12700">
            <a:solidFill>
              <a:srgbClr val="E8C66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6" name="Text 4"/>
          <p:cNvSpPr/>
          <p:nvPr/>
        </p:nvSpPr>
        <p:spPr>
          <a:xfrm>
            <a:off x="347472" y="1380744"/>
            <a:ext cx="2624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8C66A"/>
                </a:solidFill>
                <a:ea typeface="Trebuchet MS" pitchFamily="34" charset="-122"/>
                <a:cs typeface="Trebuchet MS" pitchFamily="34" charset="-120"/>
              </a:rPr>
              <a:t>Piping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256032" y="1673352"/>
            <a:ext cx="280720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ASME B31.3 governs. Test to 150% hydrostatic or 110% pneumatic (min. 5 psig, ≥10 min).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200400" y="1325880"/>
            <a:ext cx="2807208" cy="1005840"/>
          </a:xfrm>
          <a:prstGeom prst="rect">
            <a:avLst/>
          </a:prstGeom>
          <a:solidFill>
            <a:srgbClr val="000000"/>
          </a:solidFill>
          <a:ln w="12700">
            <a:solidFill>
              <a:srgbClr val="E8C66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9" name="Text 7"/>
          <p:cNvSpPr/>
          <p:nvPr/>
        </p:nvSpPr>
        <p:spPr>
          <a:xfrm>
            <a:off x="3291840" y="1380744"/>
            <a:ext cx="2624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8C66A"/>
                </a:solidFill>
                <a:ea typeface="Trebuchet MS" pitchFamily="34" charset="-122"/>
                <a:cs typeface="Trebuchet MS" pitchFamily="34" charset="-120"/>
              </a:rPr>
              <a:t>Signage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200400" y="1673352"/>
            <a:ext cx="280720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NFPA 704 hazard ID on all containers. 'DANGER—FLAMMABLE LIQUIDS' in white on red.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144768" y="1325880"/>
            <a:ext cx="2807208" cy="1005840"/>
          </a:xfrm>
          <a:prstGeom prst="rect">
            <a:avLst/>
          </a:prstGeom>
          <a:solidFill>
            <a:srgbClr val="000000"/>
          </a:solidFill>
          <a:ln w="12700">
            <a:solidFill>
              <a:srgbClr val="E8C66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2" name="Text 10"/>
          <p:cNvSpPr/>
          <p:nvPr/>
        </p:nvSpPr>
        <p:spPr>
          <a:xfrm>
            <a:off x="6236208" y="1380744"/>
            <a:ext cx="2624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8C66A"/>
                </a:solidFill>
                <a:ea typeface="Trebuchet MS" pitchFamily="34" charset="-122"/>
                <a:cs typeface="Trebuchet MS" pitchFamily="34" charset="-120"/>
              </a:rPr>
              <a:t>Static Control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144768" y="1673352"/>
            <a:ext cx="280720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All manual Class I liquid filling requires a bonded/grounded electrical interconnection.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56032" y="2441448"/>
            <a:ext cx="2807208" cy="1005840"/>
          </a:xfrm>
          <a:prstGeom prst="rect">
            <a:avLst/>
          </a:prstGeom>
          <a:solidFill>
            <a:srgbClr val="000000"/>
          </a:solidFill>
          <a:ln w="12700">
            <a:solidFill>
              <a:srgbClr val="E8C66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5" name="Text 13"/>
          <p:cNvSpPr/>
          <p:nvPr/>
        </p:nvSpPr>
        <p:spPr>
          <a:xfrm>
            <a:off x="347472" y="2496312"/>
            <a:ext cx="2624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8C66A"/>
                </a:solidFill>
                <a:ea typeface="Trebuchet MS" pitchFamily="34" charset="-122"/>
                <a:cs typeface="Trebuchet MS" pitchFamily="34" charset="-120"/>
              </a:rPr>
              <a:t>Tanks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47472" y="2788920"/>
            <a:ext cx="262432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Permanent tanks ≤1,100 gal; Temporary ≤10,000 gal; Keep ≥50 ft from structures.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200400" y="2441448"/>
            <a:ext cx="2807208" cy="1005840"/>
          </a:xfrm>
          <a:prstGeom prst="rect">
            <a:avLst/>
          </a:prstGeom>
          <a:solidFill>
            <a:srgbClr val="000000"/>
          </a:solidFill>
          <a:ln w="12700">
            <a:solidFill>
              <a:srgbClr val="E8C66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8" name="Text 16"/>
          <p:cNvSpPr/>
          <p:nvPr/>
        </p:nvSpPr>
        <p:spPr>
          <a:xfrm>
            <a:off x="3291840" y="2496312"/>
            <a:ext cx="2624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8C66A"/>
                </a:solidFill>
                <a:ea typeface="Trebuchet MS" pitchFamily="34" charset="-122"/>
                <a:cs typeface="Trebuchet MS" pitchFamily="34" charset="-120"/>
              </a:rPr>
              <a:t>Spill/Containment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3291840" y="2788920"/>
            <a:ext cx="262432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Required when MAQ exceeded. Outdoor: open systems &gt;1.3 gal; closed &gt;55 gal.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144768" y="2441448"/>
            <a:ext cx="2807208" cy="1005840"/>
          </a:xfrm>
          <a:prstGeom prst="rect">
            <a:avLst/>
          </a:prstGeom>
          <a:solidFill>
            <a:srgbClr val="000000"/>
          </a:solidFill>
          <a:ln w="12700">
            <a:solidFill>
              <a:srgbClr val="E8C66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1" name="Text 19"/>
          <p:cNvSpPr/>
          <p:nvPr/>
        </p:nvSpPr>
        <p:spPr>
          <a:xfrm>
            <a:off x="6236208" y="2496312"/>
            <a:ext cx="2624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8C66A"/>
                </a:solidFill>
                <a:ea typeface="Trebuchet MS" pitchFamily="34" charset="-122"/>
                <a:cs typeface="Trebuchet MS" pitchFamily="34" charset="-120"/>
              </a:rPr>
              <a:t>Site Assessment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236208" y="2788920"/>
            <a:ext cx="262432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Mandatory for any spill/leak from tank system; submit to fire dept. within 60 days.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57200" y="3703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 Rapids, Michigan  •  Chapter 159 – Fire Prevention  •  IFC 2021 Edition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57200" y="406908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8C6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Ord. No. 2024-01  •  Effective January 9, 2024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PRESENTATION OVERVIEW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20040" y="896112"/>
            <a:ext cx="4160520" cy="11155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20040" y="896112"/>
            <a:ext cx="502920" cy="111556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20040" y="896112"/>
            <a:ext cx="502920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14400" y="969264"/>
            <a:ext cx="34564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B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Code Adoption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14400" y="1316736"/>
            <a:ext cx="345643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D3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 Rapids adoption of IFC 2021 – Sec. 9.331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20040" y="2194560"/>
            <a:ext cx="4160520" cy="11155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20040" y="2194560"/>
            <a:ext cx="502920" cy="111556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20040" y="2194560"/>
            <a:ext cx="502920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2267712"/>
            <a:ext cx="34564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B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Hazardous Materials – General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14400" y="2615184"/>
            <a:ext cx="345643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D3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50: Scope, piping, tanks, safety precautions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20040" y="3493008"/>
            <a:ext cx="4160520" cy="11155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20040" y="3493008"/>
            <a:ext cx="502920" cy="111556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20040" y="3493008"/>
            <a:ext cx="502920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3566160"/>
            <a:ext cx="34564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B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Use, Dispensing &amp; Handling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914400" y="3913632"/>
            <a:ext cx="345643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D3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5005: Indoor/outdoor operations &amp; limit controls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754880" y="896112"/>
            <a:ext cx="4160520" cy="11155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754880" y="896112"/>
            <a:ext cx="502920" cy="111556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754880" y="896112"/>
            <a:ext cx="502920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349240" y="969264"/>
            <a:ext cx="34564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B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Flammable Liquids (Ch. 57)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349240" y="1316736"/>
            <a:ext cx="345643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D3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 protection, labeling, piping systems &amp; site assessment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754880" y="2194560"/>
            <a:ext cx="4160520" cy="11155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754880" y="2194560"/>
            <a:ext cx="502920" cy="111556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754880" y="2194560"/>
            <a:ext cx="502920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5349240" y="2267712"/>
            <a:ext cx="34564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B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Liquid Transfer Operations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349240" y="2615184"/>
            <a:ext cx="345643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D3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5705: Pumps, pressurized systems, bonding requirements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754880" y="3493008"/>
            <a:ext cx="4160520" cy="11155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4754880" y="3493008"/>
            <a:ext cx="502920" cy="111556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4754880" y="3493008"/>
            <a:ext cx="502920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5349240" y="3566160"/>
            <a:ext cx="34564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B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Tank Vehicle Operations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5349240" y="3913632"/>
            <a:ext cx="345643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D3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5706: Tank requirements, venting, location restrictions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CODE ADOPTION – SEC. 9.331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20040" y="868680"/>
            <a:ext cx="3931920" cy="3931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20040" y="868680"/>
            <a:ext cx="3931920" cy="457200"/>
          </a:xfrm>
          <a:prstGeom prst="rect">
            <a:avLst/>
          </a:prstGeom>
          <a:solidFill>
            <a:srgbClr val="3D3D3D"/>
          </a:solidFill>
          <a:ln w="12700">
            <a:solidFill>
              <a:srgbClr val="3D3D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11480" y="86868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C66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ORDINANCE HISTORY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57200" y="1463040"/>
            <a:ext cx="73152" cy="457200"/>
          </a:xfrm>
          <a:prstGeom prst="rect">
            <a:avLst/>
          </a:prstGeom>
          <a:solidFill>
            <a:srgbClr val="E8C66A"/>
          </a:solidFill>
          <a:ln w="12700">
            <a:solidFill>
              <a:srgbClr val="E8C6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1463040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Ord. No. 2006-36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1709928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3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13, 2006 – Original adoption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57200" y="2212848"/>
            <a:ext cx="73152" cy="457200"/>
          </a:xfrm>
          <a:prstGeom prst="rect">
            <a:avLst/>
          </a:prstGeom>
          <a:solidFill>
            <a:srgbClr val="E8C66A"/>
          </a:solidFill>
          <a:ln w="12700">
            <a:solidFill>
              <a:srgbClr val="E8C6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0080" y="2212848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Ord. No. 2014-24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0080" y="2459736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3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13, 2014 – Amendment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2962656"/>
            <a:ext cx="73152" cy="457200"/>
          </a:xfrm>
          <a:prstGeom prst="rect">
            <a:avLst/>
          </a:prstGeom>
          <a:solidFill>
            <a:srgbClr val="E8C66A"/>
          </a:solidFill>
          <a:ln w="12700">
            <a:solidFill>
              <a:srgbClr val="E8C6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0080" y="2962656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Ord. No. 2018-58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40080" y="3209544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3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Sept. 18, 2018 – Amendment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" y="3712464"/>
            <a:ext cx="73152" cy="457200"/>
          </a:xfrm>
          <a:prstGeom prst="rect">
            <a:avLst/>
          </a:prstGeom>
          <a:solidFill>
            <a:srgbClr val="E8C66A"/>
          </a:solidFill>
          <a:ln w="12700">
            <a:solidFill>
              <a:srgbClr val="E8C6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3712464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Ord. No. 2024-01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40080" y="3959352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3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Jan. 9, 2024 – Current revision (IFC 2021)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526280" y="868680"/>
            <a:ext cx="4297680" cy="3931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526280" y="868680"/>
            <a:ext cx="4297680" cy="457200"/>
          </a:xfrm>
          <a:prstGeom prst="rect">
            <a:avLst/>
          </a:prstGeom>
          <a:solidFill>
            <a:srgbClr val="3D3D3D"/>
          </a:solidFill>
          <a:ln w="12700">
            <a:solidFill>
              <a:srgbClr val="3D3D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617720" y="86868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C66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CODE PROVISIONS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663440" y="1417320"/>
            <a:ext cx="4023360" cy="3246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2000" dirty="0">
                <a:solidFill>
                  <a:srgbClr val="3D3D3D"/>
                </a:solidFill>
                <a:ea typeface="Calibri" pitchFamily="34" charset="-122"/>
                <a:cs typeface="Arial" panose="020B0604020202020204" pitchFamily="34" charset="0"/>
              </a:rPr>
              <a:t>Adopts IFC 2021 edition with Appendices B, D, F, I, J, and N</a:t>
            </a:r>
            <a:endParaRPr lang="en-US" sz="2000" dirty="0">
              <a:cs typeface="Arial" panose="020B0604020202020204" pitchFamily="34" charset="0"/>
            </a:endParaRPr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2000" dirty="0">
                <a:solidFill>
                  <a:srgbClr val="3D3D3D"/>
                </a:solidFill>
                <a:ea typeface="Calibri" pitchFamily="34" charset="-122"/>
                <a:cs typeface="Arial" panose="020B0604020202020204" pitchFamily="34" charset="0"/>
              </a:rPr>
              <a:t>Prescribes minimum requirements for life and property safety</a:t>
            </a:r>
            <a:endParaRPr lang="en-US" sz="2000" dirty="0">
              <a:cs typeface="Arial" panose="020B0604020202020204" pitchFamily="34" charset="0"/>
            </a:endParaRPr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2000" dirty="0">
                <a:solidFill>
                  <a:srgbClr val="3D3D3D"/>
                </a:solidFill>
                <a:ea typeface="Calibri" pitchFamily="34" charset="-122"/>
                <a:cs typeface="Arial" panose="020B0604020202020204" pitchFamily="34" charset="0"/>
              </a:rPr>
              <a:t>Governs storage, handling, and use of hazardous materials</a:t>
            </a:r>
            <a:endParaRPr lang="en-US" sz="2000" dirty="0">
              <a:cs typeface="Arial" panose="020B0604020202020204" pitchFamily="34" charset="0"/>
            </a:endParaRPr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2000" dirty="0">
                <a:solidFill>
                  <a:srgbClr val="3D3D3D"/>
                </a:solidFill>
                <a:ea typeface="Calibri" pitchFamily="34" charset="-122"/>
                <a:cs typeface="Arial" panose="020B0604020202020204" pitchFamily="34" charset="0"/>
              </a:rPr>
              <a:t>Addresses conditions hazardous to life related to building occupancy</a:t>
            </a:r>
            <a:endParaRPr lang="en-US" sz="2000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CH. 50 – HAZARDOUS MATERIALS: GENERAL PROVISIONS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822960"/>
            <a:ext cx="274320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2743200" cy="50292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8229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§5001.1 Scope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84048" y="1389888"/>
            <a:ext cx="2542032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Covers prevention, control &amp; mitigation of dangerous conditions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Applies to storage, dispensing, use, and handling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Where specific chapter requirements exist, those take precedence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All hazards must be addressed for multi-hazard materials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200400" y="822960"/>
            <a:ext cx="274320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200400" y="822960"/>
            <a:ext cx="2743200" cy="50292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291840" y="8229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§5003.2 – Piping &amp; Tanks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3200400" y="1389888"/>
            <a:ext cx="274320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Must comply with ASME B31.1 or approved standards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Piping labeled per ASME A13.1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Manual or remote fail-safe shutoff valves required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Backflow prevention is required where backflow creates a hazard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Above-ground tanks: location per outdoor storage requirements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126480" y="822960"/>
            <a:ext cx="274320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126480" y="822960"/>
            <a:ext cx="2743200" cy="50292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217920" y="8229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§5003.5–5003.9 Safety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6126480" y="1458468"/>
            <a:ext cx="274320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NFPA 704 hazard signs on all stationary containers &amp; tanks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No smoking within 25’ of outdoor storage areas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Personnel must be trained on the chemical nature &amp; emergency actions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Fire dept. liaison must be designated &amp; trained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Static charge prevention required in flammable operations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§5003.12 – OUTDOOR CONTROL AREAS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841248"/>
            <a:ext cx="512064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41248"/>
            <a:ext cx="5120640" cy="457200"/>
          </a:xfrm>
          <a:prstGeom prst="rect">
            <a:avLst/>
          </a:prstGeom>
          <a:solidFill>
            <a:srgbClr val="3D3D3D"/>
          </a:solidFill>
          <a:ln w="12700">
            <a:solidFill>
              <a:srgbClr val="3D3D3D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6" name="Text 4"/>
          <p:cNvSpPr/>
          <p:nvPr/>
        </p:nvSpPr>
        <p:spPr>
          <a:xfrm>
            <a:off x="365760" y="841248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8C66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GENERAL REQUIREMENTS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411480" y="1371600"/>
            <a:ext cx="4846320" cy="3337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Keep free of weeds, debris, and combustibles not needed for storage</a:t>
            </a: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15 ft clearance of combustibles around the control area</a:t>
            </a: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Located ≥20 ft from public street, alley, or lot line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5715000" y="841248"/>
            <a:ext cx="3108960" cy="841248"/>
          </a:xfrm>
          <a:prstGeom prst="rect">
            <a:avLst/>
          </a:prstGeom>
          <a:solidFill>
            <a:srgbClr val="8B1A1A"/>
          </a:solidFill>
          <a:ln w="12700">
            <a:solidFill>
              <a:srgbClr val="3D3D3D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760720" y="896112"/>
            <a:ext cx="9144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E8C6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 ft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6766560" y="932688"/>
            <a:ext cx="1920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Combustible clearance around control area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715000" y="1837944"/>
            <a:ext cx="3108960" cy="841248"/>
          </a:xfrm>
          <a:prstGeom prst="rect">
            <a:avLst/>
          </a:prstGeom>
          <a:solidFill>
            <a:srgbClr val="3D3D3D"/>
          </a:solidFill>
          <a:ln w="12700">
            <a:solidFill>
              <a:srgbClr val="3D3D3D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760720" y="1892808"/>
            <a:ext cx="9144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E8C6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 ft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6766560" y="1929384"/>
            <a:ext cx="1920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Min. from public street/alley/lot line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715000" y="2834640"/>
            <a:ext cx="3108960" cy="841248"/>
          </a:xfrm>
          <a:prstGeom prst="rect">
            <a:avLst/>
          </a:prstGeom>
          <a:solidFill>
            <a:srgbClr val="8B1A1A"/>
          </a:solidFill>
          <a:ln w="12700">
            <a:solidFill>
              <a:srgbClr val="3D3D3D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760720" y="2889504"/>
            <a:ext cx="9144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E8C6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 ft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766560" y="2926080"/>
            <a:ext cx="1920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Separation between 2-area groups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715000" y="3831336"/>
            <a:ext cx="3108960" cy="841248"/>
          </a:xfrm>
          <a:prstGeom prst="rect">
            <a:avLst/>
          </a:prstGeom>
          <a:solidFill>
            <a:srgbClr val="3D3D3D"/>
          </a:solidFill>
          <a:ln w="12700">
            <a:solidFill>
              <a:srgbClr val="3D3D3D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760720" y="3886200"/>
            <a:ext cx="9144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E8C6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300 ft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6766560" y="3922776"/>
            <a:ext cx="19202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Separation between groups (&gt;35k sq ft)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§5005 – USE, DISPENSING &amp; HANDLING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841248"/>
            <a:ext cx="4160520" cy="1975104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41248"/>
            <a:ext cx="4160520" cy="438912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841248"/>
            <a:ext cx="39776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Limit Controls Required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274320" y="1316736"/>
            <a:ext cx="41605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High-liquid-level control on open tanks to prevent overfill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Low-liquid-level safeguards to prevent overheating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Temperature control per §5004.8.1</a:t>
            </a:r>
            <a:endParaRPr lang="en-US" sz="16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Pressure control per §5004.8.2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274320" y="2980944"/>
            <a:ext cx="4160520" cy="1975104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74320" y="2980944"/>
            <a:ext cx="4160520" cy="438912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5760" y="2980944"/>
            <a:ext cx="39776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Power &amp; Monitoring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274320" y="3419856"/>
            <a:ext cx="4160520" cy="1536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Standby/emergency power for ventilation, treatment, temperature &amp; alarm systems</a:t>
            </a: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Exempt if approved fail-safe system installed</a:t>
            </a: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Alarm &amp; detection systems must be electrically supervised</a:t>
            </a: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Audible &amp; visual signal at constantly attended location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709160" y="841248"/>
            <a:ext cx="416052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709160" y="841248"/>
            <a:ext cx="4160520" cy="438912"/>
          </a:xfrm>
          <a:prstGeom prst="rect">
            <a:avLst/>
          </a:prstGeom>
          <a:solidFill>
            <a:srgbClr val="3D3D3D"/>
          </a:solidFill>
          <a:ln w="12700">
            <a:solidFill>
              <a:srgbClr val="3D3D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800600" y="841248"/>
            <a:ext cx="39776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E8C66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Outdoor Dispensing (§5005.3)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709160" y="1353312"/>
            <a:ext cx="4160520" cy="3337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Spill control for closed systems: &gt;55 gallons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Secondary containment for closed systems: individual &gt;55 gal or multiple &gt;1,000 gal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30 ft clearance from combustibles around outdoor dispensing area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Overhead noncombustible shelter does not convert to 'indoor use' if built per IBC weather protection requirements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Adequate lighting (natural or artificial) required at all times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CHAPTER 57 – FLAMMABLE LIQUIDS: FIRE PROTECTION &amp; LABELING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841248"/>
            <a:ext cx="416052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 sz="2800"/>
          </a:p>
        </p:txBody>
      </p:sp>
      <p:sp>
        <p:nvSpPr>
          <p:cNvPr id="5" name="Shape 3"/>
          <p:cNvSpPr/>
          <p:nvPr/>
        </p:nvSpPr>
        <p:spPr>
          <a:xfrm>
            <a:off x="274320" y="841248"/>
            <a:ext cx="685800" cy="192024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6" name="Text 4"/>
          <p:cNvSpPr/>
          <p:nvPr/>
        </p:nvSpPr>
        <p:spPr>
          <a:xfrm>
            <a:off x="274320" y="1115568"/>
            <a:ext cx="685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§5703.2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051560" y="841248"/>
            <a:ext cx="3273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8B1A1A"/>
                </a:solidFill>
                <a:ea typeface="Trebuchet MS" pitchFamily="34" charset="-122"/>
                <a:cs typeface="Trebuchet MS" pitchFamily="34" charset="-120"/>
              </a:rPr>
              <a:t>Fire Protection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960120" y="1261872"/>
            <a:ext cx="347472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Fire protection per Chapter 9 for all storage, use, dispensing &amp; handling</a:t>
            </a:r>
            <a:endParaRPr lang="en-US" sz="14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Portable fire extinguishers per Section 906</a:t>
            </a:r>
            <a:endParaRPr lang="en-US" sz="14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Hose lines per Section 905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09160" y="841248"/>
            <a:ext cx="416052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 sz="2800"/>
          </a:p>
        </p:txBody>
      </p:sp>
      <p:sp>
        <p:nvSpPr>
          <p:cNvPr id="10" name="Shape 8"/>
          <p:cNvSpPr/>
          <p:nvPr/>
        </p:nvSpPr>
        <p:spPr>
          <a:xfrm>
            <a:off x="4709160" y="841248"/>
            <a:ext cx="685800" cy="192024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1" name="Text 9"/>
          <p:cNvSpPr/>
          <p:nvPr/>
        </p:nvSpPr>
        <p:spPr>
          <a:xfrm>
            <a:off x="4709160" y="1115568"/>
            <a:ext cx="685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§5703.3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0" y="914400"/>
            <a:ext cx="3273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8B1A1A"/>
                </a:solidFill>
                <a:ea typeface="Trebuchet MS" pitchFamily="34" charset="-122"/>
                <a:cs typeface="Trebuchet MS" pitchFamily="34" charset="-120"/>
              </a:rPr>
              <a:t>Site Assessment</a:t>
            </a: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5486400" y="1261872"/>
            <a:ext cx="3273552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Required upon spill, leak or discharge from tank system</a:t>
            </a:r>
            <a:endParaRPr lang="en-US" sz="14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Completed &amp; submitted to fire dept. within ≤60 days</a:t>
            </a:r>
            <a:endParaRPr lang="en-US" sz="14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Conducted to identify fire/explosion hazards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74320" y="2926080"/>
            <a:ext cx="429768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 sz="2800"/>
          </a:p>
        </p:txBody>
      </p:sp>
      <p:sp>
        <p:nvSpPr>
          <p:cNvPr id="15" name="Shape 13"/>
          <p:cNvSpPr/>
          <p:nvPr/>
        </p:nvSpPr>
        <p:spPr>
          <a:xfrm>
            <a:off x="274320" y="2926080"/>
            <a:ext cx="685800" cy="192024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6" name="Text 14"/>
          <p:cNvSpPr/>
          <p:nvPr/>
        </p:nvSpPr>
        <p:spPr>
          <a:xfrm>
            <a:off x="274320" y="3200400"/>
            <a:ext cx="685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§5703.5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051560" y="2896188"/>
            <a:ext cx="3273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8B1A1A"/>
                </a:solidFill>
                <a:ea typeface="Trebuchet MS" pitchFamily="34" charset="-122"/>
                <a:cs typeface="Trebuchet MS" pitchFamily="34" charset="-120"/>
              </a:rPr>
              <a:t>Labeling &amp; Signage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879231" y="3346704"/>
            <a:ext cx="3555609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Fire code official may require warning signs</a:t>
            </a:r>
            <a:endParaRPr lang="en-US" sz="14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Signs: white lettering on RED background</a:t>
            </a:r>
            <a:endParaRPr lang="en-US" sz="14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Text: 'DANGER—FLAMMABLE LIQUIDS'</a:t>
            </a:r>
            <a:endParaRPr lang="en-US" sz="14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Min. 3 in. letter height, ½ in. stroke width</a:t>
            </a:r>
            <a:endParaRPr lang="en-US" sz="14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Piping labeled per ASME A13.1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709160" y="2926080"/>
            <a:ext cx="416052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 sz="2800"/>
          </a:p>
        </p:txBody>
      </p:sp>
      <p:sp>
        <p:nvSpPr>
          <p:cNvPr id="20" name="Shape 18"/>
          <p:cNvSpPr/>
          <p:nvPr/>
        </p:nvSpPr>
        <p:spPr>
          <a:xfrm>
            <a:off x="4709160" y="2926080"/>
            <a:ext cx="685800" cy="192024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21" name="Text 19"/>
          <p:cNvSpPr/>
          <p:nvPr/>
        </p:nvSpPr>
        <p:spPr>
          <a:xfrm>
            <a:off x="4709160" y="3200400"/>
            <a:ext cx="685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§5703.4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486400" y="2999232"/>
            <a:ext cx="32735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8B1A1A"/>
                </a:solidFill>
                <a:ea typeface="Trebuchet MS" pitchFamily="34" charset="-122"/>
                <a:cs typeface="Trebuchet MS" pitchFamily="34" charset="-120"/>
              </a:rPr>
              <a:t>Spill Control</a:t>
            </a: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5486400" y="3346704"/>
            <a:ext cx="3273552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Required where MAQ per control area is exceeded</a:t>
            </a:r>
            <a:endParaRPr lang="en-US" sz="14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Applies to Class I, II and IIIA liquid areas</a:t>
            </a:r>
            <a:endParaRPr lang="en-US" sz="14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Spill control + secondary containment per §5004.2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§5703.6 – PIPING SYSTEMS FOR FLAMMABLE LIQUIDS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804672"/>
            <a:ext cx="8595360" cy="53949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04672"/>
            <a:ext cx="566928" cy="539496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804672"/>
            <a:ext cx="566928" cy="5394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§6.2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32688" y="841248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B1A1A"/>
                </a:solidFill>
                <a:ea typeface="Calibri" pitchFamily="34" charset="-122"/>
                <a:cs typeface="Calibri" pitchFamily="34" charset="-120"/>
              </a:rPr>
              <a:t>Design &amp; Fabrication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2487168" y="841248"/>
            <a:ext cx="6263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Per applicable standard in Table 5703.6.2 and NFPA 30 Chapter 27. NOTE: ASME B31.3 is the applicable pipe code for this set-up.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74320" y="1417320"/>
            <a:ext cx="8595360" cy="539496"/>
          </a:xfrm>
          <a:prstGeom prst="rect">
            <a:avLst/>
          </a:prstGeom>
          <a:solidFill>
            <a:srgbClr val="F5F5F5"/>
          </a:solidFill>
          <a:ln w="1270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74320" y="1417320"/>
            <a:ext cx="566928" cy="539496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74320" y="1417320"/>
            <a:ext cx="566928" cy="5394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§6.3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932688" y="1453896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B1A1A"/>
                </a:solidFill>
                <a:ea typeface="Calibri" pitchFamily="34" charset="-122"/>
                <a:cs typeface="Calibri" pitchFamily="34" charset="-120"/>
              </a:rPr>
              <a:t>Testing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2487168" y="1453896"/>
            <a:ext cx="6263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Hydrostatically tested to 150% of max anticipated pressure, or pneumatically to 110% (min. 5 psig). Maintained for visual inspection; no leakage/distortion for ≥10 minutes.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74320" y="2029968"/>
            <a:ext cx="8595360" cy="53949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274320" y="2029968"/>
            <a:ext cx="566928" cy="539496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274320" y="2029968"/>
            <a:ext cx="566928" cy="5394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§6.4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932688" y="2066544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B1A1A"/>
                </a:solidFill>
                <a:ea typeface="Calibri" pitchFamily="34" charset="-122"/>
                <a:cs typeface="Calibri" pitchFamily="34" charset="-120"/>
              </a:rPr>
              <a:t>Vehicle Protection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2487168" y="2066544"/>
            <a:ext cx="6263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Guard posts or approved means required to protect piping, valves, and fittings from vehicular damage per §312.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274320" y="2642616"/>
            <a:ext cx="8595360" cy="539496"/>
          </a:xfrm>
          <a:prstGeom prst="rect">
            <a:avLst/>
          </a:prstGeom>
          <a:solidFill>
            <a:srgbClr val="F5F5F5"/>
          </a:solidFill>
          <a:ln w="1270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74320" y="2642616"/>
            <a:ext cx="566928" cy="539496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74320" y="2642616"/>
            <a:ext cx="566928" cy="5394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§6.6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32688" y="2679192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B1A1A"/>
                </a:solidFill>
                <a:ea typeface="Calibri" pitchFamily="34" charset="-122"/>
                <a:cs typeface="Calibri" pitchFamily="34" charset="-120"/>
              </a:rPr>
              <a:t>Valves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2487168" y="2679192"/>
            <a:ext cx="6263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Sufficient manual control &amp; check valves for normal &amp; emergency operation, including pump piping systems.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274320" y="3255264"/>
            <a:ext cx="8595360" cy="53949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25" name="Shape 23"/>
          <p:cNvSpPr/>
          <p:nvPr/>
        </p:nvSpPr>
        <p:spPr>
          <a:xfrm>
            <a:off x="274320" y="3255264"/>
            <a:ext cx="566928" cy="539496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274320" y="3255264"/>
            <a:ext cx="566928" cy="5394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§6.7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32688" y="3291840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B1A1A"/>
                </a:solidFill>
                <a:ea typeface="Calibri" pitchFamily="34" charset="-122"/>
                <a:cs typeface="Calibri" pitchFamily="34" charset="-120"/>
              </a:rPr>
              <a:t>Connections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2487168" y="3291840"/>
            <a:ext cx="6263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Above-ground tanks with below-liquid-level connections require internal or external isolation valves as close as practical to the tank shell.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274320" y="3867912"/>
            <a:ext cx="8595360" cy="539496"/>
          </a:xfrm>
          <a:prstGeom prst="rect">
            <a:avLst/>
          </a:prstGeom>
          <a:solidFill>
            <a:srgbClr val="F5F5F5"/>
          </a:solidFill>
          <a:ln w="1270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274320" y="3867912"/>
            <a:ext cx="566928" cy="539496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274320" y="3867912"/>
            <a:ext cx="566928" cy="5394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§6.8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932688" y="3904488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B1A1A"/>
                </a:solidFill>
                <a:ea typeface="Calibri" pitchFamily="34" charset="-122"/>
                <a:cs typeface="Calibri" pitchFamily="34" charset="-120"/>
              </a:rPr>
              <a:t>Piping Supports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2487168" y="3904488"/>
            <a:ext cx="6263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Substantially supported; protected from fire by draining (≥1% slope), 2-hr fire-resistance rating, or other approved method.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274320" y="4480560"/>
            <a:ext cx="8595360" cy="53949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274320" y="4480560"/>
            <a:ext cx="566928" cy="539496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74320" y="4480560"/>
            <a:ext cx="566928" cy="5394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§6.10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932688" y="4517136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B1A1A"/>
                </a:solidFill>
                <a:ea typeface="Calibri" pitchFamily="34" charset="-122"/>
                <a:cs typeface="Calibri" pitchFamily="34" charset="-120"/>
              </a:rPr>
              <a:t>Pipe Joints</a:t>
            </a:r>
            <a:endParaRPr lang="en-US" sz="1150" dirty="0"/>
          </a:p>
        </p:txBody>
      </p:sp>
      <p:sp>
        <p:nvSpPr>
          <p:cNvPr id="38" name="Text 36"/>
          <p:cNvSpPr/>
          <p:nvPr/>
        </p:nvSpPr>
        <p:spPr>
          <a:xfrm>
            <a:off x="2487168" y="4517136"/>
            <a:ext cx="6263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Must be liquid tight: welded, flanged, or threaded. Class I liquid joints in concealed spaces within buildings must be welded.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§5705 – DISPENSING, USE, MIXING &amp; HANDLING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822960"/>
            <a:ext cx="416052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4160520" cy="4572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822960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§5705.2.4 – Approved Transfer Methods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(Class I, II &amp; III Liquids)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274320" y="1353312"/>
            <a:ext cx="4160520" cy="34472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From safety cans complying with UL 30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Through an approved closed piping system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By the approved pump taking suction through the top opening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By gravity (Class IB, IC, II &amp; III only) via self-closing valve with spill control &amp; secondary containment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Class IA liquids: NOT dispensed by gravity from tanks</a:t>
            </a:r>
            <a:endParaRPr lang="en-US" sz="1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Approved engineered liquid transfer systems</a:t>
            </a:r>
            <a:endParaRPr lang="en-US" sz="1600" dirty="0"/>
          </a:p>
          <a:p>
            <a:pPr marL="800100" lvl="1" indent="-34290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Exception: Original containers ≤5.3 gallons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709160" y="822960"/>
            <a:ext cx="4160520" cy="1874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709160" y="822960"/>
            <a:ext cx="4160520" cy="438912"/>
          </a:xfrm>
          <a:prstGeom prst="rect">
            <a:avLst/>
          </a:prstGeom>
          <a:solidFill>
            <a:srgbClr val="3D3D3D"/>
          </a:solidFill>
          <a:ln w="12700">
            <a:solidFill>
              <a:srgbClr val="3D3D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800600" y="822960"/>
            <a:ext cx="39776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8C66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§5705.2.5 – Static Bonding (Manual Filling)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709160" y="1316736"/>
            <a:ext cx="4160520" cy="1408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Class I liquids must NOT be transferred without electrical interconnection of nozzle and container</a:t>
            </a: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Acceptable: Metallic floor plates electrically connected to fill stem</a:t>
            </a:r>
            <a:endParaRPr lang="en-US" sz="14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4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Acceptable: Bond wire connecting fill stem to container during filling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709160" y="2834640"/>
            <a:ext cx="4160520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709160" y="2862072"/>
            <a:ext cx="4160520" cy="438912"/>
          </a:xfrm>
          <a:prstGeom prst="rect">
            <a:avLst/>
          </a:prstGeom>
          <a:solidFill>
            <a:srgbClr val="3D3D3D"/>
          </a:solidFill>
          <a:ln w="12700">
            <a:solidFill>
              <a:srgbClr val="3D3D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800600" y="2834640"/>
            <a:ext cx="397764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8C66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§5705.2.1–2 – Pumps &amp; Pressurized Systems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642338" y="3328416"/>
            <a:ext cx="4325816" cy="1472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Positive-displacement pumps: must have pressure relief or interlock to prevent over-pressure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Only inert gases used for pressure transfer of Class I liquids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Controls &amp; pressure relief to prevent exceeding max working pressure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Air or oxygen NOT permitted for pressurization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1432</Words>
  <Application>Microsoft Macintosh PowerPoint</Application>
  <PresentationFormat>On-screen Show (16:9)</PresentationFormat>
  <Paragraphs>202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Georgia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Grand Rapids IFC 2021 – Flammable Liquids</dc:title>
  <dc:subject>PptxGenJS Presentation</dc:subject>
  <dc:creator>PptxGenJS</dc:creator>
  <cp:lastModifiedBy>Bryan Haywood</cp:lastModifiedBy>
  <cp:revision>9</cp:revision>
  <dcterms:created xsi:type="dcterms:W3CDTF">2026-04-19T14:38:09Z</dcterms:created>
  <dcterms:modified xsi:type="dcterms:W3CDTF">2026-04-19T15:05:26Z</dcterms:modified>
</cp:coreProperties>
</file>