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4" r:id="rId4"/>
    <p:sldId id="259" r:id="rId5"/>
    <p:sldId id="260" r:id="rId6"/>
    <p:sldId id="261" r:id="rId7"/>
    <p:sldId id="263" r:id="rId8"/>
    <p:sldId id="25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3"/>
    <p:restoredTop sz="94658"/>
  </p:normalViewPr>
  <p:slideViewPr>
    <p:cSldViewPr snapToGrid="0" snapToObjects="1">
      <p:cViewPr varScale="1">
        <p:scale>
          <a:sx n="116" d="100"/>
          <a:sy n="116" d="100"/>
        </p:scale>
        <p:origin x="8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91AE3-27FC-DF48-9556-B8E59D0244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5BEA0B-1695-754F-B6B5-7C9E55351B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918C44-905D-2B43-99A1-E9857A212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A07C-C8A7-2446-872D-8AD4E9C8D394}" type="datetimeFigureOut">
              <a:rPr lang="en-US" smtClean="0"/>
              <a:t>5/10/26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4CFBD7-B5FB-8146-8BEF-F34CAC274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A40D1-397D-4741-AA0C-E3CE62F44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FD9CF-369E-0F42-89A1-DB5939B04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644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55CA7-9D03-024D-9D9B-9F388DF57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428C9E-E250-0246-9082-49ED26AE3C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FC2F48-FF1E-264F-B92A-8BEB531F9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A07C-C8A7-2446-872D-8AD4E9C8D394}" type="datetimeFigureOut">
              <a:rPr lang="en-US" smtClean="0"/>
              <a:t>5/10/26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92363B-3659-084C-BB43-72CA3B276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AAEA89-D714-0347-86BD-0125A022C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FD9CF-369E-0F42-89A1-DB5939B04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402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06C07B-45E7-2846-838F-BDA2476F3D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2CCEBB-251C-CA4C-8181-C8141A4E26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D49999-AACF-5F44-BB5A-C00546394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A07C-C8A7-2446-872D-8AD4E9C8D394}" type="datetimeFigureOut">
              <a:rPr lang="en-US" smtClean="0"/>
              <a:t>5/10/26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DB587D-E02A-8747-91F4-A583B1E42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46C37-0A58-CC42-B826-D89A1445B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FD9CF-369E-0F42-89A1-DB5939B04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571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E0167-5032-B244-9E35-4C4BFF94D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C9E48-6687-374E-BE6C-2ACBBC75EB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D4B26C-63BC-9F48-BD5E-AE7EF61A5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A07C-C8A7-2446-872D-8AD4E9C8D394}" type="datetimeFigureOut">
              <a:rPr lang="en-US" smtClean="0"/>
              <a:t>5/10/26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90952-BEA0-0242-91EA-00623C3B5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A4F1D-94F6-5541-8B27-99C1336CD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FD9CF-369E-0F42-89A1-DB5939B04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261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0451A-EBC6-6246-AD59-48F3E39E0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F0CFA9-CE99-9A4A-B21F-40DBA1861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C1CAA-3B4F-264E-A2D4-69F308959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A07C-C8A7-2446-872D-8AD4E9C8D394}" type="datetimeFigureOut">
              <a:rPr lang="en-US" smtClean="0"/>
              <a:t>5/10/26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A19901-23CB-EC4E-89D0-432FA78E2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368ED0-7D87-B045-8BB4-607A47811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FD9CF-369E-0F42-89A1-DB5939B04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102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3376D-BA9B-9B4A-906F-2AF17FAC5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0336E-D6F3-6A46-8A41-C492F5BDC6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8260EE-8E13-5F40-8C3E-E96093841D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24F71C-CFC9-F640-B3DE-3C840BA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A07C-C8A7-2446-872D-8AD4E9C8D394}" type="datetimeFigureOut">
              <a:rPr lang="en-US" smtClean="0"/>
              <a:t>5/10/26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EB3393-886D-B849-9A9A-48995D017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C680D4-B37C-A849-B37D-20D30FC9E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FD9CF-369E-0F42-89A1-DB5939B04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212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E66C5-EB1C-5841-98F7-B33BA1F22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862CD6-D840-CF43-86E9-98CC55E5B8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53DDC2-575B-8A45-A9DC-4C2F1CA393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AD6313-3E36-2747-9849-72D06BA402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892D23-3566-BC4B-8B39-9DD20ACE19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1BF84B-C034-A041-B16E-CD6E03D4D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A07C-C8A7-2446-872D-8AD4E9C8D394}" type="datetimeFigureOut">
              <a:rPr lang="en-US" smtClean="0"/>
              <a:t>5/10/26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F39713-EFCE-1040-9C8B-328012C26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57F48F-00D0-8945-9EE6-47FC48543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FD9CF-369E-0F42-89A1-DB5939B04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822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8BC13-2714-1043-9E43-8A13EF8BB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00D396-FA6F-AE4F-A47C-C3CCA9695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A07C-C8A7-2446-872D-8AD4E9C8D394}" type="datetimeFigureOut">
              <a:rPr lang="en-US" smtClean="0"/>
              <a:t>5/10/26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886DE7-3D4D-5946-B581-1584394A8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71EC3F-F919-6D4E-8FB9-B5A57CC84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FD9CF-369E-0F42-89A1-DB5939B04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541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D9030D-AE63-D84B-908C-0712E743F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A07C-C8A7-2446-872D-8AD4E9C8D394}" type="datetimeFigureOut">
              <a:rPr lang="en-US" smtClean="0"/>
              <a:t>5/10/26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64D27A-81EF-4D41-B685-2FA0FEE7A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513DBB-F936-EC4F-BEB8-76038C0D6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FD9CF-369E-0F42-89A1-DB5939B04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232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B20A5-02E0-1740-8992-5B3E0EE45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4701AF-B8AA-6848-B01A-09C850D85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318942-6ED1-3940-8E35-E843170479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B0335F-7D68-7944-836D-2C12877F1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A07C-C8A7-2446-872D-8AD4E9C8D394}" type="datetimeFigureOut">
              <a:rPr lang="en-US" smtClean="0"/>
              <a:t>5/10/26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08EDE2-E04C-5D4B-AB84-57D5B96EB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828140-E181-614F-B36E-BE2638347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FD9CF-369E-0F42-89A1-DB5939B04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101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954B5-FB9E-F140-B1CD-40E62C8E9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85F2EE-C030-A346-B444-C155895324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83E9DD-12BA-8647-AE50-6BC7DDB282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3643A3-9BDF-AE4F-BF0A-B9AD87251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A07C-C8A7-2446-872D-8AD4E9C8D394}" type="datetimeFigureOut">
              <a:rPr lang="en-US" smtClean="0"/>
              <a:t>5/10/26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D738A1-BC62-474C-8C60-4937AC456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4CD2A5-ED9B-2042-9B14-B683768A7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FD9CF-369E-0F42-89A1-DB5939B04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943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2D204A-DDC8-3A46-8357-69D5DF978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971D2E-8BB3-C443-8A66-49B67CCAEC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E07C31-A33D-F846-903B-EA17BB31E6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F2A07C-C8A7-2446-872D-8AD4E9C8D394}" type="datetimeFigureOut">
              <a:rPr lang="en-US" smtClean="0"/>
              <a:t>5/10/26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7E3D2C-DF0B-5743-AC2D-A69099ECEB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70AD40-51BF-9E41-86C1-000AFCD3E0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FD9CF-369E-0F42-89A1-DB5939B04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14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644E593-D268-4E48-980E-C90C0811D4C5}"/>
              </a:ext>
            </a:extLst>
          </p:cNvPr>
          <p:cNvCxnSpPr>
            <a:cxnSpLocks/>
          </p:cNvCxnSpPr>
          <p:nvPr/>
        </p:nvCxnSpPr>
        <p:spPr>
          <a:xfrm>
            <a:off x="136593" y="3048889"/>
            <a:ext cx="736649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ollate 6">
            <a:extLst>
              <a:ext uri="{FF2B5EF4-FFF2-40B4-BE49-F238E27FC236}">
                <a16:creationId xmlns:a16="http://schemas.microsoft.com/office/drawing/2014/main" id="{7B030FC0-8CCE-F442-A003-C7646016B915}"/>
              </a:ext>
            </a:extLst>
          </p:cNvPr>
          <p:cNvSpPr/>
          <p:nvPr/>
        </p:nvSpPr>
        <p:spPr>
          <a:xfrm rot="5400000">
            <a:off x="414552" y="2844591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Collate 7">
            <a:extLst>
              <a:ext uri="{FF2B5EF4-FFF2-40B4-BE49-F238E27FC236}">
                <a16:creationId xmlns:a16="http://schemas.microsoft.com/office/drawing/2014/main" id="{63D03334-E71D-6147-8ABD-5C340367048A}"/>
              </a:ext>
            </a:extLst>
          </p:cNvPr>
          <p:cNvSpPr/>
          <p:nvPr/>
        </p:nvSpPr>
        <p:spPr>
          <a:xfrm rot="5400000">
            <a:off x="6938377" y="2839529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8B26B47-7C39-1C40-9C91-EA2DCF1B3533}"/>
              </a:ext>
            </a:extLst>
          </p:cNvPr>
          <p:cNvCxnSpPr>
            <a:cxnSpLocks/>
          </p:cNvCxnSpPr>
          <p:nvPr/>
        </p:nvCxnSpPr>
        <p:spPr>
          <a:xfrm>
            <a:off x="9582411" y="3058883"/>
            <a:ext cx="246762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Collate 11">
            <a:extLst>
              <a:ext uri="{FF2B5EF4-FFF2-40B4-BE49-F238E27FC236}">
                <a16:creationId xmlns:a16="http://schemas.microsoft.com/office/drawing/2014/main" id="{3A23634C-6382-484D-A22C-BC377DEEAD90}"/>
              </a:ext>
            </a:extLst>
          </p:cNvPr>
          <p:cNvSpPr/>
          <p:nvPr/>
        </p:nvSpPr>
        <p:spPr>
          <a:xfrm rot="5400000">
            <a:off x="9863651" y="2852055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ollate 12">
            <a:extLst>
              <a:ext uri="{FF2B5EF4-FFF2-40B4-BE49-F238E27FC236}">
                <a16:creationId xmlns:a16="http://schemas.microsoft.com/office/drawing/2014/main" id="{2A71AEBD-4BF8-DA46-9684-A740ABC638E0}"/>
              </a:ext>
            </a:extLst>
          </p:cNvPr>
          <p:cNvSpPr/>
          <p:nvPr/>
        </p:nvSpPr>
        <p:spPr>
          <a:xfrm rot="5400000">
            <a:off x="10736301" y="2854584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8CB2E5A-BB10-F84F-A568-057057A6255E}"/>
              </a:ext>
            </a:extLst>
          </p:cNvPr>
          <p:cNvCxnSpPr>
            <a:cxnSpLocks/>
          </p:cNvCxnSpPr>
          <p:nvPr/>
        </p:nvCxnSpPr>
        <p:spPr>
          <a:xfrm flipV="1">
            <a:off x="10417480" y="2562616"/>
            <a:ext cx="0" cy="4962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Collate 17">
            <a:extLst>
              <a:ext uri="{FF2B5EF4-FFF2-40B4-BE49-F238E27FC236}">
                <a16:creationId xmlns:a16="http://schemas.microsoft.com/office/drawing/2014/main" id="{04AD8B43-8B0B-A54E-80C2-0FD615DAD9AB}"/>
              </a:ext>
            </a:extLst>
          </p:cNvPr>
          <p:cNvSpPr/>
          <p:nvPr/>
        </p:nvSpPr>
        <p:spPr>
          <a:xfrm>
            <a:off x="10308772" y="2689662"/>
            <a:ext cx="217415" cy="239483"/>
          </a:xfrm>
          <a:prstGeom prst="flowChartCol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EAB17A9-E720-9241-9D5B-86D5F64ACD1A}"/>
              </a:ext>
            </a:extLst>
          </p:cNvPr>
          <p:cNvCxnSpPr>
            <a:cxnSpLocks/>
          </p:cNvCxnSpPr>
          <p:nvPr/>
        </p:nvCxnSpPr>
        <p:spPr>
          <a:xfrm flipV="1">
            <a:off x="1371451" y="2565900"/>
            <a:ext cx="0" cy="4962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Collate 19">
            <a:extLst>
              <a:ext uri="{FF2B5EF4-FFF2-40B4-BE49-F238E27FC236}">
                <a16:creationId xmlns:a16="http://schemas.microsoft.com/office/drawing/2014/main" id="{5941F01C-6D11-D74D-B1EF-F2A9EE86698E}"/>
              </a:ext>
            </a:extLst>
          </p:cNvPr>
          <p:cNvSpPr/>
          <p:nvPr/>
        </p:nvSpPr>
        <p:spPr>
          <a:xfrm>
            <a:off x="1262743" y="2692946"/>
            <a:ext cx="217415" cy="239483"/>
          </a:xfrm>
          <a:prstGeom prst="flowChartCol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Collate 20">
            <a:extLst>
              <a:ext uri="{FF2B5EF4-FFF2-40B4-BE49-F238E27FC236}">
                <a16:creationId xmlns:a16="http://schemas.microsoft.com/office/drawing/2014/main" id="{EF4537EF-5FAF-024F-983F-EC1D7D65A8FF}"/>
              </a:ext>
            </a:extLst>
          </p:cNvPr>
          <p:cNvSpPr/>
          <p:nvPr/>
        </p:nvSpPr>
        <p:spPr>
          <a:xfrm rot="5400000">
            <a:off x="414551" y="5527249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Collate 21">
            <a:extLst>
              <a:ext uri="{FF2B5EF4-FFF2-40B4-BE49-F238E27FC236}">
                <a16:creationId xmlns:a16="http://schemas.microsoft.com/office/drawing/2014/main" id="{7888B9E8-2F2C-A840-A9F2-4C34D2FF4D12}"/>
              </a:ext>
            </a:extLst>
          </p:cNvPr>
          <p:cNvSpPr/>
          <p:nvPr/>
        </p:nvSpPr>
        <p:spPr>
          <a:xfrm rot="5400000">
            <a:off x="414549" y="5975656"/>
            <a:ext cx="239483" cy="413657"/>
          </a:xfrm>
          <a:prstGeom prst="flowChartCol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D839CB3-5701-5947-BB70-963258FE91CA}"/>
              </a:ext>
            </a:extLst>
          </p:cNvPr>
          <p:cNvSpPr txBox="1"/>
          <p:nvPr/>
        </p:nvSpPr>
        <p:spPr>
          <a:xfrm>
            <a:off x="839243" y="5614336"/>
            <a:ext cx="1816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LOCKED CLOSED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BA952B0-A93B-924C-816D-D21D760CDAA3}"/>
              </a:ext>
            </a:extLst>
          </p:cNvPr>
          <p:cNvSpPr txBox="1"/>
          <p:nvPr/>
        </p:nvSpPr>
        <p:spPr>
          <a:xfrm>
            <a:off x="839243" y="5997818"/>
            <a:ext cx="1816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LOCKED OPEN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BC10568-D4FB-B946-BD47-9A687C2C10F9}"/>
              </a:ext>
            </a:extLst>
          </p:cNvPr>
          <p:cNvSpPr txBox="1"/>
          <p:nvPr/>
        </p:nvSpPr>
        <p:spPr>
          <a:xfrm>
            <a:off x="136593" y="3013701"/>
            <a:ext cx="75293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100’s of feet may be between isolation valves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74B8969-0E46-2543-B06B-972757B51A4A}"/>
              </a:ext>
            </a:extLst>
          </p:cNvPr>
          <p:cNvSpPr txBox="1"/>
          <p:nvPr/>
        </p:nvSpPr>
        <p:spPr>
          <a:xfrm>
            <a:off x="7611206" y="2718147"/>
            <a:ext cx="1858469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Area of OPENING/BREAK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DE4705-B5DF-7E4C-A5B5-47B2E5036E0D}"/>
              </a:ext>
            </a:extLst>
          </p:cNvPr>
          <p:cNvSpPr txBox="1"/>
          <p:nvPr/>
        </p:nvSpPr>
        <p:spPr>
          <a:xfrm>
            <a:off x="3670126" y="325677"/>
            <a:ext cx="512314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Acceptable Isolation</a:t>
            </a:r>
          </a:p>
          <a:p>
            <a:pPr algn="ctr"/>
            <a:r>
              <a:rPr lang="en-US" sz="1600" dirty="0"/>
              <a:t>Double Block and Bleed on both sides of Opening/Break</a:t>
            </a:r>
          </a:p>
        </p:txBody>
      </p:sp>
    </p:spTree>
    <p:extLst>
      <p:ext uri="{BB962C8B-B14F-4D97-AF65-F5344CB8AC3E}">
        <p14:creationId xmlns:p14="http://schemas.microsoft.com/office/powerpoint/2010/main" val="1534738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9C6D43D-E7B1-954E-8285-CD8EFB3B9AD9}"/>
              </a:ext>
            </a:extLst>
          </p:cNvPr>
          <p:cNvCxnSpPr>
            <a:cxnSpLocks/>
          </p:cNvCxnSpPr>
          <p:nvPr/>
        </p:nvCxnSpPr>
        <p:spPr>
          <a:xfrm flipV="1">
            <a:off x="215249" y="3068320"/>
            <a:ext cx="6696828" cy="10065"/>
          </a:xfrm>
          <a:prstGeom prst="line">
            <a:avLst/>
          </a:prstGeom>
          <a:ln w="34925">
            <a:solidFill>
              <a:schemeClr val="tx1"/>
            </a:solidFill>
            <a:headEnd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Collate 20">
            <a:extLst>
              <a:ext uri="{FF2B5EF4-FFF2-40B4-BE49-F238E27FC236}">
                <a16:creationId xmlns:a16="http://schemas.microsoft.com/office/drawing/2014/main" id="{FF3D5A2B-4B1D-6A48-8CC8-21F0D00FE587}"/>
              </a:ext>
            </a:extLst>
          </p:cNvPr>
          <p:cNvSpPr/>
          <p:nvPr/>
        </p:nvSpPr>
        <p:spPr>
          <a:xfrm rot="5400000">
            <a:off x="493208" y="2874087"/>
            <a:ext cx="239483" cy="413657"/>
          </a:xfrm>
          <a:prstGeom prst="flowChartCollat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Collate 21">
            <a:extLst>
              <a:ext uri="{FF2B5EF4-FFF2-40B4-BE49-F238E27FC236}">
                <a16:creationId xmlns:a16="http://schemas.microsoft.com/office/drawing/2014/main" id="{9412E3DD-6BCB-D642-BADE-A4443E1C652D}"/>
              </a:ext>
            </a:extLst>
          </p:cNvPr>
          <p:cNvSpPr/>
          <p:nvPr/>
        </p:nvSpPr>
        <p:spPr>
          <a:xfrm rot="5400000">
            <a:off x="6240281" y="2869025"/>
            <a:ext cx="239483" cy="413657"/>
          </a:xfrm>
          <a:prstGeom prst="flowChartCollat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F8294A-4FC1-D643-81BF-A31BDF8E5AAD}"/>
              </a:ext>
            </a:extLst>
          </p:cNvPr>
          <p:cNvCxnSpPr>
            <a:cxnSpLocks/>
          </p:cNvCxnSpPr>
          <p:nvPr/>
        </p:nvCxnSpPr>
        <p:spPr>
          <a:xfrm>
            <a:off x="9065748" y="2382479"/>
            <a:ext cx="210410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Collate 23">
            <a:extLst>
              <a:ext uri="{FF2B5EF4-FFF2-40B4-BE49-F238E27FC236}">
                <a16:creationId xmlns:a16="http://schemas.microsoft.com/office/drawing/2014/main" id="{C8B2AE1A-FEEA-D840-9A70-9F8C9DFEECB2}"/>
              </a:ext>
            </a:extLst>
          </p:cNvPr>
          <p:cNvSpPr/>
          <p:nvPr/>
        </p:nvSpPr>
        <p:spPr>
          <a:xfrm rot="5400000">
            <a:off x="9372040" y="2175651"/>
            <a:ext cx="239483" cy="413657"/>
          </a:xfrm>
          <a:prstGeom prst="flowChartCollat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Collate 24">
            <a:extLst>
              <a:ext uri="{FF2B5EF4-FFF2-40B4-BE49-F238E27FC236}">
                <a16:creationId xmlns:a16="http://schemas.microsoft.com/office/drawing/2014/main" id="{BA1BD4E6-0687-F742-9F32-012974E054C9}"/>
              </a:ext>
            </a:extLst>
          </p:cNvPr>
          <p:cNvSpPr/>
          <p:nvPr/>
        </p:nvSpPr>
        <p:spPr>
          <a:xfrm rot="5400000">
            <a:off x="10244690" y="2178180"/>
            <a:ext cx="239483" cy="413657"/>
          </a:xfrm>
          <a:prstGeom prst="flowChartCollat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B8713FD-5D15-6E4C-9BF9-105BDDFBDBE7}"/>
              </a:ext>
            </a:extLst>
          </p:cNvPr>
          <p:cNvCxnSpPr>
            <a:cxnSpLocks/>
          </p:cNvCxnSpPr>
          <p:nvPr/>
        </p:nvCxnSpPr>
        <p:spPr>
          <a:xfrm flipV="1">
            <a:off x="9925869" y="1886212"/>
            <a:ext cx="0" cy="4962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Collate 26">
            <a:extLst>
              <a:ext uri="{FF2B5EF4-FFF2-40B4-BE49-F238E27FC236}">
                <a16:creationId xmlns:a16="http://schemas.microsoft.com/office/drawing/2014/main" id="{99BDF35F-9553-D142-BFEB-F92666D08675}"/>
              </a:ext>
            </a:extLst>
          </p:cNvPr>
          <p:cNvSpPr/>
          <p:nvPr/>
        </p:nvSpPr>
        <p:spPr>
          <a:xfrm>
            <a:off x="9817161" y="2013258"/>
            <a:ext cx="217415" cy="239483"/>
          </a:xfrm>
          <a:prstGeom prst="flowChartCollat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FC097F2-E222-4043-82DE-8326DB0DDAD2}"/>
              </a:ext>
            </a:extLst>
          </p:cNvPr>
          <p:cNvSpPr txBox="1"/>
          <p:nvPr/>
        </p:nvSpPr>
        <p:spPr>
          <a:xfrm>
            <a:off x="1595139" y="2840104"/>
            <a:ext cx="45957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100’s of feet may be between isolation valves containing HAZMAT liquid/gas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BDF18B3-A3C7-7B4B-A168-2673FFE08779}"/>
              </a:ext>
            </a:extLst>
          </p:cNvPr>
          <p:cNvSpPr txBox="1"/>
          <p:nvPr/>
        </p:nvSpPr>
        <p:spPr>
          <a:xfrm>
            <a:off x="149730" y="100209"/>
            <a:ext cx="8643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PREPARING Piping -  EVACUATING HAZMATS</a:t>
            </a:r>
            <a:endParaRPr lang="en-US" sz="1600" dirty="0"/>
          </a:p>
        </p:txBody>
      </p:sp>
      <p:pic>
        <p:nvPicPr>
          <p:cNvPr id="1026" name="Picture 2" descr="Image result for motor P&amp;ID symbol">
            <a:extLst>
              <a:ext uri="{FF2B5EF4-FFF2-40B4-BE49-F238E27FC236}">
                <a16:creationId xmlns:a16="http://schemas.microsoft.com/office/drawing/2014/main" id="{C60C7F8D-3BA8-8F4A-88D2-FA5051626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146" y="2103120"/>
            <a:ext cx="2237130" cy="193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CAA5116D-2C7B-124F-9BB6-77C648BB242B}"/>
              </a:ext>
            </a:extLst>
          </p:cNvPr>
          <p:cNvSpPr txBox="1"/>
          <p:nvPr/>
        </p:nvSpPr>
        <p:spPr>
          <a:xfrm>
            <a:off x="0" y="3726841"/>
            <a:ext cx="12192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Let’s look at removing a pump from the process: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We have a liquid HAZMAT with a HIGH expansion ratio and is an Extremely Hazardous Substance that we must EVACUATE and then ISOLATE the pump from the process.  We will be using a Double Block and Bleed Positive Isolation.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Use the process flows to empty the piping of as much LIQUID HAZMAT as possible.  This means that we will CLOSE Valve #1 first and allow the pump to run for some time to pull as much liquid out of the feed piping as possible.  DO NOT cavitate the pump! 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STOP the pump and CLOSE Valve #2.  There should be minimal liquid HAZMAT between CLOSED Valves 1 &amp;2,  but there will be HAZMAT GAS/Vapors.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APPLY lockout devices and locks to Valves 1 &amp;2 in their CLOSED position.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With the bleed valve #5 CLOSED and LOCKED OUT, follow the Safe Work/Opening Permit requirements and remove the cap/plug/gauge on the end of the vent.  STAY OUT OF LINE OF FIRE!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C28880E-6358-C441-8B78-58222F54E655}"/>
              </a:ext>
            </a:extLst>
          </p:cNvPr>
          <p:cNvSpPr txBox="1"/>
          <p:nvPr/>
        </p:nvSpPr>
        <p:spPr>
          <a:xfrm>
            <a:off x="10157603" y="2390746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F65B0FB-D03D-ED48-AE2B-75E68B2BBCD3}"/>
              </a:ext>
            </a:extLst>
          </p:cNvPr>
          <p:cNvSpPr txBox="1"/>
          <p:nvPr/>
        </p:nvSpPr>
        <p:spPr>
          <a:xfrm>
            <a:off x="9284953" y="2390746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6E21786-5951-C144-B456-E13473E97E11}"/>
              </a:ext>
            </a:extLst>
          </p:cNvPr>
          <p:cNvSpPr txBox="1"/>
          <p:nvPr/>
        </p:nvSpPr>
        <p:spPr>
          <a:xfrm>
            <a:off x="6169109" y="3058794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4E4606B-A249-BD42-80A3-80BB1F790C68}"/>
              </a:ext>
            </a:extLst>
          </p:cNvPr>
          <p:cNvSpPr txBox="1"/>
          <p:nvPr/>
        </p:nvSpPr>
        <p:spPr>
          <a:xfrm>
            <a:off x="406120" y="3087113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12D406B-708C-D74B-9A56-9ED90A640374}"/>
              </a:ext>
            </a:extLst>
          </p:cNvPr>
          <p:cNvSpPr txBox="1"/>
          <p:nvPr/>
        </p:nvSpPr>
        <p:spPr>
          <a:xfrm>
            <a:off x="9743946" y="1521656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5830628-5474-2843-AEF9-02E6286F87C4}"/>
              </a:ext>
            </a:extLst>
          </p:cNvPr>
          <p:cNvSpPr txBox="1"/>
          <p:nvPr/>
        </p:nvSpPr>
        <p:spPr>
          <a:xfrm>
            <a:off x="1243277" y="2231706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#6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7C7022DC-7240-0543-B410-3556DE509070}"/>
              </a:ext>
            </a:extLst>
          </p:cNvPr>
          <p:cNvCxnSpPr>
            <a:cxnSpLocks/>
          </p:cNvCxnSpPr>
          <p:nvPr/>
        </p:nvCxnSpPr>
        <p:spPr>
          <a:xfrm flipV="1">
            <a:off x="1450107" y="2595396"/>
            <a:ext cx="0" cy="4962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Collate 54">
            <a:extLst>
              <a:ext uri="{FF2B5EF4-FFF2-40B4-BE49-F238E27FC236}">
                <a16:creationId xmlns:a16="http://schemas.microsoft.com/office/drawing/2014/main" id="{BA547F17-F6D1-F240-9946-7496BBC5FD35}"/>
              </a:ext>
            </a:extLst>
          </p:cNvPr>
          <p:cNvSpPr/>
          <p:nvPr/>
        </p:nvSpPr>
        <p:spPr>
          <a:xfrm>
            <a:off x="1341399" y="2722442"/>
            <a:ext cx="217415" cy="239483"/>
          </a:xfrm>
          <a:prstGeom prst="flowChartCollat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22EF27A-592C-AF4A-9823-3EF8D631F7FC}"/>
              </a:ext>
            </a:extLst>
          </p:cNvPr>
          <p:cNvSpPr txBox="1"/>
          <p:nvPr/>
        </p:nvSpPr>
        <p:spPr>
          <a:xfrm>
            <a:off x="1243277" y="2231706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#6</a:t>
            </a:r>
          </a:p>
        </p:txBody>
      </p:sp>
      <p:sp>
        <p:nvSpPr>
          <p:cNvPr id="57" name="Trapezoid 56">
            <a:extLst>
              <a:ext uri="{FF2B5EF4-FFF2-40B4-BE49-F238E27FC236}">
                <a16:creationId xmlns:a16="http://schemas.microsoft.com/office/drawing/2014/main" id="{6A23B080-4589-2541-92AA-9BBAD2876071}"/>
              </a:ext>
            </a:extLst>
          </p:cNvPr>
          <p:cNvSpPr/>
          <p:nvPr/>
        </p:nvSpPr>
        <p:spPr>
          <a:xfrm rot="10800000">
            <a:off x="1408765" y="2565329"/>
            <a:ext cx="82679" cy="74191"/>
          </a:xfrm>
          <a:prstGeom prst="trapezoid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14555327-83BD-2747-8F34-E612C5377282}"/>
              </a:ext>
            </a:extLst>
          </p:cNvPr>
          <p:cNvSpPr/>
          <p:nvPr/>
        </p:nvSpPr>
        <p:spPr>
          <a:xfrm rot="10800000">
            <a:off x="9884528" y="1829838"/>
            <a:ext cx="82679" cy="74191"/>
          </a:xfrm>
          <a:prstGeom prst="trapezoid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Can 58">
            <a:extLst>
              <a:ext uri="{FF2B5EF4-FFF2-40B4-BE49-F238E27FC236}">
                <a16:creationId xmlns:a16="http://schemas.microsoft.com/office/drawing/2014/main" id="{CF723AE4-A41A-B143-A5CF-BF45319AC944}"/>
              </a:ext>
            </a:extLst>
          </p:cNvPr>
          <p:cNvSpPr/>
          <p:nvPr/>
        </p:nvSpPr>
        <p:spPr>
          <a:xfrm rot="5400000">
            <a:off x="10307514" y="-749480"/>
            <a:ext cx="914400" cy="2555113"/>
          </a:xfrm>
          <a:prstGeom prst="can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4161EE29-1601-1645-B26F-E8C6B42BF77A}"/>
              </a:ext>
            </a:extLst>
          </p:cNvPr>
          <p:cNvCxnSpPr>
            <a:cxnSpLocks/>
          </p:cNvCxnSpPr>
          <p:nvPr/>
        </p:nvCxnSpPr>
        <p:spPr>
          <a:xfrm flipV="1">
            <a:off x="11169851" y="985277"/>
            <a:ext cx="0" cy="13972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25" name="TextBox 1024">
            <a:extLst>
              <a:ext uri="{FF2B5EF4-FFF2-40B4-BE49-F238E27FC236}">
                <a16:creationId xmlns:a16="http://schemas.microsoft.com/office/drawing/2014/main" id="{BF05409C-0241-C644-B11F-845E38D1AB88}"/>
              </a:ext>
            </a:extLst>
          </p:cNvPr>
          <p:cNvSpPr txBox="1"/>
          <p:nvPr/>
        </p:nvSpPr>
        <p:spPr>
          <a:xfrm>
            <a:off x="9536792" y="296582"/>
            <a:ext cx="21648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Storage Tank</a:t>
            </a:r>
          </a:p>
        </p:txBody>
      </p:sp>
    </p:spTree>
    <p:extLst>
      <p:ext uri="{BB962C8B-B14F-4D97-AF65-F5344CB8AC3E}">
        <p14:creationId xmlns:p14="http://schemas.microsoft.com/office/powerpoint/2010/main" val="3290273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9C6D43D-E7B1-954E-8285-CD8EFB3B9AD9}"/>
              </a:ext>
            </a:extLst>
          </p:cNvPr>
          <p:cNvCxnSpPr>
            <a:cxnSpLocks/>
          </p:cNvCxnSpPr>
          <p:nvPr/>
        </p:nvCxnSpPr>
        <p:spPr>
          <a:xfrm>
            <a:off x="136593" y="3048889"/>
            <a:ext cx="7366497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Collate 20">
            <a:extLst>
              <a:ext uri="{FF2B5EF4-FFF2-40B4-BE49-F238E27FC236}">
                <a16:creationId xmlns:a16="http://schemas.microsoft.com/office/drawing/2014/main" id="{FF3D5A2B-4B1D-6A48-8CC8-21F0D00FE587}"/>
              </a:ext>
            </a:extLst>
          </p:cNvPr>
          <p:cNvSpPr/>
          <p:nvPr/>
        </p:nvSpPr>
        <p:spPr>
          <a:xfrm rot="5400000">
            <a:off x="414552" y="2844591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Collate 21">
            <a:extLst>
              <a:ext uri="{FF2B5EF4-FFF2-40B4-BE49-F238E27FC236}">
                <a16:creationId xmlns:a16="http://schemas.microsoft.com/office/drawing/2014/main" id="{9412E3DD-6BCB-D642-BADE-A4443E1C652D}"/>
              </a:ext>
            </a:extLst>
          </p:cNvPr>
          <p:cNvSpPr/>
          <p:nvPr/>
        </p:nvSpPr>
        <p:spPr>
          <a:xfrm rot="5400000">
            <a:off x="6938377" y="2839529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F8294A-4FC1-D643-81BF-A31BDF8E5AAD}"/>
              </a:ext>
            </a:extLst>
          </p:cNvPr>
          <p:cNvCxnSpPr>
            <a:cxnSpLocks/>
          </p:cNvCxnSpPr>
          <p:nvPr/>
        </p:nvCxnSpPr>
        <p:spPr>
          <a:xfrm>
            <a:off x="9557359" y="2382479"/>
            <a:ext cx="249267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Collate 23">
            <a:extLst>
              <a:ext uri="{FF2B5EF4-FFF2-40B4-BE49-F238E27FC236}">
                <a16:creationId xmlns:a16="http://schemas.microsoft.com/office/drawing/2014/main" id="{C8B2AE1A-FEEA-D840-9A70-9F8C9DFEECB2}"/>
              </a:ext>
            </a:extLst>
          </p:cNvPr>
          <p:cNvSpPr/>
          <p:nvPr/>
        </p:nvSpPr>
        <p:spPr>
          <a:xfrm rot="5400000">
            <a:off x="9863651" y="2175651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Collate 24">
            <a:extLst>
              <a:ext uri="{FF2B5EF4-FFF2-40B4-BE49-F238E27FC236}">
                <a16:creationId xmlns:a16="http://schemas.microsoft.com/office/drawing/2014/main" id="{BA1BD4E6-0687-F742-9F32-012974E054C9}"/>
              </a:ext>
            </a:extLst>
          </p:cNvPr>
          <p:cNvSpPr/>
          <p:nvPr/>
        </p:nvSpPr>
        <p:spPr>
          <a:xfrm rot="5400000">
            <a:off x="10736301" y="2178180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B8713FD-5D15-6E4C-9BF9-105BDDFBDBE7}"/>
              </a:ext>
            </a:extLst>
          </p:cNvPr>
          <p:cNvCxnSpPr>
            <a:cxnSpLocks/>
          </p:cNvCxnSpPr>
          <p:nvPr/>
        </p:nvCxnSpPr>
        <p:spPr>
          <a:xfrm flipV="1">
            <a:off x="10417480" y="1886212"/>
            <a:ext cx="0" cy="4962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Collate 26">
            <a:extLst>
              <a:ext uri="{FF2B5EF4-FFF2-40B4-BE49-F238E27FC236}">
                <a16:creationId xmlns:a16="http://schemas.microsoft.com/office/drawing/2014/main" id="{99BDF35F-9553-D142-BFEB-F92666D08675}"/>
              </a:ext>
            </a:extLst>
          </p:cNvPr>
          <p:cNvSpPr/>
          <p:nvPr/>
        </p:nvSpPr>
        <p:spPr>
          <a:xfrm>
            <a:off x="10308772" y="2013258"/>
            <a:ext cx="217415" cy="239483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Collate 29">
            <a:extLst>
              <a:ext uri="{FF2B5EF4-FFF2-40B4-BE49-F238E27FC236}">
                <a16:creationId xmlns:a16="http://schemas.microsoft.com/office/drawing/2014/main" id="{6B7ADFB9-B4E9-8243-998F-71F519E221C4}"/>
              </a:ext>
            </a:extLst>
          </p:cNvPr>
          <p:cNvSpPr/>
          <p:nvPr/>
        </p:nvSpPr>
        <p:spPr>
          <a:xfrm rot="5400000">
            <a:off x="147333" y="-43785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31" name="Collate 30">
            <a:extLst>
              <a:ext uri="{FF2B5EF4-FFF2-40B4-BE49-F238E27FC236}">
                <a16:creationId xmlns:a16="http://schemas.microsoft.com/office/drawing/2014/main" id="{66C41127-7606-F242-BC9E-526B0707BC00}"/>
              </a:ext>
            </a:extLst>
          </p:cNvPr>
          <p:cNvSpPr/>
          <p:nvPr/>
        </p:nvSpPr>
        <p:spPr>
          <a:xfrm rot="5400000">
            <a:off x="147331" y="404622"/>
            <a:ext cx="239483" cy="413657"/>
          </a:xfrm>
          <a:prstGeom prst="flowChartCol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7AE7EAE-4638-974D-920E-82619EFFB661}"/>
              </a:ext>
            </a:extLst>
          </p:cNvPr>
          <p:cNvSpPr txBox="1"/>
          <p:nvPr/>
        </p:nvSpPr>
        <p:spPr>
          <a:xfrm>
            <a:off x="572025" y="43302"/>
            <a:ext cx="18162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CLOSED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888C6C0-D8F2-A242-BD9F-B9AF3CAB42E2}"/>
              </a:ext>
            </a:extLst>
          </p:cNvPr>
          <p:cNvSpPr txBox="1"/>
          <p:nvPr/>
        </p:nvSpPr>
        <p:spPr>
          <a:xfrm>
            <a:off x="572025" y="426784"/>
            <a:ext cx="18162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OPEN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BDF18B3-A3C7-7B4B-A168-2673FFE08779}"/>
              </a:ext>
            </a:extLst>
          </p:cNvPr>
          <p:cNvSpPr txBox="1"/>
          <p:nvPr/>
        </p:nvSpPr>
        <p:spPr>
          <a:xfrm>
            <a:off x="3670126" y="100209"/>
            <a:ext cx="51231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PREPARING Piping -  EVACUATING HAZMATS</a:t>
            </a:r>
            <a:endParaRPr lang="en-US" sz="1600" dirty="0"/>
          </a:p>
        </p:txBody>
      </p:sp>
      <p:pic>
        <p:nvPicPr>
          <p:cNvPr id="1026" name="Picture 2" descr="Image result for motor P&amp;ID symbol">
            <a:extLst>
              <a:ext uri="{FF2B5EF4-FFF2-40B4-BE49-F238E27FC236}">
                <a16:creationId xmlns:a16="http://schemas.microsoft.com/office/drawing/2014/main" id="{C60C7F8D-3BA8-8F4A-88D2-FA5051626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3090" y="2096967"/>
            <a:ext cx="2237130" cy="193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CAA5116D-2C7B-124F-9BB6-77C648BB242B}"/>
              </a:ext>
            </a:extLst>
          </p:cNvPr>
          <p:cNvSpPr txBox="1"/>
          <p:nvPr/>
        </p:nvSpPr>
        <p:spPr>
          <a:xfrm>
            <a:off x="0" y="4267615"/>
            <a:ext cx="12192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Use the process flows to empty the piping of as much liquid HAZMAT ss possible.  This means that we will CLOSE Valve #1 first and allow the pump to run for some time to pull as much liquid out of the feed piping as possible.  DO NOT cavitate the pump! 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CLOSE Valve #2 and STOP the pump.  There should be minimal liquid HAZMAT between CLOSED Valves 1 &amp; 2,  but there will be a lot of HAZMAT GAS/VAPOR that poses extreme risks to the workers who will be removing the pump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APPLY lockout devices and locks to Valves 1 &amp; 2 in their CLOSED position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With the bleed valve #5 CLOSED and LOCKED OUT, follow the Safe Work/Opening Permit requirements and remove the cap/plug/gauge on the end of the pipe.  STAY OUT OF LINE OF FIRE!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C28880E-6358-C441-8B78-58222F54E655}"/>
              </a:ext>
            </a:extLst>
          </p:cNvPr>
          <p:cNvSpPr txBox="1"/>
          <p:nvPr/>
        </p:nvSpPr>
        <p:spPr>
          <a:xfrm>
            <a:off x="10649214" y="2565900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F65B0FB-D03D-ED48-AE2B-75E68B2BBCD3}"/>
              </a:ext>
            </a:extLst>
          </p:cNvPr>
          <p:cNvSpPr txBox="1"/>
          <p:nvPr/>
        </p:nvSpPr>
        <p:spPr>
          <a:xfrm>
            <a:off x="9771534" y="2565900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6E21786-5951-C144-B456-E13473E97E11}"/>
              </a:ext>
            </a:extLst>
          </p:cNvPr>
          <p:cNvSpPr txBox="1"/>
          <p:nvPr/>
        </p:nvSpPr>
        <p:spPr>
          <a:xfrm>
            <a:off x="6874397" y="3183153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4E4606B-A249-BD42-80A3-80BB1F790C68}"/>
              </a:ext>
            </a:extLst>
          </p:cNvPr>
          <p:cNvSpPr txBox="1"/>
          <p:nvPr/>
        </p:nvSpPr>
        <p:spPr>
          <a:xfrm>
            <a:off x="327462" y="3142888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12D406B-708C-D74B-9A56-9ED90A640374}"/>
              </a:ext>
            </a:extLst>
          </p:cNvPr>
          <p:cNvSpPr txBox="1"/>
          <p:nvPr/>
        </p:nvSpPr>
        <p:spPr>
          <a:xfrm>
            <a:off x="10235557" y="1521656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5830628-5474-2843-AEF9-02E6286F87C4}"/>
              </a:ext>
            </a:extLst>
          </p:cNvPr>
          <p:cNvSpPr txBox="1"/>
          <p:nvPr/>
        </p:nvSpPr>
        <p:spPr>
          <a:xfrm>
            <a:off x="1164621" y="2202210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#6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AF13D36-DC3D-B947-84D2-4A6BC9FDC30C}"/>
              </a:ext>
            </a:extLst>
          </p:cNvPr>
          <p:cNvSpPr/>
          <p:nvPr/>
        </p:nvSpPr>
        <p:spPr>
          <a:xfrm>
            <a:off x="7503090" y="1327759"/>
            <a:ext cx="4688910" cy="2893512"/>
          </a:xfrm>
          <a:prstGeom prst="rect">
            <a:avLst/>
          </a:prstGeom>
          <a:noFill/>
          <a:ln w="889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7C7022DC-7240-0543-B410-3556DE509070}"/>
              </a:ext>
            </a:extLst>
          </p:cNvPr>
          <p:cNvCxnSpPr>
            <a:cxnSpLocks/>
          </p:cNvCxnSpPr>
          <p:nvPr/>
        </p:nvCxnSpPr>
        <p:spPr>
          <a:xfrm flipV="1">
            <a:off x="1371451" y="2565900"/>
            <a:ext cx="0" cy="4962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Collate 54">
            <a:extLst>
              <a:ext uri="{FF2B5EF4-FFF2-40B4-BE49-F238E27FC236}">
                <a16:creationId xmlns:a16="http://schemas.microsoft.com/office/drawing/2014/main" id="{BA547F17-F6D1-F240-9946-7496BBC5FD35}"/>
              </a:ext>
            </a:extLst>
          </p:cNvPr>
          <p:cNvSpPr/>
          <p:nvPr/>
        </p:nvSpPr>
        <p:spPr>
          <a:xfrm>
            <a:off x="1262743" y="2692946"/>
            <a:ext cx="217415" cy="239483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22EF27A-592C-AF4A-9823-3EF8D631F7FC}"/>
              </a:ext>
            </a:extLst>
          </p:cNvPr>
          <p:cNvSpPr txBox="1"/>
          <p:nvPr/>
        </p:nvSpPr>
        <p:spPr>
          <a:xfrm>
            <a:off x="1164621" y="2202210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#6</a:t>
            </a:r>
          </a:p>
        </p:txBody>
      </p:sp>
      <p:sp>
        <p:nvSpPr>
          <p:cNvPr id="57" name="Trapezoid 56">
            <a:extLst>
              <a:ext uri="{FF2B5EF4-FFF2-40B4-BE49-F238E27FC236}">
                <a16:creationId xmlns:a16="http://schemas.microsoft.com/office/drawing/2014/main" id="{6A23B080-4589-2541-92AA-9BBAD2876071}"/>
              </a:ext>
            </a:extLst>
          </p:cNvPr>
          <p:cNvSpPr/>
          <p:nvPr/>
        </p:nvSpPr>
        <p:spPr>
          <a:xfrm rot="10800000">
            <a:off x="1330109" y="2535833"/>
            <a:ext cx="82679" cy="74191"/>
          </a:xfrm>
          <a:prstGeom prst="trapezoid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14555327-83BD-2747-8F34-E612C5377282}"/>
              </a:ext>
            </a:extLst>
          </p:cNvPr>
          <p:cNvSpPr/>
          <p:nvPr/>
        </p:nvSpPr>
        <p:spPr>
          <a:xfrm rot="10800000">
            <a:off x="10376139" y="1829838"/>
            <a:ext cx="82679" cy="74191"/>
          </a:xfrm>
          <a:prstGeom prst="trapezoid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8090BCD-3B09-2446-8123-59557F7E9EA2}"/>
              </a:ext>
            </a:extLst>
          </p:cNvPr>
          <p:cNvSpPr txBox="1"/>
          <p:nvPr/>
        </p:nvSpPr>
        <p:spPr>
          <a:xfrm>
            <a:off x="1595139" y="2840104"/>
            <a:ext cx="45957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100’s of feet may be between isolation valves containing HAZMAT liquid/gas</a:t>
            </a:r>
          </a:p>
        </p:txBody>
      </p:sp>
    </p:spTree>
    <p:extLst>
      <p:ext uri="{BB962C8B-B14F-4D97-AF65-F5344CB8AC3E}">
        <p14:creationId xmlns:p14="http://schemas.microsoft.com/office/powerpoint/2010/main" val="1538469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Can 32">
            <a:extLst>
              <a:ext uri="{FF2B5EF4-FFF2-40B4-BE49-F238E27FC236}">
                <a16:creationId xmlns:a16="http://schemas.microsoft.com/office/drawing/2014/main" id="{C57838F4-B801-A141-8EEB-CA515A912A5F}"/>
              </a:ext>
            </a:extLst>
          </p:cNvPr>
          <p:cNvSpPr/>
          <p:nvPr/>
        </p:nvSpPr>
        <p:spPr>
          <a:xfrm>
            <a:off x="11041687" y="2904144"/>
            <a:ext cx="914400" cy="1216152"/>
          </a:xfrm>
          <a:prstGeom prst="can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5E70C80-AC9A-9041-B2D2-94976AB35843}"/>
              </a:ext>
            </a:extLst>
          </p:cNvPr>
          <p:cNvCxnSpPr>
            <a:cxnSpLocks/>
          </p:cNvCxnSpPr>
          <p:nvPr/>
        </p:nvCxnSpPr>
        <p:spPr>
          <a:xfrm>
            <a:off x="136593" y="3048889"/>
            <a:ext cx="7366497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Collate 2">
            <a:extLst>
              <a:ext uri="{FF2B5EF4-FFF2-40B4-BE49-F238E27FC236}">
                <a16:creationId xmlns:a16="http://schemas.microsoft.com/office/drawing/2014/main" id="{72A2E364-63D1-5949-9844-BF53FB817201}"/>
              </a:ext>
            </a:extLst>
          </p:cNvPr>
          <p:cNvSpPr/>
          <p:nvPr/>
        </p:nvSpPr>
        <p:spPr>
          <a:xfrm rot="5400000">
            <a:off x="414552" y="2844591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Collate 3">
            <a:extLst>
              <a:ext uri="{FF2B5EF4-FFF2-40B4-BE49-F238E27FC236}">
                <a16:creationId xmlns:a16="http://schemas.microsoft.com/office/drawing/2014/main" id="{70EA2395-6111-5145-9B92-E3DF226AAE83}"/>
              </a:ext>
            </a:extLst>
          </p:cNvPr>
          <p:cNvSpPr/>
          <p:nvPr/>
        </p:nvSpPr>
        <p:spPr>
          <a:xfrm rot="5400000">
            <a:off x="6938377" y="2839529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BAC9538-FF77-3443-91AA-47109C3ADC11}"/>
              </a:ext>
            </a:extLst>
          </p:cNvPr>
          <p:cNvCxnSpPr>
            <a:cxnSpLocks/>
          </p:cNvCxnSpPr>
          <p:nvPr/>
        </p:nvCxnSpPr>
        <p:spPr>
          <a:xfrm>
            <a:off x="9557359" y="2382479"/>
            <a:ext cx="249267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Collate 5">
            <a:extLst>
              <a:ext uri="{FF2B5EF4-FFF2-40B4-BE49-F238E27FC236}">
                <a16:creationId xmlns:a16="http://schemas.microsoft.com/office/drawing/2014/main" id="{5F1F3149-1528-8F43-9D38-1EFAC7899832}"/>
              </a:ext>
            </a:extLst>
          </p:cNvPr>
          <p:cNvSpPr/>
          <p:nvPr/>
        </p:nvSpPr>
        <p:spPr>
          <a:xfrm rot="5400000">
            <a:off x="9863651" y="2175651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Collate 6">
            <a:extLst>
              <a:ext uri="{FF2B5EF4-FFF2-40B4-BE49-F238E27FC236}">
                <a16:creationId xmlns:a16="http://schemas.microsoft.com/office/drawing/2014/main" id="{E59F65E3-3A4D-EA47-9773-75C3D69A3418}"/>
              </a:ext>
            </a:extLst>
          </p:cNvPr>
          <p:cNvSpPr/>
          <p:nvPr/>
        </p:nvSpPr>
        <p:spPr>
          <a:xfrm rot="5400000">
            <a:off x="10736301" y="2178180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357A984-327F-C14A-9230-6561662BA5B0}"/>
              </a:ext>
            </a:extLst>
          </p:cNvPr>
          <p:cNvCxnSpPr>
            <a:cxnSpLocks/>
          </p:cNvCxnSpPr>
          <p:nvPr/>
        </p:nvCxnSpPr>
        <p:spPr>
          <a:xfrm flipV="1">
            <a:off x="10417480" y="1886212"/>
            <a:ext cx="0" cy="4962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ollate 8">
            <a:extLst>
              <a:ext uri="{FF2B5EF4-FFF2-40B4-BE49-F238E27FC236}">
                <a16:creationId xmlns:a16="http://schemas.microsoft.com/office/drawing/2014/main" id="{2F41FC42-B204-1444-805D-5D4660E25844}"/>
              </a:ext>
            </a:extLst>
          </p:cNvPr>
          <p:cNvSpPr/>
          <p:nvPr/>
        </p:nvSpPr>
        <p:spPr>
          <a:xfrm>
            <a:off x="10308772" y="2013258"/>
            <a:ext cx="217415" cy="239483"/>
          </a:xfrm>
          <a:prstGeom prst="flowChartCol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Collate 11">
            <a:extLst>
              <a:ext uri="{FF2B5EF4-FFF2-40B4-BE49-F238E27FC236}">
                <a16:creationId xmlns:a16="http://schemas.microsoft.com/office/drawing/2014/main" id="{58A7AABA-4388-774D-84DA-1511D8F75AAC}"/>
              </a:ext>
            </a:extLst>
          </p:cNvPr>
          <p:cNvSpPr/>
          <p:nvPr/>
        </p:nvSpPr>
        <p:spPr>
          <a:xfrm rot="5400000">
            <a:off x="147333" y="-43785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13" name="Collate 12">
            <a:extLst>
              <a:ext uri="{FF2B5EF4-FFF2-40B4-BE49-F238E27FC236}">
                <a16:creationId xmlns:a16="http://schemas.microsoft.com/office/drawing/2014/main" id="{E41F9334-1477-0644-846A-B6A0CD946B80}"/>
              </a:ext>
            </a:extLst>
          </p:cNvPr>
          <p:cNvSpPr/>
          <p:nvPr/>
        </p:nvSpPr>
        <p:spPr>
          <a:xfrm rot="5400000">
            <a:off x="147331" y="404622"/>
            <a:ext cx="239483" cy="413657"/>
          </a:xfrm>
          <a:prstGeom prst="flowChartCol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320F620-2CB9-1541-83DF-882E48CF0910}"/>
              </a:ext>
            </a:extLst>
          </p:cNvPr>
          <p:cNvSpPr txBox="1"/>
          <p:nvPr/>
        </p:nvSpPr>
        <p:spPr>
          <a:xfrm>
            <a:off x="572025" y="43302"/>
            <a:ext cx="18162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CLOSED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044855-BB76-8442-B2C4-1CAA54C09DE9}"/>
              </a:ext>
            </a:extLst>
          </p:cNvPr>
          <p:cNvSpPr txBox="1"/>
          <p:nvPr/>
        </p:nvSpPr>
        <p:spPr>
          <a:xfrm>
            <a:off x="572025" y="426784"/>
            <a:ext cx="18162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OPEN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CF9F59-1E72-B34B-B3F8-E2FB6E89F93C}"/>
              </a:ext>
            </a:extLst>
          </p:cNvPr>
          <p:cNvSpPr txBox="1"/>
          <p:nvPr/>
        </p:nvSpPr>
        <p:spPr>
          <a:xfrm>
            <a:off x="1863679" y="57565"/>
            <a:ext cx="89419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PREPARING Piping -  EVACUATING HAZMATS</a:t>
            </a:r>
            <a:endParaRPr lang="en-US" sz="1600" dirty="0"/>
          </a:p>
        </p:txBody>
      </p:sp>
      <p:pic>
        <p:nvPicPr>
          <p:cNvPr id="18" name="Picture 2" descr="Image result for motor P&amp;ID symbol">
            <a:extLst>
              <a:ext uri="{FF2B5EF4-FFF2-40B4-BE49-F238E27FC236}">
                <a16:creationId xmlns:a16="http://schemas.microsoft.com/office/drawing/2014/main" id="{046CE8E7-18B4-B743-BCBB-50D991F61E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3090" y="2096967"/>
            <a:ext cx="2237130" cy="193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3DB4BBC-D624-8245-9F35-E2284FE232D2}"/>
              </a:ext>
            </a:extLst>
          </p:cNvPr>
          <p:cNvSpPr txBox="1"/>
          <p:nvPr/>
        </p:nvSpPr>
        <p:spPr>
          <a:xfrm>
            <a:off x="0" y="4234453"/>
            <a:ext cx="12192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US" dirty="0"/>
              <a:t>Attach your Dead-Man Valve Piping assembly to the THREADED PIPE CONNECTION. ENSURE that you have used a PROPER thread-sealant and torque on this connection!  NOTE: some will include a check-valve in this pipe </a:t>
            </a:r>
            <a:r>
              <a:rPr lang="en-US" dirty="0" err="1"/>
              <a:t>assemby</a:t>
            </a:r>
            <a:endParaRPr lang="en-US" dirty="0"/>
          </a:p>
          <a:p>
            <a:pPr marL="342900" indent="-342900">
              <a:buFont typeface="+mj-lt"/>
              <a:buAutoNum type="arabicPeriod" startAt="5"/>
            </a:pPr>
            <a:r>
              <a:rPr lang="en-US" dirty="0"/>
              <a:t>Attach an APPROVED NH3 transfer hose to the Dead-Man Piping and Valve assembly.  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en-US" dirty="0"/>
              <a:t>Based on the estimate of NH3 gas between valves #1 &amp; #2, ensure that you have at least 1-gallon of solution (usually water) for every 1-pound of gas/vapor.  This could be a 5-gallon bucket, a 55-gallon drum, or maybe even a 330-gallon tote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en-US" dirty="0"/>
              <a:t>SLOWLY crack OPEN Bleed Valve #5 with the Dead-Man Valve CLOSED and check for leaks in the check valve assembly connection.  No leaks, continue to OPEN Bleed Valve #5 to the 50% OPEN position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en-US" dirty="0"/>
              <a:t>SLOWLY OPEN the Dead-Man Valve and vent GAS/VAPOR ONLY to the scrubber/container.  DO NOT FULLY OPEN the Dead-Man Valve until we are confident, we are dealing with 100% GAS/Vapor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9D39A12-3088-974F-923E-EC48FFB688FE}"/>
              </a:ext>
            </a:extLst>
          </p:cNvPr>
          <p:cNvSpPr txBox="1"/>
          <p:nvPr/>
        </p:nvSpPr>
        <p:spPr>
          <a:xfrm>
            <a:off x="10649214" y="2565900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50C9278-8972-6149-9D9F-32666AF6BB22}"/>
              </a:ext>
            </a:extLst>
          </p:cNvPr>
          <p:cNvSpPr txBox="1"/>
          <p:nvPr/>
        </p:nvSpPr>
        <p:spPr>
          <a:xfrm>
            <a:off x="9771534" y="2565900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C1A9EE2-BD11-BF41-9A2F-91FB8BEE1B52}"/>
              </a:ext>
            </a:extLst>
          </p:cNvPr>
          <p:cNvSpPr txBox="1"/>
          <p:nvPr/>
        </p:nvSpPr>
        <p:spPr>
          <a:xfrm>
            <a:off x="6874397" y="3183153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3A621C8-266C-7542-A14C-2C5D2382418A}"/>
              </a:ext>
            </a:extLst>
          </p:cNvPr>
          <p:cNvSpPr txBox="1"/>
          <p:nvPr/>
        </p:nvSpPr>
        <p:spPr>
          <a:xfrm>
            <a:off x="327462" y="3142888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501BFFB-F6EE-AD4E-A7BC-77EA4D45A746}"/>
              </a:ext>
            </a:extLst>
          </p:cNvPr>
          <p:cNvSpPr txBox="1"/>
          <p:nvPr/>
        </p:nvSpPr>
        <p:spPr>
          <a:xfrm>
            <a:off x="9956787" y="1912301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8701D07-224A-2A42-8F7A-B4B341077F81}"/>
              </a:ext>
            </a:extLst>
          </p:cNvPr>
          <p:cNvSpPr txBox="1"/>
          <p:nvPr/>
        </p:nvSpPr>
        <p:spPr>
          <a:xfrm>
            <a:off x="1164621" y="2202210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#6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DBD6232-7588-7849-88C5-A6618E8966FA}"/>
              </a:ext>
            </a:extLst>
          </p:cNvPr>
          <p:cNvSpPr/>
          <p:nvPr/>
        </p:nvSpPr>
        <p:spPr>
          <a:xfrm>
            <a:off x="7503090" y="954741"/>
            <a:ext cx="4688910" cy="3231858"/>
          </a:xfrm>
          <a:prstGeom prst="rect">
            <a:avLst/>
          </a:prstGeom>
          <a:noFill/>
          <a:ln w="889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C2B522D-A7C5-9640-9C3A-41E0AC35CE6E}"/>
              </a:ext>
            </a:extLst>
          </p:cNvPr>
          <p:cNvCxnSpPr>
            <a:cxnSpLocks/>
          </p:cNvCxnSpPr>
          <p:nvPr/>
        </p:nvCxnSpPr>
        <p:spPr>
          <a:xfrm flipH="1" flipV="1">
            <a:off x="10417478" y="1300538"/>
            <a:ext cx="2" cy="58567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Line Callout 2 (No Border) 28">
            <a:extLst>
              <a:ext uri="{FF2B5EF4-FFF2-40B4-BE49-F238E27FC236}">
                <a16:creationId xmlns:a16="http://schemas.microsoft.com/office/drawing/2014/main" id="{7FD24E2A-0139-CD41-8B16-C98DDD4E26BA}"/>
              </a:ext>
            </a:extLst>
          </p:cNvPr>
          <p:cNvSpPr/>
          <p:nvPr/>
        </p:nvSpPr>
        <p:spPr>
          <a:xfrm>
            <a:off x="10290124" y="1667753"/>
            <a:ext cx="217415" cy="162085"/>
          </a:xfrm>
          <a:prstGeom prst="callout2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2D23940B-C4C9-7D42-83E6-6857F8E6C564}"/>
              </a:ext>
            </a:extLst>
          </p:cNvPr>
          <p:cNvSpPr/>
          <p:nvPr/>
        </p:nvSpPr>
        <p:spPr>
          <a:xfrm>
            <a:off x="10417478" y="1088407"/>
            <a:ext cx="1149723" cy="2938960"/>
          </a:xfrm>
          <a:custGeom>
            <a:avLst/>
            <a:gdLst>
              <a:gd name="connsiteX0" fmla="*/ 0 w 1149723"/>
              <a:gd name="connsiteY0" fmla="*/ 229377 h 2938960"/>
              <a:gd name="connsiteX1" fmla="*/ 6723 w 1149723"/>
              <a:gd name="connsiteY1" fmla="*/ 135248 h 2938960"/>
              <a:gd name="connsiteX2" fmla="*/ 53788 w 1149723"/>
              <a:gd name="connsiteY2" fmla="*/ 81460 h 2938960"/>
              <a:gd name="connsiteX3" fmla="*/ 73958 w 1149723"/>
              <a:gd name="connsiteY3" fmla="*/ 74736 h 2938960"/>
              <a:gd name="connsiteX4" fmla="*/ 114300 w 1149723"/>
              <a:gd name="connsiteY4" fmla="*/ 47842 h 2938960"/>
              <a:gd name="connsiteX5" fmla="*/ 154641 w 1149723"/>
              <a:gd name="connsiteY5" fmla="*/ 27671 h 2938960"/>
              <a:gd name="connsiteX6" fmla="*/ 174811 w 1149723"/>
              <a:gd name="connsiteY6" fmla="*/ 20948 h 2938960"/>
              <a:gd name="connsiteX7" fmla="*/ 194982 w 1149723"/>
              <a:gd name="connsiteY7" fmla="*/ 7501 h 2938960"/>
              <a:gd name="connsiteX8" fmla="*/ 410135 w 1149723"/>
              <a:gd name="connsiteY8" fmla="*/ 7501 h 2938960"/>
              <a:gd name="connsiteX9" fmla="*/ 504264 w 1149723"/>
              <a:gd name="connsiteY9" fmla="*/ 27671 h 2938960"/>
              <a:gd name="connsiteX10" fmla="*/ 544605 w 1149723"/>
              <a:gd name="connsiteY10" fmla="*/ 41118 h 2938960"/>
              <a:gd name="connsiteX11" fmla="*/ 645458 w 1149723"/>
              <a:gd name="connsiteY11" fmla="*/ 74736 h 2938960"/>
              <a:gd name="connsiteX12" fmla="*/ 705970 w 1149723"/>
              <a:gd name="connsiteY12" fmla="*/ 94907 h 2938960"/>
              <a:gd name="connsiteX13" fmla="*/ 746311 w 1149723"/>
              <a:gd name="connsiteY13" fmla="*/ 108354 h 2938960"/>
              <a:gd name="connsiteX14" fmla="*/ 766482 w 1149723"/>
              <a:gd name="connsiteY14" fmla="*/ 121801 h 2938960"/>
              <a:gd name="connsiteX15" fmla="*/ 806823 w 1149723"/>
              <a:gd name="connsiteY15" fmla="*/ 135248 h 2938960"/>
              <a:gd name="connsiteX16" fmla="*/ 847164 w 1149723"/>
              <a:gd name="connsiteY16" fmla="*/ 162142 h 2938960"/>
              <a:gd name="connsiteX17" fmla="*/ 867335 w 1149723"/>
              <a:gd name="connsiteY17" fmla="*/ 175589 h 2938960"/>
              <a:gd name="connsiteX18" fmla="*/ 887505 w 1149723"/>
              <a:gd name="connsiteY18" fmla="*/ 182313 h 2938960"/>
              <a:gd name="connsiteX19" fmla="*/ 914400 w 1149723"/>
              <a:gd name="connsiteY19" fmla="*/ 215930 h 2938960"/>
              <a:gd name="connsiteX20" fmla="*/ 934570 w 1149723"/>
              <a:gd name="connsiteY20" fmla="*/ 222654 h 2938960"/>
              <a:gd name="connsiteX21" fmla="*/ 968188 w 1149723"/>
              <a:gd name="connsiteY21" fmla="*/ 256271 h 2938960"/>
              <a:gd name="connsiteX22" fmla="*/ 981635 w 1149723"/>
              <a:gd name="connsiteY22" fmla="*/ 276442 h 2938960"/>
              <a:gd name="connsiteX23" fmla="*/ 1048870 w 1149723"/>
              <a:gd name="connsiteY23" fmla="*/ 357124 h 2938960"/>
              <a:gd name="connsiteX24" fmla="*/ 1062317 w 1149723"/>
              <a:gd name="connsiteY24" fmla="*/ 377295 h 2938960"/>
              <a:gd name="connsiteX25" fmla="*/ 1075764 w 1149723"/>
              <a:gd name="connsiteY25" fmla="*/ 417636 h 2938960"/>
              <a:gd name="connsiteX26" fmla="*/ 1062317 w 1149723"/>
              <a:gd name="connsiteY26" fmla="*/ 478148 h 2938960"/>
              <a:gd name="connsiteX27" fmla="*/ 1048870 w 1149723"/>
              <a:gd name="connsiteY27" fmla="*/ 505042 h 2938960"/>
              <a:gd name="connsiteX28" fmla="*/ 1028700 w 1149723"/>
              <a:gd name="connsiteY28" fmla="*/ 518489 h 2938960"/>
              <a:gd name="connsiteX29" fmla="*/ 1001805 w 1149723"/>
              <a:gd name="connsiteY29" fmla="*/ 552107 h 2938960"/>
              <a:gd name="connsiteX30" fmla="*/ 995082 w 1149723"/>
              <a:gd name="connsiteY30" fmla="*/ 572277 h 2938960"/>
              <a:gd name="connsiteX31" fmla="*/ 968188 w 1149723"/>
              <a:gd name="connsiteY31" fmla="*/ 612618 h 2938960"/>
              <a:gd name="connsiteX32" fmla="*/ 948017 w 1149723"/>
              <a:gd name="connsiteY32" fmla="*/ 673130 h 2938960"/>
              <a:gd name="connsiteX33" fmla="*/ 941294 w 1149723"/>
              <a:gd name="connsiteY33" fmla="*/ 693301 h 2938960"/>
              <a:gd name="connsiteX34" fmla="*/ 927847 w 1149723"/>
              <a:gd name="connsiteY34" fmla="*/ 713471 h 2938960"/>
              <a:gd name="connsiteX35" fmla="*/ 921123 w 1149723"/>
              <a:gd name="connsiteY35" fmla="*/ 740366 h 2938960"/>
              <a:gd name="connsiteX36" fmla="*/ 914400 w 1149723"/>
              <a:gd name="connsiteY36" fmla="*/ 760536 h 2938960"/>
              <a:gd name="connsiteX37" fmla="*/ 921123 w 1149723"/>
              <a:gd name="connsiteY37" fmla="*/ 901730 h 2938960"/>
              <a:gd name="connsiteX38" fmla="*/ 934570 w 1149723"/>
              <a:gd name="connsiteY38" fmla="*/ 942071 h 2938960"/>
              <a:gd name="connsiteX39" fmla="*/ 954741 w 1149723"/>
              <a:gd name="connsiteY39" fmla="*/ 1002583 h 2938960"/>
              <a:gd name="connsiteX40" fmla="*/ 974911 w 1149723"/>
              <a:gd name="connsiteY40" fmla="*/ 1049648 h 2938960"/>
              <a:gd name="connsiteX41" fmla="*/ 1001805 w 1149723"/>
              <a:gd name="connsiteY41" fmla="*/ 1089989 h 2938960"/>
              <a:gd name="connsiteX42" fmla="*/ 1015252 w 1149723"/>
              <a:gd name="connsiteY42" fmla="*/ 1110160 h 2938960"/>
              <a:gd name="connsiteX43" fmla="*/ 1028700 w 1149723"/>
              <a:gd name="connsiteY43" fmla="*/ 1150501 h 2938960"/>
              <a:gd name="connsiteX44" fmla="*/ 1035423 w 1149723"/>
              <a:gd name="connsiteY44" fmla="*/ 1170671 h 2938960"/>
              <a:gd name="connsiteX45" fmla="*/ 1048870 w 1149723"/>
              <a:gd name="connsiteY45" fmla="*/ 1197566 h 2938960"/>
              <a:gd name="connsiteX46" fmla="*/ 1055594 w 1149723"/>
              <a:gd name="connsiteY46" fmla="*/ 1224460 h 2938960"/>
              <a:gd name="connsiteX47" fmla="*/ 1069041 w 1149723"/>
              <a:gd name="connsiteY47" fmla="*/ 1264801 h 2938960"/>
              <a:gd name="connsiteX48" fmla="*/ 1075764 w 1149723"/>
              <a:gd name="connsiteY48" fmla="*/ 1284971 h 2938960"/>
              <a:gd name="connsiteX49" fmla="*/ 1116105 w 1149723"/>
              <a:gd name="connsiteY49" fmla="*/ 1365654 h 2938960"/>
              <a:gd name="connsiteX50" fmla="*/ 1136276 w 1149723"/>
              <a:gd name="connsiteY50" fmla="*/ 1405995 h 2938960"/>
              <a:gd name="connsiteX51" fmla="*/ 1149723 w 1149723"/>
              <a:gd name="connsiteY51" fmla="*/ 1446336 h 2938960"/>
              <a:gd name="connsiteX52" fmla="*/ 1143000 w 1149723"/>
              <a:gd name="connsiteY52" fmla="*/ 1574083 h 2938960"/>
              <a:gd name="connsiteX53" fmla="*/ 1136276 w 1149723"/>
              <a:gd name="connsiteY53" fmla="*/ 1594254 h 2938960"/>
              <a:gd name="connsiteX54" fmla="*/ 1122829 w 1149723"/>
              <a:gd name="connsiteY54" fmla="*/ 1614424 h 2938960"/>
              <a:gd name="connsiteX55" fmla="*/ 1095935 w 1149723"/>
              <a:gd name="connsiteY55" fmla="*/ 1648042 h 2938960"/>
              <a:gd name="connsiteX56" fmla="*/ 1082488 w 1149723"/>
              <a:gd name="connsiteY56" fmla="*/ 1668213 h 2938960"/>
              <a:gd name="connsiteX57" fmla="*/ 1042147 w 1149723"/>
              <a:gd name="connsiteY57" fmla="*/ 1695107 h 2938960"/>
              <a:gd name="connsiteX58" fmla="*/ 1001805 w 1149723"/>
              <a:gd name="connsiteY58" fmla="*/ 1722001 h 2938960"/>
              <a:gd name="connsiteX59" fmla="*/ 981635 w 1149723"/>
              <a:gd name="connsiteY59" fmla="*/ 1735448 h 2938960"/>
              <a:gd name="connsiteX60" fmla="*/ 948017 w 1149723"/>
              <a:gd name="connsiteY60" fmla="*/ 1769066 h 2938960"/>
              <a:gd name="connsiteX61" fmla="*/ 927847 w 1149723"/>
              <a:gd name="connsiteY61" fmla="*/ 1789236 h 2938960"/>
              <a:gd name="connsiteX62" fmla="*/ 914400 w 1149723"/>
              <a:gd name="connsiteY62" fmla="*/ 1809407 h 2938960"/>
              <a:gd name="connsiteX63" fmla="*/ 887505 w 1149723"/>
              <a:gd name="connsiteY63" fmla="*/ 1843024 h 2938960"/>
              <a:gd name="connsiteX64" fmla="*/ 867335 w 1149723"/>
              <a:gd name="connsiteY64" fmla="*/ 1903536 h 2938960"/>
              <a:gd name="connsiteX65" fmla="*/ 860611 w 1149723"/>
              <a:gd name="connsiteY65" fmla="*/ 1923707 h 2938960"/>
              <a:gd name="connsiteX66" fmla="*/ 853888 w 1149723"/>
              <a:gd name="connsiteY66" fmla="*/ 1943877 h 2938960"/>
              <a:gd name="connsiteX67" fmla="*/ 860611 w 1149723"/>
              <a:gd name="connsiteY67" fmla="*/ 2058177 h 2938960"/>
              <a:gd name="connsiteX68" fmla="*/ 874058 w 1149723"/>
              <a:gd name="connsiteY68" fmla="*/ 2105242 h 2938960"/>
              <a:gd name="connsiteX69" fmla="*/ 887505 w 1149723"/>
              <a:gd name="connsiteY69" fmla="*/ 2125413 h 2938960"/>
              <a:gd name="connsiteX70" fmla="*/ 907676 w 1149723"/>
              <a:gd name="connsiteY70" fmla="*/ 2192648 h 2938960"/>
              <a:gd name="connsiteX71" fmla="*/ 914400 w 1149723"/>
              <a:gd name="connsiteY71" fmla="*/ 2313671 h 2938960"/>
              <a:gd name="connsiteX72" fmla="*/ 927847 w 1149723"/>
              <a:gd name="connsiteY72" fmla="*/ 2360736 h 2938960"/>
              <a:gd name="connsiteX73" fmla="*/ 934570 w 1149723"/>
              <a:gd name="connsiteY73" fmla="*/ 2501930 h 2938960"/>
              <a:gd name="connsiteX74" fmla="*/ 941294 w 1149723"/>
              <a:gd name="connsiteY74" fmla="*/ 2528824 h 2938960"/>
              <a:gd name="connsiteX75" fmla="*/ 954741 w 1149723"/>
              <a:gd name="connsiteY75" fmla="*/ 2616230 h 2938960"/>
              <a:gd name="connsiteX76" fmla="*/ 968188 w 1149723"/>
              <a:gd name="connsiteY76" fmla="*/ 2656571 h 2938960"/>
              <a:gd name="connsiteX77" fmla="*/ 981635 w 1149723"/>
              <a:gd name="connsiteY77" fmla="*/ 2696913 h 2938960"/>
              <a:gd name="connsiteX78" fmla="*/ 988358 w 1149723"/>
              <a:gd name="connsiteY78" fmla="*/ 2717083 h 2938960"/>
              <a:gd name="connsiteX79" fmla="*/ 995082 w 1149723"/>
              <a:gd name="connsiteY79" fmla="*/ 2737254 h 2938960"/>
              <a:gd name="connsiteX80" fmla="*/ 988358 w 1149723"/>
              <a:gd name="connsiteY80" fmla="*/ 2865001 h 2938960"/>
              <a:gd name="connsiteX81" fmla="*/ 974911 w 1149723"/>
              <a:gd name="connsiteY81" fmla="*/ 2912066 h 2938960"/>
              <a:gd name="connsiteX82" fmla="*/ 974911 w 1149723"/>
              <a:gd name="connsiteY82" fmla="*/ 2938960 h 2938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149723" h="2938960">
                <a:moveTo>
                  <a:pt x="0" y="229377"/>
                </a:moveTo>
                <a:cubicBezTo>
                  <a:pt x="2241" y="198001"/>
                  <a:pt x="-906" y="165765"/>
                  <a:pt x="6723" y="135248"/>
                </a:cubicBezTo>
                <a:cubicBezTo>
                  <a:pt x="12486" y="112194"/>
                  <a:pt x="32977" y="91866"/>
                  <a:pt x="53788" y="81460"/>
                </a:cubicBezTo>
                <a:cubicBezTo>
                  <a:pt x="60127" y="78290"/>
                  <a:pt x="67763" y="78178"/>
                  <a:pt x="73958" y="74736"/>
                </a:cubicBezTo>
                <a:cubicBezTo>
                  <a:pt x="88086" y="66887"/>
                  <a:pt x="98968" y="52953"/>
                  <a:pt x="114300" y="47842"/>
                </a:cubicBezTo>
                <a:cubicBezTo>
                  <a:pt x="165004" y="30939"/>
                  <a:pt x="102499" y="53741"/>
                  <a:pt x="154641" y="27671"/>
                </a:cubicBezTo>
                <a:cubicBezTo>
                  <a:pt x="160980" y="24502"/>
                  <a:pt x="168088" y="23189"/>
                  <a:pt x="174811" y="20948"/>
                </a:cubicBezTo>
                <a:cubicBezTo>
                  <a:pt x="181535" y="16466"/>
                  <a:pt x="187242" y="9823"/>
                  <a:pt x="194982" y="7501"/>
                </a:cubicBezTo>
                <a:cubicBezTo>
                  <a:pt x="250151" y="-9050"/>
                  <a:pt x="393951" y="6854"/>
                  <a:pt x="410135" y="7501"/>
                </a:cubicBezTo>
                <a:cubicBezTo>
                  <a:pt x="425732" y="10620"/>
                  <a:pt x="479738" y="20313"/>
                  <a:pt x="504264" y="27671"/>
                </a:cubicBezTo>
                <a:cubicBezTo>
                  <a:pt x="517841" y="31744"/>
                  <a:pt x="531158" y="36636"/>
                  <a:pt x="544605" y="41118"/>
                </a:cubicBezTo>
                <a:lnTo>
                  <a:pt x="645458" y="74736"/>
                </a:lnTo>
                <a:lnTo>
                  <a:pt x="705970" y="94907"/>
                </a:lnTo>
                <a:cubicBezTo>
                  <a:pt x="705975" y="94909"/>
                  <a:pt x="746306" y="108350"/>
                  <a:pt x="746311" y="108354"/>
                </a:cubicBezTo>
                <a:cubicBezTo>
                  <a:pt x="753035" y="112836"/>
                  <a:pt x="759098" y="118519"/>
                  <a:pt x="766482" y="121801"/>
                </a:cubicBezTo>
                <a:cubicBezTo>
                  <a:pt x="779435" y="127558"/>
                  <a:pt x="795029" y="127385"/>
                  <a:pt x="806823" y="135248"/>
                </a:cubicBezTo>
                <a:lnTo>
                  <a:pt x="847164" y="162142"/>
                </a:lnTo>
                <a:cubicBezTo>
                  <a:pt x="853888" y="166624"/>
                  <a:pt x="859669" y="173033"/>
                  <a:pt x="867335" y="175589"/>
                </a:cubicBezTo>
                <a:lnTo>
                  <a:pt x="887505" y="182313"/>
                </a:lnTo>
                <a:cubicBezTo>
                  <a:pt x="893614" y="191477"/>
                  <a:pt x="903753" y="209542"/>
                  <a:pt x="914400" y="215930"/>
                </a:cubicBezTo>
                <a:cubicBezTo>
                  <a:pt x="920477" y="219576"/>
                  <a:pt x="927847" y="220413"/>
                  <a:pt x="934570" y="222654"/>
                </a:cubicBezTo>
                <a:cubicBezTo>
                  <a:pt x="970431" y="276444"/>
                  <a:pt x="923362" y="211445"/>
                  <a:pt x="968188" y="256271"/>
                </a:cubicBezTo>
                <a:cubicBezTo>
                  <a:pt x="973902" y="261985"/>
                  <a:pt x="976266" y="270402"/>
                  <a:pt x="981635" y="276442"/>
                </a:cubicBezTo>
                <a:cubicBezTo>
                  <a:pt x="1050660" y="354095"/>
                  <a:pt x="996763" y="278962"/>
                  <a:pt x="1048870" y="357124"/>
                </a:cubicBezTo>
                <a:cubicBezTo>
                  <a:pt x="1053352" y="363848"/>
                  <a:pt x="1059762" y="369629"/>
                  <a:pt x="1062317" y="377295"/>
                </a:cubicBezTo>
                <a:lnTo>
                  <a:pt x="1075764" y="417636"/>
                </a:lnTo>
                <a:cubicBezTo>
                  <a:pt x="1071734" y="441818"/>
                  <a:pt x="1071346" y="457080"/>
                  <a:pt x="1062317" y="478148"/>
                </a:cubicBezTo>
                <a:cubicBezTo>
                  <a:pt x="1058369" y="487360"/>
                  <a:pt x="1055286" y="497342"/>
                  <a:pt x="1048870" y="505042"/>
                </a:cubicBezTo>
                <a:cubicBezTo>
                  <a:pt x="1043697" y="511250"/>
                  <a:pt x="1035423" y="514007"/>
                  <a:pt x="1028700" y="518489"/>
                </a:cubicBezTo>
                <a:cubicBezTo>
                  <a:pt x="1011799" y="569190"/>
                  <a:pt x="1036563" y="508660"/>
                  <a:pt x="1001805" y="552107"/>
                </a:cubicBezTo>
                <a:cubicBezTo>
                  <a:pt x="997378" y="557641"/>
                  <a:pt x="998524" y="566082"/>
                  <a:pt x="995082" y="572277"/>
                </a:cubicBezTo>
                <a:cubicBezTo>
                  <a:pt x="987233" y="586405"/>
                  <a:pt x="973299" y="597286"/>
                  <a:pt x="968188" y="612618"/>
                </a:cubicBezTo>
                <a:lnTo>
                  <a:pt x="948017" y="673130"/>
                </a:lnTo>
                <a:cubicBezTo>
                  <a:pt x="945776" y="679854"/>
                  <a:pt x="945225" y="687404"/>
                  <a:pt x="941294" y="693301"/>
                </a:cubicBezTo>
                <a:lnTo>
                  <a:pt x="927847" y="713471"/>
                </a:lnTo>
                <a:cubicBezTo>
                  <a:pt x="925606" y="722436"/>
                  <a:pt x="923662" y="731481"/>
                  <a:pt x="921123" y="740366"/>
                </a:cubicBezTo>
                <a:cubicBezTo>
                  <a:pt x="919176" y="747180"/>
                  <a:pt x="914400" y="753449"/>
                  <a:pt x="914400" y="760536"/>
                </a:cubicBezTo>
                <a:cubicBezTo>
                  <a:pt x="914400" y="807654"/>
                  <a:pt x="915920" y="854900"/>
                  <a:pt x="921123" y="901730"/>
                </a:cubicBezTo>
                <a:cubicBezTo>
                  <a:pt x="922688" y="915818"/>
                  <a:pt x="930088" y="928624"/>
                  <a:pt x="934570" y="942071"/>
                </a:cubicBezTo>
                <a:lnTo>
                  <a:pt x="954741" y="1002583"/>
                </a:lnTo>
                <a:cubicBezTo>
                  <a:pt x="961698" y="1023454"/>
                  <a:pt x="962445" y="1028872"/>
                  <a:pt x="974911" y="1049648"/>
                </a:cubicBezTo>
                <a:cubicBezTo>
                  <a:pt x="983226" y="1063506"/>
                  <a:pt x="992840" y="1076542"/>
                  <a:pt x="1001805" y="1089989"/>
                </a:cubicBezTo>
                <a:cubicBezTo>
                  <a:pt x="1006287" y="1096713"/>
                  <a:pt x="1012696" y="1102494"/>
                  <a:pt x="1015252" y="1110160"/>
                </a:cubicBezTo>
                <a:lnTo>
                  <a:pt x="1028700" y="1150501"/>
                </a:lnTo>
                <a:cubicBezTo>
                  <a:pt x="1030941" y="1157224"/>
                  <a:pt x="1032254" y="1164332"/>
                  <a:pt x="1035423" y="1170671"/>
                </a:cubicBezTo>
                <a:cubicBezTo>
                  <a:pt x="1039905" y="1179636"/>
                  <a:pt x="1045351" y="1188181"/>
                  <a:pt x="1048870" y="1197566"/>
                </a:cubicBezTo>
                <a:cubicBezTo>
                  <a:pt x="1052115" y="1206218"/>
                  <a:pt x="1052939" y="1215609"/>
                  <a:pt x="1055594" y="1224460"/>
                </a:cubicBezTo>
                <a:cubicBezTo>
                  <a:pt x="1059667" y="1238037"/>
                  <a:pt x="1064559" y="1251354"/>
                  <a:pt x="1069041" y="1264801"/>
                </a:cubicBezTo>
                <a:cubicBezTo>
                  <a:pt x="1071282" y="1271524"/>
                  <a:pt x="1071833" y="1279074"/>
                  <a:pt x="1075764" y="1284971"/>
                </a:cubicBezTo>
                <a:cubicBezTo>
                  <a:pt x="1110522" y="1337109"/>
                  <a:pt x="1097546" y="1309979"/>
                  <a:pt x="1116105" y="1365654"/>
                </a:cubicBezTo>
                <a:cubicBezTo>
                  <a:pt x="1140625" y="1439212"/>
                  <a:pt x="1101520" y="1327794"/>
                  <a:pt x="1136276" y="1405995"/>
                </a:cubicBezTo>
                <a:cubicBezTo>
                  <a:pt x="1142033" y="1418948"/>
                  <a:pt x="1149723" y="1446336"/>
                  <a:pt x="1149723" y="1446336"/>
                </a:cubicBezTo>
                <a:cubicBezTo>
                  <a:pt x="1147482" y="1488918"/>
                  <a:pt x="1146861" y="1531617"/>
                  <a:pt x="1143000" y="1574083"/>
                </a:cubicBezTo>
                <a:cubicBezTo>
                  <a:pt x="1142358" y="1581141"/>
                  <a:pt x="1139446" y="1587915"/>
                  <a:pt x="1136276" y="1594254"/>
                </a:cubicBezTo>
                <a:cubicBezTo>
                  <a:pt x="1132662" y="1601481"/>
                  <a:pt x="1126443" y="1607197"/>
                  <a:pt x="1122829" y="1614424"/>
                </a:cubicBezTo>
                <a:cubicBezTo>
                  <a:pt x="1106590" y="1646900"/>
                  <a:pt x="1129936" y="1625374"/>
                  <a:pt x="1095935" y="1648042"/>
                </a:cubicBezTo>
                <a:cubicBezTo>
                  <a:pt x="1091453" y="1654766"/>
                  <a:pt x="1088569" y="1662892"/>
                  <a:pt x="1082488" y="1668213"/>
                </a:cubicBezTo>
                <a:cubicBezTo>
                  <a:pt x="1070325" y="1678855"/>
                  <a:pt x="1055594" y="1686142"/>
                  <a:pt x="1042147" y="1695107"/>
                </a:cubicBezTo>
                <a:lnTo>
                  <a:pt x="1001805" y="1722001"/>
                </a:lnTo>
                <a:cubicBezTo>
                  <a:pt x="995082" y="1726483"/>
                  <a:pt x="987349" y="1729734"/>
                  <a:pt x="981635" y="1735448"/>
                </a:cubicBezTo>
                <a:lnTo>
                  <a:pt x="948017" y="1769066"/>
                </a:lnTo>
                <a:cubicBezTo>
                  <a:pt x="941294" y="1775789"/>
                  <a:pt x="933121" y="1781325"/>
                  <a:pt x="927847" y="1789236"/>
                </a:cubicBezTo>
                <a:cubicBezTo>
                  <a:pt x="923365" y="1795960"/>
                  <a:pt x="919448" y="1803097"/>
                  <a:pt x="914400" y="1809407"/>
                </a:cubicBezTo>
                <a:cubicBezTo>
                  <a:pt x="876072" y="1857316"/>
                  <a:pt x="928899" y="1780934"/>
                  <a:pt x="887505" y="1843024"/>
                </a:cubicBezTo>
                <a:lnTo>
                  <a:pt x="867335" y="1903536"/>
                </a:lnTo>
                <a:lnTo>
                  <a:pt x="860611" y="1923707"/>
                </a:lnTo>
                <a:lnTo>
                  <a:pt x="853888" y="1943877"/>
                </a:lnTo>
                <a:cubicBezTo>
                  <a:pt x="856129" y="1981977"/>
                  <a:pt x="856993" y="2020183"/>
                  <a:pt x="860611" y="2058177"/>
                </a:cubicBezTo>
                <a:cubicBezTo>
                  <a:pt x="861117" y="2063495"/>
                  <a:pt x="870500" y="2098126"/>
                  <a:pt x="874058" y="2105242"/>
                </a:cubicBezTo>
                <a:cubicBezTo>
                  <a:pt x="877672" y="2112470"/>
                  <a:pt x="884223" y="2118029"/>
                  <a:pt x="887505" y="2125413"/>
                </a:cubicBezTo>
                <a:cubicBezTo>
                  <a:pt x="896858" y="2146457"/>
                  <a:pt x="902088" y="2170298"/>
                  <a:pt x="907676" y="2192648"/>
                </a:cubicBezTo>
                <a:cubicBezTo>
                  <a:pt x="909917" y="2232989"/>
                  <a:pt x="910742" y="2273434"/>
                  <a:pt x="914400" y="2313671"/>
                </a:cubicBezTo>
                <a:cubicBezTo>
                  <a:pt x="915456" y="2325286"/>
                  <a:pt x="923865" y="2348791"/>
                  <a:pt x="927847" y="2360736"/>
                </a:cubicBezTo>
                <a:cubicBezTo>
                  <a:pt x="930088" y="2407801"/>
                  <a:pt x="930813" y="2454962"/>
                  <a:pt x="934570" y="2501930"/>
                </a:cubicBezTo>
                <a:cubicBezTo>
                  <a:pt x="935307" y="2511141"/>
                  <a:pt x="939775" y="2519709"/>
                  <a:pt x="941294" y="2528824"/>
                </a:cubicBezTo>
                <a:cubicBezTo>
                  <a:pt x="947139" y="2563895"/>
                  <a:pt x="945925" y="2583904"/>
                  <a:pt x="954741" y="2616230"/>
                </a:cubicBezTo>
                <a:cubicBezTo>
                  <a:pt x="958471" y="2629905"/>
                  <a:pt x="963706" y="2643124"/>
                  <a:pt x="968188" y="2656571"/>
                </a:cubicBezTo>
                <a:lnTo>
                  <a:pt x="981635" y="2696913"/>
                </a:lnTo>
                <a:lnTo>
                  <a:pt x="988358" y="2717083"/>
                </a:lnTo>
                <a:lnTo>
                  <a:pt x="995082" y="2737254"/>
                </a:lnTo>
                <a:cubicBezTo>
                  <a:pt x="992841" y="2779836"/>
                  <a:pt x="992052" y="2822520"/>
                  <a:pt x="988358" y="2865001"/>
                </a:cubicBezTo>
                <a:cubicBezTo>
                  <a:pt x="982807" y="2928842"/>
                  <a:pt x="982340" y="2860064"/>
                  <a:pt x="974911" y="2912066"/>
                </a:cubicBezTo>
                <a:cubicBezTo>
                  <a:pt x="973643" y="2920941"/>
                  <a:pt x="974911" y="2929995"/>
                  <a:pt x="974911" y="2938960"/>
                </a:cubicBezTo>
              </a:path>
            </a:pathLst>
          </a:custGeom>
          <a:noFill/>
          <a:ln w="317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Donut 33">
            <a:extLst>
              <a:ext uri="{FF2B5EF4-FFF2-40B4-BE49-F238E27FC236}">
                <a16:creationId xmlns:a16="http://schemas.microsoft.com/office/drawing/2014/main" id="{587AA5A2-3216-4742-A8CB-527ABFD1F6B9}"/>
              </a:ext>
            </a:extLst>
          </p:cNvPr>
          <p:cNvSpPr/>
          <p:nvPr/>
        </p:nvSpPr>
        <p:spPr>
          <a:xfrm>
            <a:off x="11142551" y="2951629"/>
            <a:ext cx="221876" cy="94728"/>
          </a:xfrm>
          <a:prstGeom prst="don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D8F4F5B-5E9B-2A48-A6C7-3B773A8C3D74}"/>
              </a:ext>
            </a:extLst>
          </p:cNvPr>
          <p:cNvCxnSpPr>
            <a:cxnSpLocks/>
          </p:cNvCxnSpPr>
          <p:nvPr/>
        </p:nvCxnSpPr>
        <p:spPr>
          <a:xfrm flipV="1">
            <a:off x="1371451" y="2565900"/>
            <a:ext cx="0" cy="4962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Collate 36">
            <a:extLst>
              <a:ext uri="{FF2B5EF4-FFF2-40B4-BE49-F238E27FC236}">
                <a16:creationId xmlns:a16="http://schemas.microsoft.com/office/drawing/2014/main" id="{101DCACD-4780-FB4F-91DB-A9FCA17B3943}"/>
              </a:ext>
            </a:extLst>
          </p:cNvPr>
          <p:cNvSpPr/>
          <p:nvPr/>
        </p:nvSpPr>
        <p:spPr>
          <a:xfrm>
            <a:off x="1262743" y="2692946"/>
            <a:ext cx="217415" cy="239483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A16F51E-F561-6344-A4C9-16CFA8AF42E6}"/>
              </a:ext>
            </a:extLst>
          </p:cNvPr>
          <p:cNvSpPr txBox="1"/>
          <p:nvPr/>
        </p:nvSpPr>
        <p:spPr>
          <a:xfrm>
            <a:off x="1164621" y="2202210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#6</a:t>
            </a:r>
          </a:p>
        </p:txBody>
      </p:sp>
      <p:sp>
        <p:nvSpPr>
          <p:cNvPr id="39" name="Trapezoid 38">
            <a:extLst>
              <a:ext uri="{FF2B5EF4-FFF2-40B4-BE49-F238E27FC236}">
                <a16:creationId xmlns:a16="http://schemas.microsoft.com/office/drawing/2014/main" id="{7563546B-8BF8-F74A-9311-A24555F2D7FB}"/>
              </a:ext>
            </a:extLst>
          </p:cNvPr>
          <p:cNvSpPr/>
          <p:nvPr/>
        </p:nvSpPr>
        <p:spPr>
          <a:xfrm rot="10800000">
            <a:off x="1330109" y="2535833"/>
            <a:ext cx="82679" cy="74191"/>
          </a:xfrm>
          <a:prstGeom prst="trapezoid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5D5E91B-E150-8D44-B604-4D5CFAC6BBC6}"/>
              </a:ext>
            </a:extLst>
          </p:cNvPr>
          <p:cNvSpPr txBox="1"/>
          <p:nvPr/>
        </p:nvSpPr>
        <p:spPr>
          <a:xfrm>
            <a:off x="1595139" y="2840104"/>
            <a:ext cx="45957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100’s of feet may be between isolation valves containing HAZMAT liquid/gas</a:t>
            </a:r>
          </a:p>
        </p:txBody>
      </p:sp>
    </p:spTree>
    <p:extLst>
      <p:ext uri="{BB962C8B-B14F-4D97-AF65-F5344CB8AC3E}">
        <p14:creationId xmlns:p14="http://schemas.microsoft.com/office/powerpoint/2010/main" val="437947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12E8C311-F2A1-0C43-9DE8-7F0251AFCA17}"/>
              </a:ext>
            </a:extLst>
          </p:cNvPr>
          <p:cNvGrpSpPr/>
          <p:nvPr/>
        </p:nvGrpSpPr>
        <p:grpSpPr>
          <a:xfrm>
            <a:off x="7934631" y="1710813"/>
            <a:ext cx="4083487" cy="4955455"/>
            <a:chOff x="7993626" y="1710813"/>
            <a:chExt cx="3985164" cy="4955455"/>
          </a:xfrm>
        </p:grpSpPr>
        <p:sp>
          <p:nvSpPr>
            <p:cNvPr id="2" name="Can 1">
              <a:extLst>
                <a:ext uri="{FF2B5EF4-FFF2-40B4-BE49-F238E27FC236}">
                  <a16:creationId xmlns:a16="http://schemas.microsoft.com/office/drawing/2014/main" id="{13C5ED3D-38FA-6045-9FC7-B8DB3AAFB507}"/>
                </a:ext>
              </a:extLst>
            </p:cNvPr>
            <p:cNvSpPr/>
            <p:nvPr/>
          </p:nvSpPr>
          <p:spPr>
            <a:xfrm>
              <a:off x="10366691" y="4678535"/>
              <a:ext cx="1461895" cy="1987733"/>
            </a:xfrm>
            <a:prstGeom prst="ca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81F43BAB-ECA1-7F4B-96ED-9B985557B7F2}"/>
                </a:ext>
              </a:extLst>
            </p:cNvPr>
            <p:cNvCxnSpPr>
              <a:cxnSpLocks/>
            </p:cNvCxnSpPr>
            <p:nvPr/>
          </p:nvCxnSpPr>
          <p:spPr>
            <a:xfrm>
              <a:off x="7993626" y="3825903"/>
              <a:ext cx="3985164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" name="Collate 3">
              <a:extLst>
                <a:ext uri="{FF2B5EF4-FFF2-40B4-BE49-F238E27FC236}">
                  <a16:creationId xmlns:a16="http://schemas.microsoft.com/office/drawing/2014/main" id="{8710C621-1BA3-C649-AB2A-EE6D04543627}"/>
                </a:ext>
              </a:extLst>
            </p:cNvPr>
            <p:cNvSpPr/>
            <p:nvPr/>
          </p:nvSpPr>
          <p:spPr>
            <a:xfrm rot="5400000">
              <a:off x="8479035" y="3495237"/>
              <a:ext cx="391423" cy="661333"/>
            </a:xfrm>
            <a:prstGeom prst="flowChartCollat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" name="Collate 4">
              <a:extLst>
                <a:ext uri="{FF2B5EF4-FFF2-40B4-BE49-F238E27FC236}">
                  <a16:creationId xmlns:a16="http://schemas.microsoft.com/office/drawing/2014/main" id="{F7276941-D8A7-6A47-AB3A-B39EC2292DF5}"/>
                </a:ext>
              </a:extLst>
            </p:cNvPr>
            <p:cNvSpPr/>
            <p:nvPr/>
          </p:nvSpPr>
          <p:spPr>
            <a:xfrm rot="5400000">
              <a:off x="9874182" y="3499371"/>
              <a:ext cx="391423" cy="661333"/>
            </a:xfrm>
            <a:prstGeom prst="flowChartCollat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0E1253A0-6B4D-5847-8F3E-54925359477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368742" y="3014782"/>
              <a:ext cx="0" cy="81112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Collate 6">
              <a:extLst>
                <a:ext uri="{FF2B5EF4-FFF2-40B4-BE49-F238E27FC236}">
                  <a16:creationId xmlns:a16="http://schemas.microsoft.com/office/drawing/2014/main" id="{E917DA6B-DE51-7F41-AEE7-876BE5FE801E}"/>
                </a:ext>
              </a:extLst>
            </p:cNvPr>
            <p:cNvSpPr/>
            <p:nvPr/>
          </p:nvSpPr>
          <p:spPr>
            <a:xfrm>
              <a:off x="9194946" y="3222430"/>
              <a:ext cx="347592" cy="391423"/>
            </a:xfrm>
            <a:prstGeom prst="flowChartCollat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E8B2280-E307-6D4E-95D3-ADF0B2D0AF6D}"/>
                </a:ext>
              </a:extLst>
            </p:cNvPr>
            <p:cNvSpPr txBox="1"/>
            <p:nvPr/>
          </p:nvSpPr>
          <p:spPr>
            <a:xfrm>
              <a:off x="9864239" y="3818814"/>
              <a:ext cx="437161" cy="762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#1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2692148-FD69-394C-90B3-0BAD6A0AFB6F}"/>
                </a:ext>
              </a:extLst>
            </p:cNvPr>
            <p:cNvSpPr txBox="1"/>
            <p:nvPr/>
          </p:nvSpPr>
          <p:spPr>
            <a:xfrm>
              <a:off x="8470466" y="3805771"/>
              <a:ext cx="5546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#2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CFEB98C-4D64-4C46-9A0A-6C713CA3A4D2}"/>
                </a:ext>
              </a:extLst>
            </p:cNvPr>
            <p:cNvSpPr txBox="1"/>
            <p:nvPr/>
          </p:nvSpPr>
          <p:spPr>
            <a:xfrm>
              <a:off x="9409433" y="3218709"/>
              <a:ext cx="4646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#5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BA41471-983D-584E-AA98-1E9BEB77523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368739" y="2057530"/>
              <a:ext cx="3" cy="957254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Line Callout 2 (No Border) 11">
              <a:extLst>
                <a:ext uri="{FF2B5EF4-FFF2-40B4-BE49-F238E27FC236}">
                  <a16:creationId xmlns:a16="http://schemas.microsoft.com/office/drawing/2014/main" id="{B70C0538-69C4-494F-B023-EBB849876950}"/>
                </a:ext>
              </a:extLst>
            </p:cNvPr>
            <p:cNvSpPr/>
            <p:nvPr/>
          </p:nvSpPr>
          <p:spPr>
            <a:xfrm>
              <a:off x="9165132" y="2657723"/>
              <a:ext cx="347592" cy="264918"/>
            </a:xfrm>
            <a:prstGeom prst="callout2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98D79157-E7CC-2E41-97AD-B27B5DC8C42B}"/>
                </a:ext>
              </a:extLst>
            </p:cNvPr>
            <p:cNvSpPr/>
            <p:nvPr/>
          </p:nvSpPr>
          <p:spPr>
            <a:xfrm>
              <a:off x="9368739" y="1710813"/>
              <a:ext cx="1838117" cy="4803567"/>
            </a:xfrm>
            <a:custGeom>
              <a:avLst/>
              <a:gdLst>
                <a:gd name="connsiteX0" fmla="*/ 0 w 1149723"/>
                <a:gd name="connsiteY0" fmla="*/ 229377 h 2938960"/>
                <a:gd name="connsiteX1" fmla="*/ 6723 w 1149723"/>
                <a:gd name="connsiteY1" fmla="*/ 135248 h 2938960"/>
                <a:gd name="connsiteX2" fmla="*/ 53788 w 1149723"/>
                <a:gd name="connsiteY2" fmla="*/ 81460 h 2938960"/>
                <a:gd name="connsiteX3" fmla="*/ 73958 w 1149723"/>
                <a:gd name="connsiteY3" fmla="*/ 74736 h 2938960"/>
                <a:gd name="connsiteX4" fmla="*/ 114300 w 1149723"/>
                <a:gd name="connsiteY4" fmla="*/ 47842 h 2938960"/>
                <a:gd name="connsiteX5" fmla="*/ 154641 w 1149723"/>
                <a:gd name="connsiteY5" fmla="*/ 27671 h 2938960"/>
                <a:gd name="connsiteX6" fmla="*/ 174811 w 1149723"/>
                <a:gd name="connsiteY6" fmla="*/ 20948 h 2938960"/>
                <a:gd name="connsiteX7" fmla="*/ 194982 w 1149723"/>
                <a:gd name="connsiteY7" fmla="*/ 7501 h 2938960"/>
                <a:gd name="connsiteX8" fmla="*/ 410135 w 1149723"/>
                <a:gd name="connsiteY8" fmla="*/ 7501 h 2938960"/>
                <a:gd name="connsiteX9" fmla="*/ 504264 w 1149723"/>
                <a:gd name="connsiteY9" fmla="*/ 27671 h 2938960"/>
                <a:gd name="connsiteX10" fmla="*/ 544605 w 1149723"/>
                <a:gd name="connsiteY10" fmla="*/ 41118 h 2938960"/>
                <a:gd name="connsiteX11" fmla="*/ 645458 w 1149723"/>
                <a:gd name="connsiteY11" fmla="*/ 74736 h 2938960"/>
                <a:gd name="connsiteX12" fmla="*/ 705970 w 1149723"/>
                <a:gd name="connsiteY12" fmla="*/ 94907 h 2938960"/>
                <a:gd name="connsiteX13" fmla="*/ 746311 w 1149723"/>
                <a:gd name="connsiteY13" fmla="*/ 108354 h 2938960"/>
                <a:gd name="connsiteX14" fmla="*/ 766482 w 1149723"/>
                <a:gd name="connsiteY14" fmla="*/ 121801 h 2938960"/>
                <a:gd name="connsiteX15" fmla="*/ 806823 w 1149723"/>
                <a:gd name="connsiteY15" fmla="*/ 135248 h 2938960"/>
                <a:gd name="connsiteX16" fmla="*/ 847164 w 1149723"/>
                <a:gd name="connsiteY16" fmla="*/ 162142 h 2938960"/>
                <a:gd name="connsiteX17" fmla="*/ 867335 w 1149723"/>
                <a:gd name="connsiteY17" fmla="*/ 175589 h 2938960"/>
                <a:gd name="connsiteX18" fmla="*/ 887505 w 1149723"/>
                <a:gd name="connsiteY18" fmla="*/ 182313 h 2938960"/>
                <a:gd name="connsiteX19" fmla="*/ 914400 w 1149723"/>
                <a:gd name="connsiteY19" fmla="*/ 215930 h 2938960"/>
                <a:gd name="connsiteX20" fmla="*/ 934570 w 1149723"/>
                <a:gd name="connsiteY20" fmla="*/ 222654 h 2938960"/>
                <a:gd name="connsiteX21" fmla="*/ 968188 w 1149723"/>
                <a:gd name="connsiteY21" fmla="*/ 256271 h 2938960"/>
                <a:gd name="connsiteX22" fmla="*/ 981635 w 1149723"/>
                <a:gd name="connsiteY22" fmla="*/ 276442 h 2938960"/>
                <a:gd name="connsiteX23" fmla="*/ 1048870 w 1149723"/>
                <a:gd name="connsiteY23" fmla="*/ 357124 h 2938960"/>
                <a:gd name="connsiteX24" fmla="*/ 1062317 w 1149723"/>
                <a:gd name="connsiteY24" fmla="*/ 377295 h 2938960"/>
                <a:gd name="connsiteX25" fmla="*/ 1075764 w 1149723"/>
                <a:gd name="connsiteY25" fmla="*/ 417636 h 2938960"/>
                <a:gd name="connsiteX26" fmla="*/ 1062317 w 1149723"/>
                <a:gd name="connsiteY26" fmla="*/ 478148 h 2938960"/>
                <a:gd name="connsiteX27" fmla="*/ 1048870 w 1149723"/>
                <a:gd name="connsiteY27" fmla="*/ 505042 h 2938960"/>
                <a:gd name="connsiteX28" fmla="*/ 1028700 w 1149723"/>
                <a:gd name="connsiteY28" fmla="*/ 518489 h 2938960"/>
                <a:gd name="connsiteX29" fmla="*/ 1001805 w 1149723"/>
                <a:gd name="connsiteY29" fmla="*/ 552107 h 2938960"/>
                <a:gd name="connsiteX30" fmla="*/ 995082 w 1149723"/>
                <a:gd name="connsiteY30" fmla="*/ 572277 h 2938960"/>
                <a:gd name="connsiteX31" fmla="*/ 968188 w 1149723"/>
                <a:gd name="connsiteY31" fmla="*/ 612618 h 2938960"/>
                <a:gd name="connsiteX32" fmla="*/ 948017 w 1149723"/>
                <a:gd name="connsiteY32" fmla="*/ 673130 h 2938960"/>
                <a:gd name="connsiteX33" fmla="*/ 941294 w 1149723"/>
                <a:gd name="connsiteY33" fmla="*/ 693301 h 2938960"/>
                <a:gd name="connsiteX34" fmla="*/ 927847 w 1149723"/>
                <a:gd name="connsiteY34" fmla="*/ 713471 h 2938960"/>
                <a:gd name="connsiteX35" fmla="*/ 921123 w 1149723"/>
                <a:gd name="connsiteY35" fmla="*/ 740366 h 2938960"/>
                <a:gd name="connsiteX36" fmla="*/ 914400 w 1149723"/>
                <a:gd name="connsiteY36" fmla="*/ 760536 h 2938960"/>
                <a:gd name="connsiteX37" fmla="*/ 921123 w 1149723"/>
                <a:gd name="connsiteY37" fmla="*/ 901730 h 2938960"/>
                <a:gd name="connsiteX38" fmla="*/ 934570 w 1149723"/>
                <a:gd name="connsiteY38" fmla="*/ 942071 h 2938960"/>
                <a:gd name="connsiteX39" fmla="*/ 954741 w 1149723"/>
                <a:gd name="connsiteY39" fmla="*/ 1002583 h 2938960"/>
                <a:gd name="connsiteX40" fmla="*/ 974911 w 1149723"/>
                <a:gd name="connsiteY40" fmla="*/ 1049648 h 2938960"/>
                <a:gd name="connsiteX41" fmla="*/ 1001805 w 1149723"/>
                <a:gd name="connsiteY41" fmla="*/ 1089989 h 2938960"/>
                <a:gd name="connsiteX42" fmla="*/ 1015252 w 1149723"/>
                <a:gd name="connsiteY42" fmla="*/ 1110160 h 2938960"/>
                <a:gd name="connsiteX43" fmla="*/ 1028700 w 1149723"/>
                <a:gd name="connsiteY43" fmla="*/ 1150501 h 2938960"/>
                <a:gd name="connsiteX44" fmla="*/ 1035423 w 1149723"/>
                <a:gd name="connsiteY44" fmla="*/ 1170671 h 2938960"/>
                <a:gd name="connsiteX45" fmla="*/ 1048870 w 1149723"/>
                <a:gd name="connsiteY45" fmla="*/ 1197566 h 2938960"/>
                <a:gd name="connsiteX46" fmla="*/ 1055594 w 1149723"/>
                <a:gd name="connsiteY46" fmla="*/ 1224460 h 2938960"/>
                <a:gd name="connsiteX47" fmla="*/ 1069041 w 1149723"/>
                <a:gd name="connsiteY47" fmla="*/ 1264801 h 2938960"/>
                <a:gd name="connsiteX48" fmla="*/ 1075764 w 1149723"/>
                <a:gd name="connsiteY48" fmla="*/ 1284971 h 2938960"/>
                <a:gd name="connsiteX49" fmla="*/ 1116105 w 1149723"/>
                <a:gd name="connsiteY49" fmla="*/ 1365654 h 2938960"/>
                <a:gd name="connsiteX50" fmla="*/ 1136276 w 1149723"/>
                <a:gd name="connsiteY50" fmla="*/ 1405995 h 2938960"/>
                <a:gd name="connsiteX51" fmla="*/ 1149723 w 1149723"/>
                <a:gd name="connsiteY51" fmla="*/ 1446336 h 2938960"/>
                <a:gd name="connsiteX52" fmla="*/ 1143000 w 1149723"/>
                <a:gd name="connsiteY52" fmla="*/ 1574083 h 2938960"/>
                <a:gd name="connsiteX53" fmla="*/ 1136276 w 1149723"/>
                <a:gd name="connsiteY53" fmla="*/ 1594254 h 2938960"/>
                <a:gd name="connsiteX54" fmla="*/ 1122829 w 1149723"/>
                <a:gd name="connsiteY54" fmla="*/ 1614424 h 2938960"/>
                <a:gd name="connsiteX55" fmla="*/ 1095935 w 1149723"/>
                <a:gd name="connsiteY55" fmla="*/ 1648042 h 2938960"/>
                <a:gd name="connsiteX56" fmla="*/ 1082488 w 1149723"/>
                <a:gd name="connsiteY56" fmla="*/ 1668213 h 2938960"/>
                <a:gd name="connsiteX57" fmla="*/ 1042147 w 1149723"/>
                <a:gd name="connsiteY57" fmla="*/ 1695107 h 2938960"/>
                <a:gd name="connsiteX58" fmla="*/ 1001805 w 1149723"/>
                <a:gd name="connsiteY58" fmla="*/ 1722001 h 2938960"/>
                <a:gd name="connsiteX59" fmla="*/ 981635 w 1149723"/>
                <a:gd name="connsiteY59" fmla="*/ 1735448 h 2938960"/>
                <a:gd name="connsiteX60" fmla="*/ 948017 w 1149723"/>
                <a:gd name="connsiteY60" fmla="*/ 1769066 h 2938960"/>
                <a:gd name="connsiteX61" fmla="*/ 927847 w 1149723"/>
                <a:gd name="connsiteY61" fmla="*/ 1789236 h 2938960"/>
                <a:gd name="connsiteX62" fmla="*/ 914400 w 1149723"/>
                <a:gd name="connsiteY62" fmla="*/ 1809407 h 2938960"/>
                <a:gd name="connsiteX63" fmla="*/ 887505 w 1149723"/>
                <a:gd name="connsiteY63" fmla="*/ 1843024 h 2938960"/>
                <a:gd name="connsiteX64" fmla="*/ 867335 w 1149723"/>
                <a:gd name="connsiteY64" fmla="*/ 1903536 h 2938960"/>
                <a:gd name="connsiteX65" fmla="*/ 860611 w 1149723"/>
                <a:gd name="connsiteY65" fmla="*/ 1923707 h 2938960"/>
                <a:gd name="connsiteX66" fmla="*/ 853888 w 1149723"/>
                <a:gd name="connsiteY66" fmla="*/ 1943877 h 2938960"/>
                <a:gd name="connsiteX67" fmla="*/ 860611 w 1149723"/>
                <a:gd name="connsiteY67" fmla="*/ 2058177 h 2938960"/>
                <a:gd name="connsiteX68" fmla="*/ 874058 w 1149723"/>
                <a:gd name="connsiteY68" fmla="*/ 2105242 h 2938960"/>
                <a:gd name="connsiteX69" fmla="*/ 887505 w 1149723"/>
                <a:gd name="connsiteY69" fmla="*/ 2125413 h 2938960"/>
                <a:gd name="connsiteX70" fmla="*/ 907676 w 1149723"/>
                <a:gd name="connsiteY70" fmla="*/ 2192648 h 2938960"/>
                <a:gd name="connsiteX71" fmla="*/ 914400 w 1149723"/>
                <a:gd name="connsiteY71" fmla="*/ 2313671 h 2938960"/>
                <a:gd name="connsiteX72" fmla="*/ 927847 w 1149723"/>
                <a:gd name="connsiteY72" fmla="*/ 2360736 h 2938960"/>
                <a:gd name="connsiteX73" fmla="*/ 934570 w 1149723"/>
                <a:gd name="connsiteY73" fmla="*/ 2501930 h 2938960"/>
                <a:gd name="connsiteX74" fmla="*/ 941294 w 1149723"/>
                <a:gd name="connsiteY74" fmla="*/ 2528824 h 2938960"/>
                <a:gd name="connsiteX75" fmla="*/ 954741 w 1149723"/>
                <a:gd name="connsiteY75" fmla="*/ 2616230 h 2938960"/>
                <a:gd name="connsiteX76" fmla="*/ 968188 w 1149723"/>
                <a:gd name="connsiteY76" fmla="*/ 2656571 h 2938960"/>
                <a:gd name="connsiteX77" fmla="*/ 981635 w 1149723"/>
                <a:gd name="connsiteY77" fmla="*/ 2696913 h 2938960"/>
                <a:gd name="connsiteX78" fmla="*/ 988358 w 1149723"/>
                <a:gd name="connsiteY78" fmla="*/ 2717083 h 2938960"/>
                <a:gd name="connsiteX79" fmla="*/ 995082 w 1149723"/>
                <a:gd name="connsiteY79" fmla="*/ 2737254 h 2938960"/>
                <a:gd name="connsiteX80" fmla="*/ 988358 w 1149723"/>
                <a:gd name="connsiteY80" fmla="*/ 2865001 h 2938960"/>
                <a:gd name="connsiteX81" fmla="*/ 974911 w 1149723"/>
                <a:gd name="connsiteY81" fmla="*/ 2912066 h 2938960"/>
                <a:gd name="connsiteX82" fmla="*/ 974911 w 1149723"/>
                <a:gd name="connsiteY82" fmla="*/ 2938960 h 293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1149723" h="2938960">
                  <a:moveTo>
                    <a:pt x="0" y="229377"/>
                  </a:moveTo>
                  <a:cubicBezTo>
                    <a:pt x="2241" y="198001"/>
                    <a:pt x="-906" y="165765"/>
                    <a:pt x="6723" y="135248"/>
                  </a:cubicBezTo>
                  <a:cubicBezTo>
                    <a:pt x="12486" y="112194"/>
                    <a:pt x="32977" y="91866"/>
                    <a:pt x="53788" y="81460"/>
                  </a:cubicBezTo>
                  <a:cubicBezTo>
                    <a:pt x="60127" y="78290"/>
                    <a:pt x="67763" y="78178"/>
                    <a:pt x="73958" y="74736"/>
                  </a:cubicBezTo>
                  <a:cubicBezTo>
                    <a:pt x="88086" y="66887"/>
                    <a:pt x="98968" y="52953"/>
                    <a:pt x="114300" y="47842"/>
                  </a:cubicBezTo>
                  <a:cubicBezTo>
                    <a:pt x="165004" y="30939"/>
                    <a:pt x="102499" y="53741"/>
                    <a:pt x="154641" y="27671"/>
                  </a:cubicBezTo>
                  <a:cubicBezTo>
                    <a:pt x="160980" y="24502"/>
                    <a:pt x="168088" y="23189"/>
                    <a:pt x="174811" y="20948"/>
                  </a:cubicBezTo>
                  <a:cubicBezTo>
                    <a:pt x="181535" y="16466"/>
                    <a:pt x="187242" y="9823"/>
                    <a:pt x="194982" y="7501"/>
                  </a:cubicBezTo>
                  <a:cubicBezTo>
                    <a:pt x="250151" y="-9050"/>
                    <a:pt x="393951" y="6854"/>
                    <a:pt x="410135" y="7501"/>
                  </a:cubicBezTo>
                  <a:cubicBezTo>
                    <a:pt x="425732" y="10620"/>
                    <a:pt x="479738" y="20313"/>
                    <a:pt x="504264" y="27671"/>
                  </a:cubicBezTo>
                  <a:cubicBezTo>
                    <a:pt x="517841" y="31744"/>
                    <a:pt x="531158" y="36636"/>
                    <a:pt x="544605" y="41118"/>
                  </a:cubicBezTo>
                  <a:lnTo>
                    <a:pt x="645458" y="74736"/>
                  </a:lnTo>
                  <a:lnTo>
                    <a:pt x="705970" y="94907"/>
                  </a:lnTo>
                  <a:cubicBezTo>
                    <a:pt x="705975" y="94909"/>
                    <a:pt x="746306" y="108350"/>
                    <a:pt x="746311" y="108354"/>
                  </a:cubicBezTo>
                  <a:cubicBezTo>
                    <a:pt x="753035" y="112836"/>
                    <a:pt x="759098" y="118519"/>
                    <a:pt x="766482" y="121801"/>
                  </a:cubicBezTo>
                  <a:cubicBezTo>
                    <a:pt x="779435" y="127558"/>
                    <a:pt x="795029" y="127385"/>
                    <a:pt x="806823" y="135248"/>
                  </a:cubicBezTo>
                  <a:lnTo>
                    <a:pt x="847164" y="162142"/>
                  </a:lnTo>
                  <a:cubicBezTo>
                    <a:pt x="853888" y="166624"/>
                    <a:pt x="859669" y="173033"/>
                    <a:pt x="867335" y="175589"/>
                  </a:cubicBezTo>
                  <a:lnTo>
                    <a:pt x="887505" y="182313"/>
                  </a:lnTo>
                  <a:cubicBezTo>
                    <a:pt x="893614" y="191477"/>
                    <a:pt x="903753" y="209542"/>
                    <a:pt x="914400" y="215930"/>
                  </a:cubicBezTo>
                  <a:cubicBezTo>
                    <a:pt x="920477" y="219576"/>
                    <a:pt x="927847" y="220413"/>
                    <a:pt x="934570" y="222654"/>
                  </a:cubicBezTo>
                  <a:cubicBezTo>
                    <a:pt x="970431" y="276444"/>
                    <a:pt x="923362" y="211445"/>
                    <a:pt x="968188" y="256271"/>
                  </a:cubicBezTo>
                  <a:cubicBezTo>
                    <a:pt x="973902" y="261985"/>
                    <a:pt x="976266" y="270402"/>
                    <a:pt x="981635" y="276442"/>
                  </a:cubicBezTo>
                  <a:cubicBezTo>
                    <a:pt x="1050660" y="354095"/>
                    <a:pt x="996763" y="278962"/>
                    <a:pt x="1048870" y="357124"/>
                  </a:cubicBezTo>
                  <a:cubicBezTo>
                    <a:pt x="1053352" y="363848"/>
                    <a:pt x="1059762" y="369629"/>
                    <a:pt x="1062317" y="377295"/>
                  </a:cubicBezTo>
                  <a:lnTo>
                    <a:pt x="1075764" y="417636"/>
                  </a:lnTo>
                  <a:cubicBezTo>
                    <a:pt x="1071734" y="441818"/>
                    <a:pt x="1071346" y="457080"/>
                    <a:pt x="1062317" y="478148"/>
                  </a:cubicBezTo>
                  <a:cubicBezTo>
                    <a:pt x="1058369" y="487360"/>
                    <a:pt x="1055286" y="497342"/>
                    <a:pt x="1048870" y="505042"/>
                  </a:cubicBezTo>
                  <a:cubicBezTo>
                    <a:pt x="1043697" y="511250"/>
                    <a:pt x="1035423" y="514007"/>
                    <a:pt x="1028700" y="518489"/>
                  </a:cubicBezTo>
                  <a:cubicBezTo>
                    <a:pt x="1011799" y="569190"/>
                    <a:pt x="1036563" y="508660"/>
                    <a:pt x="1001805" y="552107"/>
                  </a:cubicBezTo>
                  <a:cubicBezTo>
                    <a:pt x="997378" y="557641"/>
                    <a:pt x="998524" y="566082"/>
                    <a:pt x="995082" y="572277"/>
                  </a:cubicBezTo>
                  <a:cubicBezTo>
                    <a:pt x="987233" y="586405"/>
                    <a:pt x="973299" y="597286"/>
                    <a:pt x="968188" y="612618"/>
                  </a:cubicBezTo>
                  <a:lnTo>
                    <a:pt x="948017" y="673130"/>
                  </a:lnTo>
                  <a:cubicBezTo>
                    <a:pt x="945776" y="679854"/>
                    <a:pt x="945225" y="687404"/>
                    <a:pt x="941294" y="693301"/>
                  </a:cubicBezTo>
                  <a:lnTo>
                    <a:pt x="927847" y="713471"/>
                  </a:lnTo>
                  <a:cubicBezTo>
                    <a:pt x="925606" y="722436"/>
                    <a:pt x="923662" y="731481"/>
                    <a:pt x="921123" y="740366"/>
                  </a:cubicBezTo>
                  <a:cubicBezTo>
                    <a:pt x="919176" y="747180"/>
                    <a:pt x="914400" y="753449"/>
                    <a:pt x="914400" y="760536"/>
                  </a:cubicBezTo>
                  <a:cubicBezTo>
                    <a:pt x="914400" y="807654"/>
                    <a:pt x="915920" y="854900"/>
                    <a:pt x="921123" y="901730"/>
                  </a:cubicBezTo>
                  <a:cubicBezTo>
                    <a:pt x="922688" y="915818"/>
                    <a:pt x="930088" y="928624"/>
                    <a:pt x="934570" y="942071"/>
                  </a:cubicBezTo>
                  <a:lnTo>
                    <a:pt x="954741" y="1002583"/>
                  </a:lnTo>
                  <a:cubicBezTo>
                    <a:pt x="961698" y="1023454"/>
                    <a:pt x="962445" y="1028872"/>
                    <a:pt x="974911" y="1049648"/>
                  </a:cubicBezTo>
                  <a:cubicBezTo>
                    <a:pt x="983226" y="1063506"/>
                    <a:pt x="992840" y="1076542"/>
                    <a:pt x="1001805" y="1089989"/>
                  </a:cubicBezTo>
                  <a:cubicBezTo>
                    <a:pt x="1006287" y="1096713"/>
                    <a:pt x="1012696" y="1102494"/>
                    <a:pt x="1015252" y="1110160"/>
                  </a:cubicBezTo>
                  <a:lnTo>
                    <a:pt x="1028700" y="1150501"/>
                  </a:lnTo>
                  <a:cubicBezTo>
                    <a:pt x="1030941" y="1157224"/>
                    <a:pt x="1032254" y="1164332"/>
                    <a:pt x="1035423" y="1170671"/>
                  </a:cubicBezTo>
                  <a:cubicBezTo>
                    <a:pt x="1039905" y="1179636"/>
                    <a:pt x="1045351" y="1188181"/>
                    <a:pt x="1048870" y="1197566"/>
                  </a:cubicBezTo>
                  <a:cubicBezTo>
                    <a:pt x="1052115" y="1206218"/>
                    <a:pt x="1052939" y="1215609"/>
                    <a:pt x="1055594" y="1224460"/>
                  </a:cubicBezTo>
                  <a:cubicBezTo>
                    <a:pt x="1059667" y="1238037"/>
                    <a:pt x="1064559" y="1251354"/>
                    <a:pt x="1069041" y="1264801"/>
                  </a:cubicBezTo>
                  <a:cubicBezTo>
                    <a:pt x="1071282" y="1271524"/>
                    <a:pt x="1071833" y="1279074"/>
                    <a:pt x="1075764" y="1284971"/>
                  </a:cubicBezTo>
                  <a:cubicBezTo>
                    <a:pt x="1110522" y="1337109"/>
                    <a:pt x="1097546" y="1309979"/>
                    <a:pt x="1116105" y="1365654"/>
                  </a:cubicBezTo>
                  <a:cubicBezTo>
                    <a:pt x="1140625" y="1439212"/>
                    <a:pt x="1101520" y="1327794"/>
                    <a:pt x="1136276" y="1405995"/>
                  </a:cubicBezTo>
                  <a:cubicBezTo>
                    <a:pt x="1142033" y="1418948"/>
                    <a:pt x="1149723" y="1446336"/>
                    <a:pt x="1149723" y="1446336"/>
                  </a:cubicBezTo>
                  <a:cubicBezTo>
                    <a:pt x="1147482" y="1488918"/>
                    <a:pt x="1146861" y="1531617"/>
                    <a:pt x="1143000" y="1574083"/>
                  </a:cubicBezTo>
                  <a:cubicBezTo>
                    <a:pt x="1142358" y="1581141"/>
                    <a:pt x="1139446" y="1587915"/>
                    <a:pt x="1136276" y="1594254"/>
                  </a:cubicBezTo>
                  <a:cubicBezTo>
                    <a:pt x="1132662" y="1601481"/>
                    <a:pt x="1126443" y="1607197"/>
                    <a:pt x="1122829" y="1614424"/>
                  </a:cubicBezTo>
                  <a:cubicBezTo>
                    <a:pt x="1106590" y="1646900"/>
                    <a:pt x="1129936" y="1625374"/>
                    <a:pt x="1095935" y="1648042"/>
                  </a:cubicBezTo>
                  <a:cubicBezTo>
                    <a:pt x="1091453" y="1654766"/>
                    <a:pt x="1088569" y="1662892"/>
                    <a:pt x="1082488" y="1668213"/>
                  </a:cubicBezTo>
                  <a:cubicBezTo>
                    <a:pt x="1070325" y="1678855"/>
                    <a:pt x="1055594" y="1686142"/>
                    <a:pt x="1042147" y="1695107"/>
                  </a:cubicBezTo>
                  <a:lnTo>
                    <a:pt x="1001805" y="1722001"/>
                  </a:lnTo>
                  <a:cubicBezTo>
                    <a:pt x="995082" y="1726483"/>
                    <a:pt x="987349" y="1729734"/>
                    <a:pt x="981635" y="1735448"/>
                  </a:cubicBezTo>
                  <a:lnTo>
                    <a:pt x="948017" y="1769066"/>
                  </a:lnTo>
                  <a:cubicBezTo>
                    <a:pt x="941294" y="1775789"/>
                    <a:pt x="933121" y="1781325"/>
                    <a:pt x="927847" y="1789236"/>
                  </a:cubicBezTo>
                  <a:cubicBezTo>
                    <a:pt x="923365" y="1795960"/>
                    <a:pt x="919448" y="1803097"/>
                    <a:pt x="914400" y="1809407"/>
                  </a:cubicBezTo>
                  <a:cubicBezTo>
                    <a:pt x="876072" y="1857316"/>
                    <a:pt x="928899" y="1780934"/>
                    <a:pt x="887505" y="1843024"/>
                  </a:cubicBezTo>
                  <a:lnTo>
                    <a:pt x="867335" y="1903536"/>
                  </a:lnTo>
                  <a:lnTo>
                    <a:pt x="860611" y="1923707"/>
                  </a:lnTo>
                  <a:lnTo>
                    <a:pt x="853888" y="1943877"/>
                  </a:lnTo>
                  <a:cubicBezTo>
                    <a:pt x="856129" y="1981977"/>
                    <a:pt x="856993" y="2020183"/>
                    <a:pt x="860611" y="2058177"/>
                  </a:cubicBezTo>
                  <a:cubicBezTo>
                    <a:pt x="861117" y="2063495"/>
                    <a:pt x="870500" y="2098126"/>
                    <a:pt x="874058" y="2105242"/>
                  </a:cubicBezTo>
                  <a:cubicBezTo>
                    <a:pt x="877672" y="2112470"/>
                    <a:pt x="884223" y="2118029"/>
                    <a:pt x="887505" y="2125413"/>
                  </a:cubicBezTo>
                  <a:cubicBezTo>
                    <a:pt x="896858" y="2146457"/>
                    <a:pt x="902088" y="2170298"/>
                    <a:pt x="907676" y="2192648"/>
                  </a:cubicBezTo>
                  <a:cubicBezTo>
                    <a:pt x="909917" y="2232989"/>
                    <a:pt x="910742" y="2273434"/>
                    <a:pt x="914400" y="2313671"/>
                  </a:cubicBezTo>
                  <a:cubicBezTo>
                    <a:pt x="915456" y="2325286"/>
                    <a:pt x="923865" y="2348791"/>
                    <a:pt x="927847" y="2360736"/>
                  </a:cubicBezTo>
                  <a:cubicBezTo>
                    <a:pt x="930088" y="2407801"/>
                    <a:pt x="930813" y="2454962"/>
                    <a:pt x="934570" y="2501930"/>
                  </a:cubicBezTo>
                  <a:cubicBezTo>
                    <a:pt x="935307" y="2511141"/>
                    <a:pt x="939775" y="2519709"/>
                    <a:pt x="941294" y="2528824"/>
                  </a:cubicBezTo>
                  <a:cubicBezTo>
                    <a:pt x="947139" y="2563895"/>
                    <a:pt x="945925" y="2583904"/>
                    <a:pt x="954741" y="2616230"/>
                  </a:cubicBezTo>
                  <a:cubicBezTo>
                    <a:pt x="958471" y="2629905"/>
                    <a:pt x="963706" y="2643124"/>
                    <a:pt x="968188" y="2656571"/>
                  </a:cubicBezTo>
                  <a:lnTo>
                    <a:pt x="981635" y="2696913"/>
                  </a:lnTo>
                  <a:lnTo>
                    <a:pt x="988358" y="2717083"/>
                  </a:lnTo>
                  <a:lnTo>
                    <a:pt x="995082" y="2737254"/>
                  </a:lnTo>
                  <a:cubicBezTo>
                    <a:pt x="992841" y="2779836"/>
                    <a:pt x="992052" y="2822520"/>
                    <a:pt x="988358" y="2865001"/>
                  </a:cubicBezTo>
                  <a:cubicBezTo>
                    <a:pt x="982807" y="2928842"/>
                    <a:pt x="982340" y="2860064"/>
                    <a:pt x="974911" y="2912066"/>
                  </a:cubicBezTo>
                  <a:cubicBezTo>
                    <a:pt x="973643" y="2920941"/>
                    <a:pt x="974911" y="2929995"/>
                    <a:pt x="974911" y="2938960"/>
                  </a:cubicBezTo>
                </a:path>
              </a:pathLst>
            </a:custGeom>
            <a:noFill/>
            <a:ln w="317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Donut 13">
              <a:extLst>
                <a:ext uri="{FF2B5EF4-FFF2-40B4-BE49-F238E27FC236}">
                  <a16:creationId xmlns:a16="http://schemas.microsoft.com/office/drawing/2014/main" id="{0BC12C98-65B7-874D-9138-801EBDC7387F}"/>
                </a:ext>
              </a:extLst>
            </p:cNvPr>
            <p:cNvSpPr/>
            <p:nvPr/>
          </p:nvSpPr>
          <p:spPr>
            <a:xfrm>
              <a:off x="10527948" y="4756147"/>
              <a:ext cx="354724" cy="154827"/>
            </a:xfrm>
            <a:prstGeom prst="donu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DEBB86C-996B-7041-ADA8-ED0F6768BD6D}"/>
              </a:ext>
            </a:extLst>
          </p:cNvPr>
          <p:cNvSpPr txBox="1"/>
          <p:nvPr/>
        </p:nvSpPr>
        <p:spPr>
          <a:xfrm>
            <a:off x="8020281" y="57570"/>
            <a:ext cx="41717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PREPARING Piping -  EVACUATING HAZMATS</a:t>
            </a:r>
            <a:endParaRPr lang="en-US" sz="16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4B88D2A-66AE-EF4B-B7EC-C1DFC4CCA08D}"/>
              </a:ext>
            </a:extLst>
          </p:cNvPr>
          <p:cNvSpPr txBox="1"/>
          <p:nvPr/>
        </p:nvSpPr>
        <p:spPr>
          <a:xfrm>
            <a:off x="1" y="9140"/>
            <a:ext cx="819211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CRITICAL POINTS </a:t>
            </a:r>
            <a:r>
              <a:rPr lang="en-US" sz="2400" dirty="0"/>
              <a:t>to observe</a:t>
            </a:r>
          </a:p>
          <a:p>
            <a:pPr marL="342900" indent="-342900">
              <a:buFont typeface="+mj-lt"/>
              <a:buAutoNum type="alphaUcPeriod"/>
            </a:pPr>
            <a:r>
              <a:rPr lang="en-US" dirty="0"/>
              <a:t>Scrubbing media container MUST be capable of handling a Liquid Event and ALL of the HAZMAT</a:t>
            </a:r>
          </a:p>
          <a:p>
            <a:pPr marL="342900" indent="-342900">
              <a:buFont typeface="+mj-lt"/>
              <a:buAutoNum type="alphaUcPeriod"/>
            </a:pPr>
            <a:r>
              <a:rPr lang="en-US" dirty="0"/>
              <a:t>Scrubbing container MUST be CLOSED TOP container – bleed hose fits through the smallest bung possible</a:t>
            </a:r>
          </a:p>
          <a:p>
            <a:pPr marL="342900" indent="-342900">
              <a:buFont typeface="+mj-lt"/>
              <a:buAutoNum type="alphaUcPeriod"/>
            </a:pPr>
            <a:r>
              <a:rPr lang="en-US" dirty="0"/>
              <a:t>BOTH bungs MUST be open to allow for breathing</a:t>
            </a:r>
          </a:p>
          <a:p>
            <a:pPr marL="342900" indent="-342900">
              <a:buFont typeface="+mj-lt"/>
              <a:buAutoNum type="alphaUcPeriod"/>
            </a:pPr>
            <a:r>
              <a:rPr lang="en-US" dirty="0"/>
              <a:t>End of the transfer hose may need to be WEIGHTED DOWN to ensure it remains in the BOTTOM of the water container</a:t>
            </a:r>
          </a:p>
          <a:p>
            <a:pPr marL="857250" lvl="1" indent="-400050">
              <a:buFont typeface="+mj-lt"/>
              <a:buAutoNum type="romanLcPeriod"/>
            </a:pPr>
            <a:r>
              <a:rPr lang="en-US" dirty="0"/>
              <a:t>Some have chosen to install a check-valve on the Deadman valve assembly to prevent water from being sucked into the process</a:t>
            </a:r>
          </a:p>
          <a:p>
            <a:pPr marL="342900" indent="-342900">
              <a:buFont typeface="+mj-lt"/>
              <a:buAutoNum type="alphaUcPeriod"/>
            </a:pPr>
            <a:r>
              <a:rPr lang="en-US" dirty="0"/>
              <a:t>During transfer to the scrubbing media – KEEP ALL PERSONNEL AWAY from the container, except to check for bubbles (indication that the gas transfer is complete).</a:t>
            </a:r>
          </a:p>
          <a:p>
            <a:pPr marL="857250" lvl="1" indent="-400050">
              <a:buFont typeface="+mj-lt"/>
              <a:buAutoNum type="romanLcPeriod"/>
            </a:pPr>
            <a:r>
              <a:rPr lang="en-US" dirty="0"/>
              <a:t>When checking on bubbles  be donned in PPE that protects against SPLASH and INHALATION hazards</a:t>
            </a:r>
          </a:p>
          <a:p>
            <a:pPr marL="342900" indent="-342900">
              <a:buFont typeface="+mj-lt"/>
              <a:buAutoNum type="alphaUcPeriod"/>
            </a:pPr>
            <a:r>
              <a:rPr lang="en-US" dirty="0"/>
              <a:t>Deadman Valve MUST NEVER be misused/bypassed/manipulated to remain open</a:t>
            </a:r>
          </a:p>
          <a:p>
            <a:pPr marL="342900" indent="-342900">
              <a:buFont typeface="+mj-lt"/>
              <a:buAutoNum type="alphaUcPeriod"/>
            </a:pPr>
            <a:r>
              <a:rPr lang="en-US" dirty="0"/>
              <a:t>Deadman Valve MUST be installed at the point-source and not the scrubbing container</a:t>
            </a:r>
          </a:p>
          <a:p>
            <a:pPr marL="342900" indent="-342900">
              <a:buFont typeface="+mj-lt"/>
              <a:buAutoNum type="alphaUcPeriod"/>
            </a:pPr>
            <a:r>
              <a:rPr lang="en-US" dirty="0"/>
              <a:t>Scrubbing container should be far enough away as to protect the worker holding OPEN the Deadman valve should something happen, he/she would have ample time to escape</a:t>
            </a:r>
          </a:p>
          <a:p>
            <a:pPr marL="342900" indent="-342900">
              <a:buFont typeface="+mj-lt"/>
              <a:buAutoNum type="alphaUcPeriod"/>
            </a:pPr>
            <a:r>
              <a:rPr lang="en-US" dirty="0"/>
              <a:t>Some may choose to sample the drum head space with a HAZMAT detector or the scrubbing media with a pH device</a:t>
            </a:r>
          </a:p>
        </p:txBody>
      </p:sp>
    </p:spTree>
    <p:extLst>
      <p:ext uri="{BB962C8B-B14F-4D97-AF65-F5344CB8AC3E}">
        <p14:creationId xmlns:p14="http://schemas.microsoft.com/office/powerpoint/2010/main" val="3879895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5E70C80-AC9A-9041-B2D2-94976AB35843}"/>
              </a:ext>
            </a:extLst>
          </p:cNvPr>
          <p:cNvCxnSpPr>
            <a:cxnSpLocks/>
          </p:cNvCxnSpPr>
          <p:nvPr/>
        </p:nvCxnSpPr>
        <p:spPr>
          <a:xfrm>
            <a:off x="136593" y="3048889"/>
            <a:ext cx="7366497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Collate 2">
            <a:extLst>
              <a:ext uri="{FF2B5EF4-FFF2-40B4-BE49-F238E27FC236}">
                <a16:creationId xmlns:a16="http://schemas.microsoft.com/office/drawing/2014/main" id="{72A2E364-63D1-5949-9844-BF53FB817201}"/>
              </a:ext>
            </a:extLst>
          </p:cNvPr>
          <p:cNvSpPr/>
          <p:nvPr/>
        </p:nvSpPr>
        <p:spPr>
          <a:xfrm rot="5400000">
            <a:off x="414552" y="2844591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Collate 3">
            <a:extLst>
              <a:ext uri="{FF2B5EF4-FFF2-40B4-BE49-F238E27FC236}">
                <a16:creationId xmlns:a16="http://schemas.microsoft.com/office/drawing/2014/main" id="{70EA2395-6111-5145-9B92-E3DF226AAE83}"/>
              </a:ext>
            </a:extLst>
          </p:cNvPr>
          <p:cNvSpPr/>
          <p:nvPr/>
        </p:nvSpPr>
        <p:spPr>
          <a:xfrm rot="5400000">
            <a:off x="6938377" y="2839529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BAC9538-FF77-3443-91AA-47109C3ADC11}"/>
              </a:ext>
            </a:extLst>
          </p:cNvPr>
          <p:cNvCxnSpPr>
            <a:cxnSpLocks/>
          </p:cNvCxnSpPr>
          <p:nvPr/>
        </p:nvCxnSpPr>
        <p:spPr>
          <a:xfrm>
            <a:off x="9557359" y="2382479"/>
            <a:ext cx="249267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Collate 5">
            <a:extLst>
              <a:ext uri="{FF2B5EF4-FFF2-40B4-BE49-F238E27FC236}">
                <a16:creationId xmlns:a16="http://schemas.microsoft.com/office/drawing/2014/main" id="{5F1F3149-1528-8F43-9D38-1EFAC7899832}"/>
              </a:ext>
            </a:extLst>
          </p:cNvPr>
          <p:cNvSpPr/>
          <p:nvPr/>
        </p:nvSpPr>
        <p:spPr>
          <a:xfrm rot="5400000">
            <a:off x="9863651" y="2175651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Collate 6">
            <a:extLst>
              <a:ext uri="{FF2B5EF4-FFF2-40B4-BE49-F238E27FC236}">
                <a16:creationId xmlns:a16="http://schemas.microsoft.com/office/drawing/2014/main" id="{E59F65E3-3A4D-EA47-9773-75C3D69A3418}"/>
              </a:ext>
            </a:extLst>
          </p:cNvPr>
          <p:cNvSpPr/>
          <p:nvPr/>
        </p:nvSpPr>
        <p:spPr>
          <a:xfrm rot="5400000">
            <a:off x="10736301" y="2178180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357A984-327F-C14A-9230-6561662BA5B0}"/>
              </a:ext>
            </a:extLst>
          </p:cNvPr>
          <p:cNvCxnSpPr>
            <a:cxnSpLocks/>
          </p:cNvCxnSpPr>
          <p:nvPr/>
        </p:nvCxnSpPr>
        <p:spPr>
          <a:xfrm flipV="1">
            <a:off x="10417480" y="1886212"/>
            <a:ext cx="0" cy="4962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ollate 8">
            <a:extLst>
              <a:ext uri="{FF2B5EF4-FFF2-40B4-BE49-F238E27FC236}">
                <a16:creationId xmlns:a16="http://schemas.microsoft.com/office/drawing/2014/main" id="{2F41FC42-B204-1444-805D-5D4660E25844}"/>
              </a:ext>
            </a:extLst>
          </p:cNvPr>
          <p:cNvSpPr/>
          <p:nvPr/>
        </p:nvSpPr>
        <p:spPr>
          <a:xfrm>
            <a:off x="10308772" y="2013258"/>
            <a:ext cx="217415" cy="239483"/>
          </a:xfrm>
          <a:prstGeom prst="flowChartCol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0D4BD17-180A-4942-B818-57B2BB9673F6}"/>
              </a:ext>
            </a:extLst>
          </p:cNvPr>
          <p:cNvCxnSpPr>
            <a:cxnSpLocks/>
          </p:cNvCxnSpPr>
          <p:nvPr/>
        </p:nvCxnSpPr>
        <p:spPr>
          <a:xfrm flipV="1">
            <a:off x="1371451" y="2565900"/>
            <a:ext cx="0" cy="4962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ollate 10">
            <a:extLst>
              <a:ext uri="{FF2B5EF4-FFF2-40B4-BE49-F238E27FC236}">
                <a16:creationId xmlns:a16="http://schemas.microsoft.com/office/drawing/2014/main" id="{78AA59B0-7DDD-E945-AF19-C8B5F4532D35}"/>
              </a:ext>
            </a:extLst>
          </p:cNvPr>
          <p:cNvSpPr/>
          <p:nvPr/>
        </p:nvSpPr>
        <p:spPr>
          <a:xfrm>
            <a:off x="1262743" y="2692946"/>
            <a:ext cx="217415" cy="239483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Collate 11">
            <a:extLst>
              <a:ext uri="{FF2B5EF4-FFF2-40B4-BE49-F238E27FC236}">
                <a16:creationId xmlns:a16="http://schemas.microsoft.com/office/drawing/2014/main" id="{58A7AABA-4388-774D-84DA-1511D8F75AAC}"/>
              </a:ext>
            </a:extLst>
          </p:cNvPr>
          <p:cNvSpPr/>
          <p:nvPr/>
        </p:nvSpPr>
        <p:spPr>
          <a:xfrm rot="5400000">
            <a:off x="147333" y="-43785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13" name="Collate 12">
            <a:extLst>
              <a:ext uri="{FF2B5EF4-FFF2-40B4-BE49-F238E27FC236}">
                <a16:creationId xmlns:a16="http://schemas.microsoft.com/office/drawing/2014/main" id="{E41F9334-1477-0644-846A-B6A0CD946B80}"/>
              </a:ext>
            </a:extLst>
          </p:cNvPr>
          <p:cNvSpPr/>
          <p:nvPr/>
        </p:nvSpPr>
        <p:spPr>
          <a:xfrm rot="5400000">
            <a:off x="147331" y="404622"/>
            <a:ext cx="239483" cy="413657"/>
          </a:xfrm>
          <a:prstGeom prst="flowChartCol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320F620-2CB9-1541-83DF-882E48CF0910}"/>
              </a:ext>
            </a:extLst>
          </p:cNvPr>
          <p:cNvSpPr txBox="1"/>
          <p:nvPr/>
        </p:nvSpPr>
        <p:spPr>
          <a:xfrm>
            <a:off x="572025" y="43302"/>
            <a:ext cx="18162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CLOSED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044855-BB76-8442-B2C4-1CAA54C09DE9}"/>
              </a:ext>
            </a:extLst>
          </p:cNvPr>
          <p:cNvSpPr txBox="1"/>
          <p:nvPr/>
        </p:nvSpPr>
        <p:spPr>
          <a:xfrm>
            <a:off x="572025" y="426784"/>
            <a:ext cx="18162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OPEN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CF9F59-1E72-B34B-B3F8-E2FB6E89F93C}"/>
              </a:ext>
            </a:extLst>
          </p:cNvPr>
          <p:cNvSpPr txBox="1"/>
          <p:nvPr/>
        </p:nvSpPr>
        <p:spPr>
          <a:xfrm>
            <a:off x="1863679" y="57565"/>
            <a:ext cx="51231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PREPARING Piping -  EVACUATING HAZMATS</a:t>
            </a:r>
            <a:endParaRPr lang="en-US" sz="1600" dirty="0"/>
          </a:p>
        </p:txBody>
      </p:sp>
      <p:pic>
        <p:nvPicPr>
          <p:cNvPr id="18" name="Picture 2" descr="Image result for motor P&amp;ID symbol">
            <a:extLst>
              <a:ext uri="{FF2B5EF4-FFF2-40B4-BE49-F238E27FC236}">
                <a16:creationId xmlns:a16="http://schemas.microsoft.com/office/drawing/2014/main" id="{046CE8E7-18B4-B743-BCBB-50D991F61E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3090" y="2096967"/>
            <a:ext cx="2237130" cy="193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3DB4BBC-D624-8245-9F35-E2284FE232D2}"/>
              </a:ext>
            </a:extLst>
          </p:cNvPr>
          <p:cNvSpPr txBox="1"/>
          <p:nvPr/>
        </p:nvSpPr>
        <p:spPr>
          <a:xfrm>
            <a:off x="0" y="4273395"/>
            <a:ext cx="12192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10"/>
            </a:pPr>
            <a:r>
              <a:rPr lang="en-US" dirty="0"/>
              <a:t>Once we have completed our EVACUATION of the HAZMAT gas/vapor between Valves #1 and #2, we can CLOSE VALVE #5, remove the Deadman valve assembly and hose</a:t>
            </a:r>
          </a:p>
          <a:p>
            <a:pPr marL="342900" indent="-342900">
              <a:buFont typeface="+mj-lt"/>
              <a:buAutoNum type="arabicPeriod" startAt="10"/>
            </a:pPr>
            <a:r>
              <a:rPr lang="en-US" dirty="0"/>
              <a:t>SLOWLY OPEN Valve #5 to the 50% position and DOUBLE CHECK we are GAS/VAPOR FREE.  If all goes well, OPEN Valve #5 100% and LOCK IT (or if allowed – TAG IT) in the OPEN position for our BLEED</a:t>
            </a:r>
          </a:p>
          <a:p>
            <a:pPr lvl="1"/>
            <a:r>
              <a:rPr lang="en-US" dirty="0"/>
              <a:t>NOTE:  Some facilities have chosen to connect a hose to the vent to ensure any venting is carried away from workers in the working area</a:t>
            </a:r>
          </a:p>
          <a:p>
            <a:pPr marL="342900" indent="-342900">
              <a:buFont typeface="+mj-lt"/>
              <a:buAutoNum type="arabicPeriod" startAt="12"/>
            </a:pPr>
            <a:r>
              <a:rPr lang="en-US" dirty="0"/>
              <a:t>We now have achieved a DB&amp;B isolation with VERIFICATION of a ZES within the Double Block on that side of the pump</a:t>
            </a:r>
          </a:p>
          <a:p>
            <a:pPr marL="342900" indent="-342900">
              <a:buFont typeface="+mj-lt"/>
              <a:buAutoNum type="arabicPeriod" startAt="12"/>
            </a:pPr>
            <a:r>
              <a:rPr lang="en-US" dirty="0"/>
              <a:t>We would do the same procedure on the other side of the break/opening, realizing that the amount of NH3 gas will be considerably more based on the distance between the two (2) isolation valves.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9D39A12-3088-974F-923E-EC48FFB688FE}"/>
              </a:ext>
            </a:extLst>
          </p:cNvPr>
          <p:cNvSpPr txBox="1"/>
          <p:nvPr/>
        </p:nvSpPr>
        <p:spPr>
          <a:xfrm>
            <a:off x="10649214" y="2565900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50C9278-8972-6149-9D9F-32666AF6BB22}"/>
              </a:ext>
            </a:extLst>
          </p:cNvPr>
          <p:cNvSpPr txBox="1"/>
          <p:nvPr/>
        </p:nvSpPr>
        <p:spPr>
          <a:xfrm>
            <a:off x="9771534" y="2565900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C1A9EE2-BD11-BF41-9A2F-91FB8BEE1B52}"/>
              </a:ext>
            </a:extLst>
          </p:cNvPr>
          <p:cNvSpPr txBox="1"/>
          <p:nvPr/>
        </p:nvSpPr>
        <p:spPr>
          <a:xfrm>
            <a:off x="6874397" y="3183153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3A621C8-266C-7542-A14C-2C5D2382418A}"/>
              </a:ext>
            </a:extLst>
          </p:cNvPr>
          <p:cNvSpPr txBox="1"/>
          <p:nvPr/>
        </p:nvSpPr>
        <p:spPr>
          <a:xfrm>
            <a:off x="327462" y="3142888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501BFFB-F6EE-AD4E-A7BC-77EA4D45A746}"/>
              </a:ext>
            </a:extLst>
          </p:cNvPr>
          <p:cNvSpPr txBox="1"/>
          <p:nvPr/>
        </p:nvSpPr>
        <p:spPr>
          <a:xfrm>
            <a:off x="9956787" y="1912301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8701D07-224A-2A42-8F7A-B4B341077F81}"/>
              </a:ext>
            </a:extLst>
          </p:cNvPr>
          <p:cNvSpPr txBox="1"/>
          <p:nvPr/>
        </p:nvSpPr>
        <p:spPr>
          <a:xfrm>
            <a:off x="1164621" y="2202210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#6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DBD6232-7588-7849-88C5-A6618E8966FA}"/>
              </a:ext>
            </a:extLst>
          </p:cNvPr>
          <p:cNvSpPr/>
          <p:nvPr/>
        </p:nvSpPr>
        <p:spPr>
          <a:xfrm>
            <a:off x="7503090" y="954741"/>
            <a:ext cx="4688910" cy="3231858"/>
          </a:xfrm>
          <a:prstGeom prst="rect">
            <a:avLst/>
          </a:prstGeom>
          <a:noFill/>
          <a:ln w="889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rapezoid 26">
            <a:extLst>
              <a:ext uri="{FF2B5EF4-FFF2-40B4-BE49-F238E27FC236}">
                <a16:creationId xmlns:a16="http://schemas.microsoft.com/office/drawing/2014/main" id="{03064AD8-ADD2-054D-B585-F3289C3DC42A}"/>
              </a:ext>
            </a:extLst>
          </p:cNvPr>
          <p:cNvSpPr/>
          <p:nvPr/>
        </p:nvSpPr>
        <p:spPr>
          <a:xfrm rot="10800000">
            <a:off x="1330109" y="2535833"/>
            <a:ext cx="82679" cy="74191"/>
          </a:xfrm>
          <a:prstGeom prst="trapezoid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5FE489E-B28B-E44D-AEF1-ABF2EE364022}"/>
              </a:ext>
            </a:extLst>
          </p:cNvPr>
          <p:cNvSpPr txBox="1"/>
          <p:nvPr/>
        </p:nvSpPr>
        <p:spPr>
          <a:xfrm>
            <a:off x="1595139" y="2840104"/>
            <a:ext cx="45957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100’s of feet may be between isolation valves containing HAZMAT liquid/gas</a:t>
            </a:r>
          </a:p>
        </p:txBody>
      </p:sp>
    </p:spTree>
    <p:extLst>
      <p:ext uri="{BB962C8B-B14F-4D97-AF65-F5344CB8AC3E}">
        <p14:creationId xmlns:p14="http://schemas.microsoft.com/office/powerpoint/2010/main" val="1617887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73CF9F59-1E72-B34B-B3F8-E2FB6E89F93C}"/>
              </a:ext>
            </a:extLst>
          </p:cNvPr>
          <p:cNvSpPr txBox="1"/>
          <p:nvPr/>
        </p:nvSpPr>
        <p:spPr>
          <a:xfrm>
            <a:off x="1496406" y="45205"/>
            <a:ext cx="9199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PREPARING Piping -  EVACUATING HAZMATS</a:t>
            </a:r>
            <a:endParaRPr lang="en-US" sz="1600" dirty="0"/>
          </a:p>
        </p:txBody>
      </p:sp>
      <p:pic>
        <p:nvPicPr>
          <p:cNvPr id="30" name="Picture 29" descr="A picture containing ground, outdoor&#10;&#10;Description automatically generated">
            <a:extLst>
              <a:ext uri="{FF2B5EF4-FFF2-40B4-BE49-F238E27FC236}">
                <a16:creationId xmlns:a16="http://schemas.microsoft.com/office/drawing/2014/main" id="{8058D09E-8588-0140-9E88-8F80C9EAD5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415" y="1295553"/>
            <a:ext cx="11749415" cy="4870911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A57F3BFB-CF45-B640-9533-CA0300303C71}"/>
              </a:ext>
            </a:extLst>
          </p:cNvPr>
          <p:cNvSpPr txBox="1"/>
          <p:nvPr/>
        </p:nvSpPr>
        <p:spPr>
          <a:xfrm>
            <a:off x="3663934" y="691536"/>
            <a:ext cx="4822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Ammonia Rated Hose assembly with Check-valve</a:t>
            </a:r>
          </a:p>
        </p:txBody>
      </p:sp>
    </p:spTree>
    <p:extLst>
      <p:ext uri="{BB962C8B-B14F-4D97-AF65-F5344CB8AC3E}">
        <p14:creationId xmlns:p14="http://schemas.microsoft.com/office/powerpoint/2010/main" val="2217481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75B3DB2-4DA2-D14A-9E88-F848420D5674}"/>
              </a:ext>
            </a:extLst>
          </p:cNvPr>
          <p:cNvCxnSpPr>
            <a:cxnSpLocks/>
          </p:cNvCxnSpPr>
          <p:nvPr/>
        </p:nvCxnSpPr>
        <p:spPr>
          <a:xfrm flipV="1">
            <a:off x="136593" y="3048887"/>
            <a:ext cx="7529336" cy="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Collate 2">
            <a:extLst>
              <a:ext uri="{FF2B5EF4-FFF2-40B4-BE49-F238E27FC236}">
                <a16:creationId xmlns:a16="http://schemas.microsoft.com/office/drawing/2014/main" id="{8E99766E-E1FD-0B41-A483-2CA1038AEC85}"/>
              </a:ext>
            </a:extLst>
          </p:cNvPr>
          <p:cNvSpPr/>
          <p:nvPr/>
        </p:nvSpPr>
        <p:spPr>
          <a:xfrm rot="5400000">
            <a:off x="414552" y="2847285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Collate 3">
            <a:extLst>
              <a:ext uri="{FF2B5EF4-FFF2-40B4-BE49-F238E27FC236}">
                <a16:creationId xmlns:a16="http://schemas.microsoft.com/office/drawing/2014/main" id="{8E455F88-D380-4845-B03A-169CC62D7165}"/>
              </a:ext>
            </a:extLst>
          </p:cNvPr>
          <p:cNvSpPr/>
          <p:nvPr/>
        </p:nvSpPr>
        <p:spPr>
          <a:xfrm rot="5400000">
            <a:off x="6938377" y="2842223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1DDA391-18E4-C047-9716-F991C75B6427}"/>
              </a:ext>
            </a:extLst>
          </p:cNvPr>
          <p:cNvCxnSpPr>
            <a:cxnSpLocks/>
          </p:cNvCxnSpPr>
          <p:nvPr/>
        </p:nvCxnSpPr>
        <p:spPr>
          <a:xfrm>
            <a:off x="9582411" y="3058883"/>
            <a:ext cx="246762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Collate 5">
            <a:extLst>
              <a:ext uri="{FF2B5EF4-FFF2-40B4-BE49-F238E27FC236}">
                <a16:creationId xmlns:a16="http://schemas.microsoft.com/office/drawing/2014/main" id="{6E9B3818-6613-9740-B262-1FED075AEAD1}"/>
              </a:ext>
            </a:extLst>
          </p:cNvPr>
          <p:cNvSpPr/>
          <p:nvPr/>
        </p:nvSpPr>
        <p:spPr>
          <a:xfrm rot="5400000">
            <a:off x="9863651" y="2852055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Collate 6">
            <a:extLst>
              <a:ext uri="{FF2B5EF4-FFF2-40B4-BE49-F238E27FC236}">
                <a16:creationId xmlns:a16="http://schemas.microsoft.com/office/drawing/2014/main" id="{09B8269D-25AC-044B-A96A-599D2CFA0D3C}"/>
              </a:ext>
            </a:extLst>
          </p:cNvPr>
          <p:cNvSpPr/>
          <p:nvPr/>
        </p:nvSpPr>
        <p:spPr>
          <a:xfrm rot="5400000">
            <a:off x="10736301" y="2842058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672232D-C728-394F-8644-1C8E521E2DC9}"/>
              </a:ext>
            </a:extLst>
          </p:cNvPr>
          <p:cNvCxnSpPr>
            <a:cxnSpLocks/>
          </p:cNvCxnSpPr>
          <p:nvPr/>
        </p:nvCxnSpPr>
        <p:spPr>
          <a:xfrm flipV="1">
            <a:off x="10417480" y="2562616"/>
            <a:ext cx="0" cy="4962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ollate 8">
            <a:extLst>
              <a:ext uri="{FF2B5EF4-FFF2-40B4-BE49-F238E27FC236}">
                <a16:creationId xmlns:a16="http://schemas.microsoft.com/office/drawing/2014/main" id="{20F5FD44-EBD0-CA44-A94B-0267842EE161}"/>
              </a:ext>
            </a:extLst>
          </p:cNvPr>
          <p:cNvSpPr/>
          <p:nvPr/>
        </p:nvSpPr>
        <p:spPr>
          <a:xfrm>
            <a:off x="10308772" y="2689662"/>
            <a:ext cx="217415" cy="239483"/>
          </a:xfrm>
          <a:prstGeom prst="flowChartCol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1E2ACB0-A4AB-4648-898D-D9AC98BAE0D0}"/>
              </a:ext>
            </a:extLst>
          </p:cNvPr>
          <p:cNvCxnSpPr>
            <a:cxnSpLocks/>
          </p:cNvCxnSpPr>
          <p:nvPr/>
        </p:nvCxnSpPr>
        <p:spPr>
          <a:xfrm flipV="1">
            <a:off x="1371451" y="2565900"/>
            <a:ext cx="0" cy="4962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ollate 10">
            <a:extLst>
              <a:ext uri="{FF2B5EF4-FFF2-40B4-BE49-F238E27FC236}">
                <a16:creationId xmlns:a16="http://schemas.microsoft.com/office/drawing/2014/main" id="{D4F90933-57D4-464E-A68A-3A62C2807382}"/>
              </a:ext>
            </a:extLst>
          </p:cNvPr>
          <p:cNvSpPr/>
          <p:nvPr/>
        </p:nvSpPr>
        <p:spPr>
          <a:xfrm>
            <a:off x="1262743" y="2692946"/>
            <a:ext cx="217415" cy="239483"/>
          </a:xfrm>
          <a:prstGeom prst="flowChartCol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Collate 11">
            <a:extLst>
              <a:ext uri="{FF2B5EF4-FFF2-40B4-BE49-F238E27FC236}">
                <a16:creationId xmlns:a16="http://schemas.microsoft.com/office/drawing/2014/main" id="{197CA038-9ADF-9C42-A942-EBE9F05D98F7}"/>
              </a:ext>
            </a:extLst>
          </p:cNvPr>
          <p:cNvSpPr/>
          <p:nvPr/>
        </p:nvSpPr>
        <p:spPr>
          <a:xfrm rot="5400000">
            <a:off x="414551" y="5527249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ollate 12">
            <a:extLst>
              <a:ext uri="{FF2B5EF4-FFF2-40B4-BE49-F238E27FC236}">
                <a16:creationId xmlns:a16="http://schemas.microsoft.com/office/drawing/2014/main" id="{053456DB-15DB-774A-9705-33C861B47A6D}"/>
              </a:ext>
            </a:extLst>
          </p:cNvPr>
          <p:cNvSpPr/>
          <p:nvPr/>
        </p:nvSpPr>
        <p:spPr>
          <a:xfrm rot="5400000">
            <a:off x="414549" y="5975656"/>
            <a:ext cx="239483" cy="413657"/>
          </a:xfrm>
          <a:prstGeom prst="flowChartCol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D22389C-10DD-3746-ACF4-F327B8C486A5}"/>
              </a:ext>
            </a:extLst>
          </p:cNvPr>
          <p:cNvSpPr txBox="1"/>
          <p:nvPr/>
        </p:nvSpPr>
        <p:spPr>
          <a:xfrm>
            <a:off x="839243" y="5614336"/>
            <a:ext cx="1816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LOCKED CLOSED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D31980-3275-7E49-B6C9-FDBF76119464}"/>
              </a:ext>
            </a:extLst>
          </p:cNvPr>
          <p:cNvSpPr txBox="1"/>
          <p:nvPr/>
        </p:nvSpPr>
        <p:spPr>
          <a:xfrm>
            <a:off x="839243" y="5997818"/>
            <a:ext cx="1816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LOCKED OPEN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884953-DD3A-5C4B-9F71-8B3C685E69C6}"/>
              </a:ext>
            </a:extLst>
          </p:cNvPr>
          <p:cNvSpPr txBox="1"/>
          <p:nvPr/>
        </p:nvSpPr>
        <p:spPr>
          <a:xfrm>
            <a:off x="7698888" y="2718147"/>
            <a:ext cx="1858469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Area of OPENING/BREAK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84E632-DCEC-E14E-9529-6CDFD0989881}"/>
              </a:ext>
            </a:extLst>
          </p:cNvPr>
          <p:cNvCxnSpPr>
            <a:cxnSpLocks/>
          </p:cNvCxnSpPr>
          <p:nvPr/>
        </p:nvCxnSpPr>
        <p:spPr>
          <a:xfrm flipV="1">
            <a:off x="3853692" y="250674"/>
            <a:ext cx="0" cy="280820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3E8AF3A-1D93-244D-8138-DB4F5FE0B821}"/>
              </a:ext>
            </a:extLst>
          </p:cNvPr>
          <p:cNvSpPr txBox="1"/>
          <p:nvPr/>
        </p:nvSpPr>
        <p:spPr>
          <a:xfrm>
            <a:off x="4033381" y="588723"/>
            <a:ext cx="1853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¼” Caustic Line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0237554-C524-694A-AEE2-534F207B31A8}"/>
              </a:ext>
            </a:extLst>
          </p:cNvPr>
          <p:cNvSpPr txBox="1"/>
          <p:nvPr/>
        </p:nvSpPr>
        <p:spPr>
          <a:xfrm>
            <a:off x="6851290" y="175661"/>
            <a:ext cx="51231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Unacceptable</a:t>
            </a:r>
            <a:r>
              <a:rPr lang="en-US" sz="3600" b="1" dirty="0"/>
              <a:t> Isolation</a:t>
            </a:r>
          </a:p>
          <a:p>
            <a:pPr algn="ctr"/>
            <a:r>
              <a:rPr lang="en-US" sz="1600" dirty="0"/>
              <a:t>Double Block and Bleed on both sides of Opening/Break; however, there is a ¼” NAOH line tying into the DB&amp;B which NULLIFIES our positive means of isolation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01B411B-8808-CB44-AE2E-C68878DF306C}"/>
              </a:ext>
            </a:extLst>
          </p:cNvPr>
          <p:cNvSpPr txBox="1"/>
          <p:nvPr/>
        </p:nvSpPr>
        <p:spPr>
          <a:xfrm>
            <a:off x="1077018" y="476703"/>
            <a:ext cx="1791220" cy="92333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NOT ALLOWED – this nullifies our DB&amp;B isolation</a:t>
            </a:r>
          </a:p>
        </p:txBody>
      </p:sp>
      <p:sp>
        <p:nvSpPr>
          <p:cNvPr id="22" name="Right Arrow 21">
            <a:extLst>
              <a:ext uri="{FF2B5EF4-FFF2-40B4-BE49-F238E27FC236}">
                <a16:creationId xmlns:a16="http://schemas.microsoft.com/office/drawing/2014/main" id="{A44F445F-E027-B049-9968-900E5C1FC8A3}"/>
              </a:ext>
            </a:extLst>
          </p:cNvPr>
          <p:cNvSpPr/>
          <p:nvPr/>
        </p:nvSpPr>
        <p:spPr>
          <a:xfrm>
            <a:off x="2868238" y="696052"/>
            <a:ext cx="9784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ollate 24">
            <a:extLst>
              <a:ext uri="{FF2B5EF4-FFF2-40B4-BE49-F238E27FC236}">
                <a16:creationId xmlns:a16="http://schemas.microsoft.com/office/drawing/2014/main" id="{2DF8C4A1-6D5A-6E46-83BD-C0A5EE99FB32}"/>
              </a:ext>
            </a:extLst>
          </p:cNvPr>
          <p:cNvSpPr/>
          <p:nvPr/>
        </p:nvSpPr>
        <p:spPr>
          <a:xfrm>
            <a:off x="3809068" y="2185040"/>
            <a:ext cx="115753" cy="229910"/>
          </a:xfrm>
          <a:prstGeom prst="flowChartCollat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A5D6A05-4FCD-F141-A348-6A1F1F8299E2}"/>
              </a:ext>
            </a:extLst>
          </p:cNvPr>
          <p:cNvSpPr txBox="1"/>
          <p:nvPr/>
        </p:nvSpPr>
        <p:spPr>
          <a:xfrm>
            <a:off x="6096000" y="4672208"/>
            <a:ext cx="5590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NOTE:  If the NAOH line can be isolated using BB&amp;B, then this isolation would be acceptable!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B0C6DA4-E4A2-C44C-9B3A-8BA84ABD1981}"/>
              </a:ext>
            </a:extLst>
          </p:cNvPr>
          <p:cNvSpPr txBox="1"/>
          <p:nvPr/>
        </p:nvSpPr>
        <p:spPr>
          <a:xfrm>
            <a:off x="3939210" y="2089328"/>
            <a:ext cx="23967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Even if this valve is LOCKED CLOSED, we no longer have a DB&amp;B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6E9514E-758D-3845-8730-1947CBF63FF7}"/>
              </a:ext>
            </a:extLst>
          </p:cNvPr>
          <p:cNvSpPr txBox="1"/>
          <p:nvPr/>
        </p:nvSpPr>
        <p:spPr>
          <a:xfrm>
            <a:off x="1595139" y="3066247"/>
            <a:ext cx="45957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100’s of feet may be between isolation valves</a:t>
            </a:r>
          </a:p>
        </p:txBody>
      </p:sp>
    </p:spTree>
    <p:extLst>
      <p:ext uri="{BB962C8B-B14F-4D97-AF65-F5344CB8AC3E}">
        <p14:creationId xmlns:p14="http://schemas.microsoft.com/office/powerpoint/2010/main" val="34431774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1666</TotalTime>
  <Words>1198</Words>
  <Application>Microsoft Macintosh PowerPoint</Application>
  <PresentationFormat>Widescreen</PresentationFormat>
  <Paragraphs>96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Haywood</dc:creator>
  <cp:lastModifiedBy>Bryan Haywood</cp:lastModifiedBy>
  <cp:revision>41</cp:revision>
  <dcterms:created xsi:type="dcterms:W3CDTF">2021-02-17T16:40:57Z</dcterms:created>
  <dcterms:modified xsi:type="dcterms:W3CDTF">2026-05-10T19:52:33Z</dcterms:modified>
</cp:coreProperties>
</file>